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1" r:id="rId2"/>
    <p:sldId id="390" r:id="rId3"/>
    <p:sldId id="385" r:id="rId4"/>
    <p:sldId id="437" r:id="rId5"/>
    <p:sldId id="438" r:id="rId6"/>
    <p:sldId id="439" r:id="rId7"/>
    <p:sldId id="440" r:id="rId8"/>
    <p:sldId id="450" r:id="rId9"/>
    <p:sldId id="451" r:id="rId10"/>
    <p:sldId id="441" r:id="rId11"/>
    <p:sldId id="452" r:id="rId12"/>
    <p:sldId id="453" r:id="rId13"/>
    <p:sldId id="454" r:id="rId14"/>
    <p:sldId id="455" r:id="rId15"/>
    <p:sldId id="442" r:id="rId16"/>
    <p:sldId id="443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E66F0-CA6C-4569-9CAE-A2FF05B6C49D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34116-3BAC-457F-A69D-8018B82AF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24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65175" y="2060848"/>
            <a:ext cx="7772400" cy="1470025"/>
          </a:xfrm>
        </p:spPr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</a:rPr>
              <a:t>Writing</a:t>
            </a:r>
            <a:r>
              <a:rPr lang="tr-TR" sz="3600" b="1" dirty="0" smtClean="0">
                <a:solidFill>
                  <a:srgbClr val="FF0000"/>
                </a:solidFill>
              </a:rPr>
              <a:t>: </a:t>
            </a:r>
            <a:r>
              <a:rPr lang="tr-TR" sz="3600" b="1" dirty="0" err="1" smtClean="0">
                <a:solidFill>
                  <a:srgbClr val="FF0000"/>
                </a:solidFill>
              </a:rPr>
              <a:t>Charts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and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Graphs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8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Examples</a:t>
            </a:r>
            <a:r>
              <a:rPr lang="tr-TR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43608" y="213285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London saw a significant increase in the cost of homes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Noun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1055440" y="2638407"/>
            <a:ext cx="7909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cost of homes in London increased significantly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Verb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30504" y="3501008"/>
            <a:ext cx="6421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There was a rise in house prices between 1990 and </a:t>
            </a:r>
            <a:r>
              <a:rPr lang="en-US" dirty="0" smtClean="0"/>
              <a:t>1995</a:t>
            </a:r>
            <a:r>
              <a:rPr lang="tr-TR" dirty="0" smtClean="0"/>
              <a:t>.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Noun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1055440" y="3994277"/>
            <a:ext cx="5002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House prices rose between 1990 and 1995.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Verb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0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Adjectives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57268" y="1938028"/>
            <a:ext cx="25889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High </a:t>
            </a:r>
            <a:r>
              <a:rPr lang="tr-TR" b="1" dirty="0" err="1" smtClean="0"/>
              <a:t>Degree</a:t>
            </a:r>
            <a:r>
              <a:rPr lang="tr-TR" b="1" dirty="0" smtClean="0"/>
              <a:t> of </a:t>
            </a:r>
            <a:r>
              <a:rPr lang="tr-TR" b="1" dirty="0" err="1" smtClean="0"/>
              <a:t>Change</a:t>
            </a:r>
            <a:endParaRPr lang="en-US" b="1" dirty="0"/>
          </a:p>
        </p:txBody>
      </p:sp>
      <p:sp>
        <p:nvSpPr>
          <p:cNvPr id="7" name="Dikdörtgen 6"/>
          <p:cNvSpPr/>
          <p:nvPr/>
        </p:nvSpPr>
        <p:spPr>
          <a:xfrm>
            <a:off x="868016" y="243739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Dramatic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293158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Steep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8" y="3412172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Sharp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9" y="391994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Significant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68016" y="4364601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Marked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28" name="Dikdörtgen 27"/>
          <p:cNvSpPr/>
          <p:nvPr/>
        </p:nvSpPr>
        <p:spPr>
          <a:xfrm>
            <a:off x="868016" y="4808527"/>
            <a:ext cx="183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Remarkable</a:t>
            </a:r>
            <a:endParaRPr lang="en-US" dirty="0"/>
          </a:p>
        </p:txBody>
      </p:sp>
      <p:sp>
        <p:nvSpPr>
          <p:cNvPr id="38" name="Dikdörtgen 37"/>
          <p:cNvSpPr/>
          <p:nvPr/>
        </p:nvSpPr>
        <p:spPr>
          <a:xfrm>
            <a:off x="3995936" y="1938028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Medium</a:t>
            </a:r>
            <a:r>
              <a:rPr lang="tr-TR" b="1" dirty="0" smtClean="0"/>
              <a:t> </a:t>
            </a:r>
            <a:r>
              <a:rPr lang="tr-TR" b="1" dirty="0" err="1" smtClean="0"/>
              <a:t>Degree</a:t>
            </a:r>
            <a:r>
              <a:rPr lang="tr-TR" b="1" dirty="0" smtClean="0"/>
              <a:t> of </a:t>
            </a:r>
            <a:r>
              <a:rPr lang="tr-TR" b="1" dirty="0" err="1" smtClean="0"/>
              <a:t>Change</a:t>
            </a:r>
            <a:endParaRPr lang="en-US" b="1" dirty="0"/>
          </a:p>
        </p:txBody>
      </p:sp>
      <p:sp>
        <p:nvSpPr>
          <p:cNvPr id="39" name="Dikdörtgen 38"/>
          <p:cNvSpPr/>
          <p:nvPr/>
        </p:nvSpPr>
        <p:spPr>
          <a:xfrm>
            <a:off x="4139952" y="236280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Moderate</a:t>
            </a:r>
            <a:endParaRPr lang="en-US" dirty="0"/>
          </a:p>
        </p:txBody>
      </p:sp>
      <p:sp>
        <p:nvSpPr>
          <p:cNvPr id="40" name="Dikdörtgen 39"/>
          <p:cNvSpPr/>
          <p:nvPr/>
        </p:nvSpPr>
        <p:spPr>
          <a:xfrm>
            <a:off x="4141835" y="285698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Steady</a:t>
            </a:r>
            <a:endParaRPr lang="en-US" dirty="0"/>
          </a:p>
        </p:txBody>
      </p:sp>
      <p:sp>
        <p:nvSpPr>
          <p:cNvPr id="41" name="Dikdörtgen 40"/>
          <p:cNvSpPr/>
          <p:nvPr/>
        </p:nvSpPr>
        <p:spPr>
          <a:xfrm>
            <a:off x="4141834" y="3337578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Progressive</a:t>
            </a:r>
            <a:endParaRPr lang="en-US" dirty="0"/>
          </a:p>
        </p:txBody>
      </p:sp>
      <p:sp>
        <p:nvSpPr>
          <p:cNvPr id="42" name="Dikdörtgen 41"/>
          <p:cNvSpPr/>
          <p:nvPr/>
        </p:nvSpPr>
        <p:spPr>
          <a:xfrm>
            <a:off x="4141835" y="384535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Constant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09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Adjectives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57268" y="1938028"/>
            <a:ext cx="25889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Low</a:t>
            </a:r>
            <a:r>
              <a:rPr lang="tr-TR" b="1" dirty="0" smtClean="0"/>
              <a:t> </a:t>
            </a:r>
            <a:r>
              <a:rPr lang="tr-TR" b="1" dirty="0" err="1" smtClean="0"/>
              <a:t>Degree</a:t>
            </a:r>
            <a:r>
              <a:rPr lang="tr-TR" b="1" dirty="0" smtClean="0"/>
              <a:t> of </a:t>
            </a:r>
            <a:r>
              <a:rPr lang="tr-TR" b="1" dirty="0" err="1" smtClean="0"/>
              <a:t>Change</a:t>
            </a:r>
            <a:endParaRPr lang="en-US" b="1" dirty="0"/>
          </a:p>
        </p:txBody>
      </p:sp>
      <p:sp>
        <p:nvSpPr>
          <p:cNvPr id="7" name="Dikdörtgen 6"/>
          <p:cNvSpPr/>
          <p:nvPr/>
        </p:nvSpPr>
        <p:spPr>
          <a:xfrm>
            <a:off x="868016" y="243739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Slow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293158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Slight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8" y="3412172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Insignificant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9" y="391994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Negligible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68016" y="451311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Gradual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39" name="Dikdörtgen 38"/>
          <p:cNvSpPr/>
          <p:nvPr/>
        </p:nvSpPr>
        <p:spPr>
          <a:xfrm>
            <a:off x="3201965" y="2417493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Marginal</a:t>
            </a:r>
            <a:endParaRPr lang="en-US" dirty="0"/>
          </a:p>
        </p:txBody>
      </p:sp>
      <p:sp>
        <p:nvSpPr>
          <p:cNvPr id="40" name="Dikdörtgen 39"/>
          <p:cNvSpPr/>
          <p:nvPr/>
        </p:nvSpPr>
        <p:spPr>
          <a:xfrm>
            <a:off x="3203848" y="2911677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Minimal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1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Adverbs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57268" y="1938028"/>
            <a:ext cx="25889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High </a:t>
            </a:r>
            <a:r>
              <a:rPr lang="tr-TR" b="1" dirty="0" err="1" smtClean="0"/>
              <a:t>Degree</a:t>
            </a:r>
            <a:r>
              <a:rPr lang="tr-TR" b="1" dirty="0" smtClean="0"/>
              <a:t> of </a:t>
            </a:r>
            <a:r>
              <a:rPr lang="tr-TR" b="1" dirty="0" err="1" smtClean="0"/>
              <a:t>Change</a:t>
            </a:r>
            <a:endParaRPr lang="en-US" b="1" dirty="0"/>
          </a:p>
        </p:txBody>
      </p:sp>
      <p:sp>
        <p:nvSpPr>
          <p:cNvPr id="7" name="Dikdörtgen 6"/>
          <p:cNvSpPr/>
          <p:nvPr/>
        </p:nvSpPr>
        <p:spPr>
          <a:xfrm>
            <a:off x="868016" y="2437396"/>
            <a:ext cx="1903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Dramatically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293158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Steeply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8" y="3412172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Sharply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8" y="3919948"/>
            <a:ext cx="16138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Significantly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68016" y="4364601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Markedly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28" name="Dikdörtgen 27"/>
          <p:cNvSpPr/>
          <p:nvPr/>
        </p:nvSpPr>
        <p:spPr>
          <a:xfrm>
            <a:off x="868016" y="4808527"/>
            <a:ext cx="183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Remarkably</a:t>
            </a:r>
            <a:endParaRPr lang="en-US" dirty="0"/>
          </a:p>
        </p:txBody>
      </p:sp>
      <p:sp>
        <p:nvSpPr>
          <p:cNvPr id="38" name="Dikdörtgen 37"/>
          <p:cNvSpPr/>
          <p:nvPr/>
        </p:nvSpPr>
        <p:spPr>
          <a:xfrm>
            <a:off x="5290197" y="1987817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Medium</a:t>
            </a:r>
            <a:r>
              <a:rPr lang="tr-TR" b="1" dirty="0" smtClean="0"/>
              <a:t> </a:t>
            </a:r>
            <a:r>
              <a:rPr lang="tr-TR" b="1" dirty="0" err="1" smtClean="0"/>
              <a:t>Degree</a:t>
            </a:r>
            <a:r>
              <a:rPr lang="tr-TR" b="1" dirty="0" smtClean="0"/>
              <a:t> of </a:t>
            </a:r>
            <a:r>
              <a:rPr lang="tr-TR" b="1" dirty="0" err="1" smtClean="0"/>
              <a:t>Change</a:t>
            </a:r>
            <a:endParaRPr lang="en-US" b="1" dirty="0"/>
          </a:p>
        </p:txBody>
      </p:sp>
      <p:sp>
        <p:nvSpPr>
          <p:cNvPr id="39" name="Dikdörtgen 38"/>
          <p:cNvSpPr/>
          <p:nvPr/>
        </p:nvSpPr>
        <p:spPr>
          <a:xfrm>
            <a:off x="5434212" y="2412591"/>
            <a:ext cx="15860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Moderately</a:t>
            </a:r>
            <a:endParaRPr lang="en-US" dirty="0"/>
          </a:p>
        </p:txBody>
      </p:sp>
      <p:sp>
        <p:nvSpPr>
          <p:cNvPr id="40" name="Dikdörtgen 39"/>
          <p:cNvSpPr/>
          <p:nvPr/>
        </p:nvSpPr>
        <p:spPr>
          <a:xfrm>
            <a:off x="5436096" y="2906775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Steadily</a:t>
            </a:r>
            <a:endParaRPr lang="en-US" dirty="0"/>
          </a:p>
        </p:txBody>
      </p:sp>
      <p:sp>
        <p:nvSpPr>
          <p:cNvPr id="41" name="Dikdörtgen 40"/>
          <p:cNvSpPr/>
          <p:nvPr/>
        </p:nvSpPr>
        <p:spPr>
          <a:xfrm>
            <a:off x="5436095" y="3387367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Progressively</a:t>
            </a:r>
            <a:endParaRPr lang="en-US" dirty="0"/>
          </a:p>
        </p:txBody>
      </p:sp>
      <p:sp>
        <p:nvSpPr>
          <p:cNvPr id="42" name="Dikdörtgen 41"/>
          <p:cNvSpPr/>
          <p:nvPr/>
        </p:nvSpPr>
        <p:spPr>
          <a:xfrm>
            <a:off x="5436096" y="3895143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Constantly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2494072" y="2439918"/>
            <a:ext cx="183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Suddenly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2503825" y="2944065"/>
            <a:ext cx="183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Radically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95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Adjectives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57268" y="1938028"/>
            <a:ext cx="25889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Low</a:t>
            </a:r>
            <a:r>
              <a:rPr lang="tr-TR" b="1" dirty="0" smtClean="0"/>
              <a:t> </a:t>
            </a:r>
            <a:r>
              <a:rPr lang="tr-TR" b="1" dirty="0" err="1" smtClean="0"/>
              <a:t>Degree</a:t>
            </a:r>
            <a:r>
              <a:rPr lang="tr-TR" b="1" dirty="0" smtClean="0"/>
              <a:t> of </a:t>
            </a:r>
            <a:r>
              <a:rPr lang="tr-TR" b="1" dirty="0" err="1" smtClean="0"/>
              <a:t>Change</a:t>
            </a:r>
            <a:endParaRPr lang="en-US" b="1" dirty="0"/>
          </a:p>
        </p:txBody>
      </p:sp>
      <p:sp>
        <p:nvSpPr>
          <p:cNvPr id="7" name="Dikdörtgen 6"/>
          <p:cNvSpPr/>
          <p:nvPr/>
        </p:nvSpPr>
        <p:spPr>
          <a:xfrm>
            <a:off x="868016" y="243739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Slowly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293158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Slightly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8" y="3412172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Insignificantly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9" y="391994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Negligibly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27583" y="442772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Gradually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39" name="Dikdörtgen 38"/>
          <p:cNvSpPr/>
          <p:nvPr/>
        </p:nvSpPr>
        <p:spPr>
          <a:xfrm>
            <a:off x="3201965" y="2417493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Marginally</a:t>
            </a:r>
            <a:endParaRPr lang="en-US" dirty="0"/>
          </a:p>
        </p:txBody>
      </p:sp>
      <p:sp>
        <p:nvSpPr>
          <p:cNvPr id="40" name="Dikdörtgen 39"/>
          <p:cNvSpPr/>
          <p:nvPr/>
        </p:nvSpPr>
        <p:spPr>
          <a:xfrm>
            <a:off x="3203848" y="2911677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Minimally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7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Examples</a:t>
            </a:r>
            <a:r>
              <a:rPr lang="tr-TR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843182" y="2233487"/>
            <a:ext cx="74012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number of people owning mobile phones rose dramatically between 1990 and 1995.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843182" y="3224055"/>
            <a:ext cx="7113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Migration from rural regions to urban centers has leveled out over the last ten </a:t>
            </a:r>
            <a:r>
              <a:rPr lang="en-US" dirty="0" smtClean="0"/>
              <a:t>years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843182" y="4214623"/>
            <a:ext cx="72572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amount of time spent on leisure activities fell slightly in </a:t>
            </a:r>
            <a:r>
              <a:rPr lang="en-US" dirty="0" smtClean="0"/>
              <a:t>2008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74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Examples</a:t>
            </a:r>
            <a:r>
              <a:rPr lang="tr-TR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71600" y="2060848"/>
            <a:ext cx="6324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Newspaper circulation during 1990s fluctuated </a:t>
            </a:r>
            <a:r>
              <a:rPr lang="en-US" dirty="0" smtClean="0"/>
              <a:t>considerably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971600" y="2772797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rate of application for the nursing profession plateaued between 2001 and 2007.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963254" y="3761745"/>
            <a:ext cx="74971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There was a 7% fall in the average house price in Tokyo.</a:t>
            </a:r>
          </a:p>
        </p:txBody>
      </p:sp>
    </p:spTree>
    <p:extLst>
      <p:ext uri="{BB962C8B-B14F-4D97-AF65-F5344CB8AC3E}">
        <p14:creationId xmlns:p14="http://schemas.microsoft.com/office/powerpoint/2010/main" val="1334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5438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Terminology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Charts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and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Graphs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Pie Chart | Mobile UI Controls | DevExpress Document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92896"/>
            <a:ext cx="527950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2267744" y="1245339"/>
            <a:ext cx="65742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03336"/>
                </a:solidFill>
              </a:rPr>
              <a:t> </a:t>
            </a:r>
            <a:r>
              <a:rPr lang="tr-TR" dirty="0" smtClean="0">
                <a:solidFill>
                  <a:srgbClr val="303336"/>
                </a:solidFill>
              </a:rPr>
              <a:t>A</a:t>
            </a:r>
            <a:r>
              <a:rPr lang="en-US" dirty="0" smtClean="0">
                <a:solidFill>
                  <a:srgbClr val="303336"/>
                </a:solidFill>
              </a:rPr>
              <a:t> </a:t>
            </a:r>
            <a:r>
              <a:rPr lang="en-US" dirty="0">
                <a:solidFill>
                  <a:srgbClr val="303336"/>
                </a:solidFill>
              </a:rPr>
              <a:t>circular chart cut by radii into segments illustrating relative magnitudes or </a:t>
            </a:r>
            <a:r>
              <a:rPr lang="en-US" dirty="0" smtClean="0">
                <a:solidFill>
                  <a:srgbClr val="303336"/>
                </a:solidFill>
              </a:rPr>
              <a:t>frequencies</a:t>
            </a:r>
            <a:r>
              <a:rPr lang="tr-TR" dirty="0" smtClean="0">
                <a:solidFill>
                  <a:srgbClr val="303336"/>
                </a:solidFill>
              </a:rPr>
              <a:t>.</a:t>
            </a:r>
            <a:endParaRPr lang="en-US" dirty="0"/>
          </a:p>
        </p:txBody>
      </p:sp>
      <p:sp>
        <p:nvSpPr>
          <p:cNvPr id="6" name="Rectangle 1"/>
          <p:cNvSpPr/>
          <p:nvPr/>
        </p:nvSpPr>
        <p:spPr>
          <a:xfrm>
            <a:off x="755576" y="1245339"/>
            <a:ext cx="14302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/>
              <a:t>Pie</a:t>
            </a:r>
            <a:r>
              <a:rPr lang="tr-TR" sz="2400" b="1" dirty="0" smtClean="0"/>
              <a:t> Chart: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60148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643569" y="548680"/>
            <a:ext cx="5438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Terminology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Charts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and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Graphs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/>
          <p:nvPr/>
        </p:nvSpPr>
        <p:spPr>
          <a:xfrm>
            <a:off x="755576" y="1245339"/>
            <a:ext cx="15533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smtClean="0"/>
              <a:t>Bar </a:t>
            </a:r>
            <a:r>
              <a:rPr lang="tr-TR" sz="2400" b="1" dirty="0" err="1" smtClean="0"/>
              <a:t>Graph</a:t>
            </a:r>
            <a:r>
              <a:rPr lang="tr-TR" sz="2400" b="1" dirty="0" smtClean="0"/>
              <a:t>:</a:t>
            </a:r>
            <a:endParaRPr lang="tr-TR" sz="2400" b="1" dirty="0"/>
          </a:p>
        </p:txBody>
      </p:sp>
      <p:pic>
        <p:nvPicPr>
          <p:cNvPr id="2052" name="Picture 4" descr="File:Free PSA bar graph.svg - Wikimedia Comm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62806"/>
            <a:ext cx="5256584" cy="295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ikdörtgen 7"/>
          <p:cNvSpPr/>
          <p:nvPr/>
        </p:nvSpPr>
        <p:spPr>
          <a:xfrm>
            <a:off x="2308886" y="1340768"/>
            <a:ext cx="66477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graphic means of quantitative comparison by rectangles with lengths proportional to the measure of the data or things being </a:t>
            </a:r>
            <a:r>
              <a:rPr lang="en-US" dirty="0" smtClean="0"/>
              <a:t>compared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1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5438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Terminology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Charts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and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Graphs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Line-Plot - Patrick Fuller - Med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10643"/>
            <a:ext cx="5256584" cy="3158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/>
          <p:cNvSpPr/>
          <p:nvPr/>
        </p:nvSpPr>
        <p:spPr>
          <a:xfrm>
            <a:off x="755576" y="1245339"/>
            <a:ext cx="16446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/>
              <a:t>Line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Graph</a:t>
            </a:r>
            <a:r>
              <a:rPr lang="tr-TR" sz="2400" b="1" dirty="0" smtClean="0"/>
              <a:t>:</a:t>
            </a:r>
            <a:endParaRPr lang="tr-TR" sz="2400" b="1" dirty="0"/>
          </a:p>
        </p:txBody>
      </p:sp>
      <p:sp>
        <p:nvSpPr>
          <p:cNvPr id="3" name="Dikdörtgen 2"/>
          <p:cNvSpPr/>
          <p:nvPr/>
        </p:nvSpPr>
        <p:spPr>
          <a:xfrm>
            <a:off x="2400256" y="1318106"/>
            <a:ext cx="6743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graph in which points representing values of a variable for suitable values of an independent variable are connected by a broken </a:t>
            </a:r>
            <a:r>
              <a:rPr lang="en-US" dirty="0" smtClean="0"/>
              <a:t>line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05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5438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Terminology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Charts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and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Graphs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755576" y="1245339"/>
            <a:ext cx="17130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/>
              <a:t>Table</a:t>
            </a:r>
            <a:r>
              <a:rPr lang="tr-TR" sz="2400" b="1" dirty="0" smtClean="0"/>
              <a:t> Chart:</a:t>
            </a:r>
            <a:endParaRPr lang="tr-TR" sz="2400" b="1" dirty="0"/>
          </a:p>
        </p:txBody>
      </p:sp>
      <p:pic>
        <p:nvPicPr>
          <p:cNvPr id="4098" name="Picture 2" descr="Dynamically creating charts of each row in an HTML tabl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6480720" cy="261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463738" y="1311538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</a:rPr>
              <a:t> </a:t>
            </a:r>
            <a:r>
              <a:rPr lang="tr-TR" dirty="0" err="1" smtClean="0">
                <a:solidFill>
                  <a:srgbClr val="222222"/>
                </a:solidFill>
              </a:rPr>
              <a:t>It</a:t>
            </a:r>
            <a:r>
              <a:rPr lang="tr-TR" dirty="0" smtClean="0">
                <a:solidFill>
                  <a:srgbClr val="222222"/>
                </a:solidFill>
              </a:rPr>
              <a:t> is </a:t>
            </a:r>
            <a:r>
              <a:rPr lang="en-US" dirty="0" smtClean="0">
                <a:solidFill>
                  <a:srgbClr val="222222"/>
                </a:solidFill>
              </a:rPr>
              <a:t>a </a:t>
            </a:r>
            <a:r>
              <a:rPr lang="en-US" dirty="0">
                <a:solidFill>
                  <a:srgbClr val="222222"/>
                </a:solidFill>
              </a:rPr>
              <a:t>means of arranging data in rows and columns.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00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569" y="548680"/>
            <a:ext cx="5438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Terminology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Charts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and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Graphs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755576" y="1245339"/>
            <a:ext cx="16460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/>
              <a:t>Flow</a:t>
            </a:r>
            <a:r>
              <a:rPr lang="tr-TR" sz="2400" b="1" dirty="0" smtClean="0"/>
              <a:t> Chart:</a:t>
            </a:r>
            <a:endParaRPr lang="tr-TR" sz="2400" b="1" dirty="0"/>
          </a:p>
        </p:txBody>
      </p:sp>
      <p:pic>
        <p:nvPicPr>
          <p:cNvPr id="5122" name="Picture 2" descr="A Guide to Flow Charts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20888"/>
            <a:ext cx="5616624" cy="315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425422" y="1340768"/>
            <a:ext cx="65390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diagram that shows step-by-step progression through a procedure or system especially using connecting lines and a set of conventional </a:t>
            </a:r>
            <a:r>
              <a:rPr lang="en-US" dirty="0" smtClean="0"/>
              <a:t>symbols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Verbs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63309" y="227687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868016" y="277105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Improve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326524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Pick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9" y="374583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Climb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9" y="425360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Increase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2195736" y="227687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Boom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2216983" y="277105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Leap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2216983" y="326524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Rocket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2219757" y="375942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Shoot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2226169" y="425360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Soar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54731" y="481140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Surge</a:t>
            </a:r>
            <a:endParaRPr lang="en-US" dirty="0"/>
          </a:p>
        </p:txBody>
      </p:sp>
      <p:cxnSp>
        <p:nvCxnSpPr>
          <p:cNvPr id="19" name="Düz Ok Bağlayıcısı 18"/>
          <p:cNvCxnSpPr/>
          <p:nvPr/>
        </p:nvCxnSpPr>
        <p:spPr>
          <a:xfrm flipV="1">
            <a:off x="1686109" y="1713874"/>
            <a:ext cx="540060" cy="35159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kdörtgen 19"/>
          <p:cNvSpPr/>
          <p:nvPr/>
        </p:nvSpPr>
        <p:spPr>
          <a:xfrm>
            <a:off x="2230826" y="4810659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Rise</a:t>
            </a:r>
            <a:endParaRPr lang="en-US" dirty="0"/>
          </a:p>
        </p:txBody>
      </p:sp>
      <p:cxnSp>
        <p:nvCxnSpPr>
          <p:cNvPr id="21" name="Düz Ok Bağlayıcısı 20"/>
          <p:cNvCxnSpPr/>
          <p:nvPr/>
        </p:nvCxnSpPr>
        <p:spPr>
          <a:xfrm flipH="1">
            <a:off x="5940152" y="1728873"/>
            <a:ext cx="576064" cy="47804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4932040" y="227687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Decline</a:t>
            </a:r>
            <a:endParaRPr lang="en-US" dirty="0"/>
          </a:p>
        </p:txBody>
      </p:sp>
      <p:sp>
        <p:nvSpPr>
          <p:cNvPr id="24" name="Dikdörtgen 23"/>
          <p:cNvSpPr/>
          <p:nvPr/>
        </p:nvSpPr>
        <p:spPr>
          <a:xfrm>
            <a:off x="4932040" y="2760719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down</a:t>
            </a:r>
            <a:endParaRPr lang="en-US" dirty="0"/>
          </a:p>
        </p:txBody>
      </p:sp>
      <p:sp>
        <p:nvSpPr>
          <p:cNvPr id="25" name="Dikdörtgen 24"/>
          <p:cNvSpPr/>
          <p:nvPr/>
        </p:nvSpPr>
        <p:spPr>
          <a:xfrm>
            <a:off x="4932040" y="324456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Drop</a:t>
            </a:r>
            <a:endParaRPr lang="en-US" dirty="0"/>
          </a:p>
        </p:txBody>
      </p:sp>
      <p:sp>
        <p:nvSpPr>
          <p:cNvPr id="26" name="Dikdörtgen 25"/>
          <p:cNvSpPr/>
          <p:nvPr/>
        </p:nvSpPr>
        <p:spPr>
          <a:xfrm>
            <a:off x="4932040" y="3719401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Fall</a:t>
            </a:r>
            <a:endParaRPr lang="en-US" dirty="0"/>
          </a:p>
        </p:txBody>
      </p:sp>
      <p:sp>
        <p:nvSpPr>
          <p:cNvPr id="27" name="Dikdörtgen 26"/>
          <p:cNvSpPr/>
          <p:nvPr/>
        </p:nvSpPr>
        <p:spPr>
          <a:xfrm>
            <a:off x="4913211" y="420406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Decrease</a:t>
            </a:r>
            <a:endParaRPr lang="en-US" dirty="0"/>
          </a:p>
        </p:txBody>
      </p:sp>
      <p:sp>
        <p:nvSpPr>
          <p:cNvPr id="28" name="Dikdörtgen 27"/>
          <p:cNvSpPr/>
          <p:nvPr/>
        </p:nvSpPr>
        <p:spPr>
          <a:xfrm>
            <a:off x="4932040" y="463352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Reduce</a:t>
            </a:r>
            <a:endParaRPr lang="en-US" dirty="0"/>
          </a:p>
        </p:txBody>
      </p:sp>
      <p:sp>
        <p:nvSpPr>
          <p:cNvPr id="29" name="Dikdörtgen 28"/>
          <p:cNvSpPr/>
          <p:nvPr/>
        </p:nvSpPr>
        <p:spPr>
          <a:xfrm>
            <a:off x="6414260" y="227687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Plunge</a:t>
            </a:r>
            <a:endParaRPr lang="en-US" dirty="0"/>
          </a:p>
        </p:txBody>
      </p:sp>
      <p:sp>
        <p:nvSpPr>
          <p:cNvPr id="30" name="Dikdörtgen 29"/>
          <p:cNvSpPr/>
          <p:nvPr/>
        </p:nvSpPr>
        <p:spPr>
          <a:xfrm>
            <a:off x="6402072" y="2778491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Slump</a:t>
            </a:r>
            <a:endParaRPr lang="en-US" dirty="0"/>
          </a:p>
        </p:txBody>
      </p:sp>
      <p:sp>
        <p:nvSpPr>
          <p:cNvPr id="31" name="Dikdörtgen 30"/>
          <p:cNvSpPr/>
          <p:nvPr/>
        </p:nvSpPr>
        <p:spPr>
          <a:xfrm>
            <a:off x="6414260" y="3302525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Dive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8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Verbs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63309" y="227687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Oscillate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868016" y="277105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Be </a:t>
            </a:r>
            <a:r>
              <a:rPr lang="tr-TR" dirty="0" err="1" smtClean="0"/>
              <a:t>erratic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326524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Vacillate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8" y="3745832"/>
            <a:ext cx="18298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Be </a:t>
            </a:r>
            <a:r>
              <a:rPr lang="tr-TR" dirty="0" err="1" smtClean="0"/>
              <a:t>unpredictable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9" y="425360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Fluctuate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23" name="Dikdörtgen 22"/>
          <p:cNvSpPr/>
          <p:nvPr/>
        </p:nvSpPr>
        <p:spPr>
          <a:xfrm>
            <a:off x="4932040" y="2276872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Stay</a:t>
            </a:r>
            <a:r>
              <a:rPr lang="tr-TR" dirty="0" smtClean="0"/>
              <a:t> </a:t>
            </a:r>
            <a:r>
              <a:rPr lang="tr-TR" dirty="0" err="1" smtClean="0"/>
              <a:t>constant</a:t>
            </a:r>
            <a:endParaRPr lang="en-US" dirty="0"/>
          </a:p>
        </p:txBody>
      </p:sp>
      <p:sp>
        <p:nvSpPr>
          <p:cNvPr id="24" name="Dikdörtgen 23"/>
          <p:cNvSpPr/>
          <p:nvPr/>
        </p:nvSpPr>
        <p:spPr>
          <a:xfrm>
            <a:off x="4932040" y="2760719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Stay</a:t>
            </a:r>
            <a:r>
              <a:rPr lang="tr-TR" dirty="0" smtClean="0"/>
              <a:t> </a:t>
            </a:r>
            <a:r>
              <a:rPr lang="tr-TR" dirty="0" err="1" smtClean="0"/>
              <a:t>static</a:t>
            </a:r>
            <a:endParaRPr lang="en-US" dirty="0"/>
          </a:p>
        </p:txBody>
      </p:sp>
      <p:sp>
        <p:nvSpPr>
          <p:cNvPr id="25" name="Dikdörtgen 24"/>
          <p:cNvSpPr/>
          <p:nvPr/>
        </p:nvSpPr>
        <p:spPr>
          <a:xfrm>
            <a:off x="4932040" y="324456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Level </a:t>
            </a:r>
            <a:r>
              <a:rPr lang="tr-TR" dirty="0" err="1" smtClean="0"/>
              <a:t>off</a:t>
            </a:r>
            <a:endParaRPr lang="en-US" dirty="0"/>
          </a:p>
        </p:txBody>
      </p:sp>
      <p:sp>
        <p:nvSpPr>
          <p:cNvPr id="26" name="Dikdörtgen 25"/>
          <p:cNvSpPr/>
          <p:nvPr/>
        </p:nvSpPr>
        <p:spPr>
          <a:xfrm>
            <a:off x="4932040" y="3719401"/>
            <a:ext cx="2952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Maintain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en-US" dirty="0"/>
          </a:p>
        </p:txBody>
      </p:sp>
      <p:sp>
        <p:nvSpPr>
          <p:cNvPr id="27" name="Dikdörtgen 26"/>
          <p:cNvSpPr/>
          <p:nvPr/>
        </p:nvSpPr>
        <p:spPr>
          <a:xfrm>
            <a:off x="4913211" y="4204064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Stabilize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2" name="Serbest Form 1"/>
          <p:cNvSpPr/>
          <p:nvPr/>
        </p:nvSpPr>
        <p:spPr>
          <a:xfrm>
            <a:off x="979055" y="1810327"/>
            <a:ext cx="1639421" cy="277098"/>
          </a:xfrm>
          <a:custGeom>
            <a:avLst/>
            <a:gdLst>
              <a:gd name="connsiteX0" fmla="*/ 0 w 1639421"/>
              <a:gd name="connsiteY0" fmla="*/ 230909 h 277098"/>
              <a:gd name="connsiteX1" fmla="*/ 240145 w 1639421"/>
              <a:gd name="connsiteY1" fmla="*/ 0 h 277098"/>
              <a:gd name="connsiteX2" fmla="*/ 461818 w 1639421"/>
              <a:gd name="connsiteY2" fmla="*/ 230909 h 277098"/>
              <a:gd name="connsiteX3" fmla="*/ 683490 w 1639421"/>
              <a:gd name="connsiteY3" fmla="*/ 9237 h 277098"/>
              <a:gd name="connsiteX4" fmla="*/ 951345 w 1639421"/>
              <a:gd name="connsiteY4" fmla="*/ 277091 h 277098"/>
              <a:gd name="connsiteX5" fmla="*/ 1163781 w 1639421"/>
              <a:gd name="connsiteY5" fmla="*/ 18473 h 277098"/>
              <a:gd name="connsiteX6" fmla="*/ 1505527 w 1639421"/>
              <a:gd name="connsiteY6" fmla="*/ 221673 h 277098"/>
              <a:gd name="connsiteX7" fmla="*/ 1634836 w 1639421"/>
              <a:gd name="connsiteY7" fmla="*/ 83128 h 277098"/>
              <a:gd name="connsiteX8" fmla="*/ 1597890 w 1639421"/>
              <a:gd name="connsiteY8" fmla="*/ 138546 h 27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9421" h="277098">
                <a:moveTo>
                  <a:pt x="0" y="230909"/>
                </a:moveTo>
                <a:cubicBezTo>
                  <a:pt x="81587" y="115454"/>
                  <a:pt x="163175" y="0"/>
                  <a:pt x="240145" y="0"/>
                </a:cubicBezTo>
                <a:cubicBezTo>
                  <a:pt x="317115" y="0"/>
                  <a:pt x="387927" y="229370"/>
                  <a:pt x="461818" y="230909"/>
                </a:cubicBezTo>
                <a:cubicBezTo>
                  <a:pt x="535709" y="232448"/>
                  <a:pt x="601902" y="1540"/>
                  <a:pt x="683490" y="9237"/>
                </a:cubicBezTo>
                <a:cubicBezTo>
                  <a:pt x="765078" y="16934"/>
                  <a:pt x="871297" y="275552"/>
                  <a:pt x="951345" y="277091"/>
                </a:cubicBezTo>
                <a:cubicBezTo>
                  <a:pt x="1031394" y="278630"/>
                  <a:pt x="1071417" y="27709"/>
                  <a:pt x="1163781" y="18473"/>
                </a:cubicBezTo>
                <a:cubicBezTo>
                  <a:pt x="1256145" y="9237"/>
                  <a:pt x="1427018" y="210897"/>
                  <a:pt x="1505527" y="221673"/>
                </a:cubicBezTo>
                <a:cubicBezTo>
                  <a:pt x="1584036" y="232449"/>
                  <a:pt x="1619442" y="96982"/>
                  <a:pt x="1634836" y="83128"/>
                </a:cubicBezTo>
                <a:cubicBezTo>
                  <a:pt x="1650230" y="69274"/>
                  <a:pt x="1624060" y="103910"/>
                  <a:pt x="1597890" y="138546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Düz Ok Bağlayıcısı 16"/>
          <p:cNvCxnSpPr/>
          <p:nvPr/>
        </p:nvCxnSpPr>
        <p:spPr>
          <a:xfrm>
            <a:off x="5452368" y="1838039"/>
            <a:ext cx="122413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ikdörtgen 31"/>
          <p:cNvSpPr/>
          <p:nvPr/>
        </p:nvSpPr>
        <p:spPr>
          <a:xfrm>
            <a:off x="6948264" y="2276872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Hold</a:t>
            </a:r>
            <a:r>
              <a:rPr lang="tr-TR" dirty="0" smtClean="0"/>
              <a:t> </a:t>
            </a:r>
            <a:r>
              <a:rPr lang="tr-TR" dirty="0" err="1" smtClean="0"/>
              <a:t>steady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43569" y="548680"/>
            <a:ext cx="3740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Analysis 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27584" y="119675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Nouns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63309" y="227687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Rise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868016" y="277105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Growth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869899" y="326524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Increase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9898" y="3745832"/>
            <a:ext cx="2045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Improvement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69899" y="425360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Surge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27584" y="472060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Jump</a:t>
            </a:r>
            <a:r>
              <a:rPr lang="tr-TR" dirty="0" smtClean="0"/>
              <a:t> </a:t>
            </a:r>
            <a:endParaRPr lang="en-US" dirty="0"/>
          </a:p>
        </p:txBody>
      </p:sp>
      <p:cxnSp>
        <p:nvCxnSpPr>
          <p:cNvPr id="19" name="Düz Ok Bağlayıcısı 18"/>
          <p:cNvCxnSpPr/>
          <p:nvPr/>
        </p:nvCxnSpPr>
        <p:spPr>
          <a:xfrm flipV="1">
            <a:off x="996727" y="1805147"/>
            <a:ext cx="622945" cy="2766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 flipH="1">
            <a:off x="3419872" y="1806373"/>
            <a:ext cx="461920" cy="29016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3160265" y="226628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Decline</a:t>
            </a:r>
            <a:endParaRPr lang="en-US" dirty="0"/>
          </a:p>
        </p:txBody>
      </p:sp>
      <p:sp>
        <p:nvSpPr>
          <p:cNvPr id="24" name="Dikdörtgen 23"/>
          <p:cNvSpPr/>
          <p:nvPr/>
        </p:nvSpPr>
        <p:spPr>
          <a:xfrm>
            <a:off x="3160265" y="2750133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Reduction</a:t>
            </a:r>
            <a:endParaRPr lang="en-US" dirty="0"/>
          </a:p>
        </p:txBody>
      </p:sp>
      <p:sp>
        <p:nvSpPr>
          <p:cNvPr id="25" name="Dikdörtgen 24"/>
          <p:cNvSpPr/>
          <p:nvPr/>
        </p:nvSpPr>
        <p:spPr>
          <a:xfrm>
            <a:off x="3160265" y="3233980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Decrease</a:t>
            </a:r>
            <a:endParaRPr lang="en-US" dirty="0"/>
          </a:p>
        </p:txBody>
      </p:sp>
      <p:sp>
        <p:nvSpPr>
          <p:cNvPr id="26" name="Dikdörtgen 25"/>
          <p:cNvSpPr/>
          <p:nvPr/>
        </p:nvSpPr>
        <p:spPr>
          <a:xfrm>
            <a:off x="3160265" y="3708815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Fall</a:t>
            </a:r>
            <a:endParaRPr lang="en-US" dirty="0"/>
          </a:p>
        </p:txBody>
      </p:sp>
      <p:sp>
        <p:nvSpPr>
          <p:cNvPr id="27" name="Dikdörtgen 26"/>
          <p:cNvSpPr/>
          <p:nvPr/>
        </p:nvSpPr>
        <p:spPr>
          <a:xfrm>
            <a:off x="3141436" y="4193478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Drop</a:t>
            </a:r>
            <a:endParaRPr lang="en-US" dirty="0"/>
          </a:p>
        </p:txBody>
      </p:sp>
      <p:sp>
        <p:nvSpPr>
          <p:cNvPr id="29" name="Dikdörtgen 28"/>
          <p:cNvSpPr/>
          <p:nvPr/>
        </p:nvSpPr>
        <p:spPr>
          <a:xfrm>
            <a:off x="5059655" y="2263093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Oscillation</a:t>
            </a:r>
            <a:endParaRPr lang="en-US" dirty="0"/>
          </a:p>
        </p:txBody>
      </p:sp>
      <p:sp>
        <p:nvSpPr>
          <p:cNvPr id="30" name="Dikdörtgen 29"/>
          <p:cNvSpPr/>
          <p:nvPr/>
        </p:nvSpPr>
        <p:spPr>
          <a:xfrm>
            <a:off x="5047467" y="2764712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Vacillation</a:t>
            </a:r>
            <a:endParaRPr lang="en-US" dirty="0"/>
          </a:p>
        </p:txBody>
      </p:sp>
      <p:sp>
        <p:nvSpPr>
          <p:cNvPr id="31" name="Dikdörtgen 30"/>
          <p:cNvSpPr/>
          <p:nvPr/>
        </p:nvSpPr>
        <p:spPr>
          <a:xfrm>
            <a:off x="5059654" y="3288746"/>
            <a:ext cx="14565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Fluctuation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3995936" y="5362985"/>
            <a:ext cx="5361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 err="1" smtClean="0"/>
              <a:t>Ramedani</a:t>
            </a:r>
            <a:r>
              <a:rPr lang="tr-TR" dirty="0" smtClean="0"/>
              <a:t>, A. (2012). «IELTS </a:t>
            </a:r>
            <a:r>
              <a:rPr lang="tr-TR" dirty="0" err="1" smtClean="0"/>
              <a:t>Writing</a:t>
            </a:r>
            <a:r>
              <a:rPr lang="tr-TR" dirty="0" smtClean="0"/>
              <a:t> Compact»</a:t>
            </a:r>
            <a:endParaRPr lang="en-US" dirty="0"/>
          </a:p>
        </p:txBody>
      </p:sp>
      <p:sp>
        <p:nvSpPr>
          <p:cNvPr id="32" name="Serbest Form 31"/>
          <p:cNvSpPr/>
          <p:nvPr/>
        </p:nvSpPr>
        <p:spPr>
          <a:xfrm>
            <a:off x="4932040" y="1859918"/>
            <a:ext cx="1244674" cy="262375"/>
          </a:xfrm>
          <a:custGeom>
            <a:avLst/>
            <a:gdLst>
              <a:gd name="connsiteX0" fmla="*/ 0 w 1639421"/>
              <a:gd name="connsiteY0" fmla="*/ 230909 h 277098"/>
              <a:gd name="connsiteX1" fmla="*/ 240145 w 1639421"/>
              <a:gd name="connsiteY1" fmla="*/ 0 h 277098"/>
              <a:gd name="connsiteX2" fmla="*/ 461818 w 1639421"/>
              <a:gd name="connsiteY2" fmla="*/ 230909 h 277098"/>
              <a:gd name="connsiteX3" fmla="*/ 683490 w 1639421"/>
              <a:gd name="connsiteY3" fmla="*/ 9237 h 277098"/>
              <a:gd name="connsiteX4" fmla="*/ 951345 w 1639421"/>
              <a:gd name="connsiteY4" fmla="*/ 277091 h 277098"/>
              <a:gd name="connsiteX5" fmla="*/ 1163781 w 1639421"/>
              <a:gd name="connsiteY5" fmla="*/ 18473 h 277098"/>
              <a:gd name="connsiteX6" fmla="*/ 1505527 w 1639421"/>
              <a:gd name="connsiteY6" fmla="*/ 221673 h 277098"/>
              <a:gd name="connsiteX7" fmla="*/ 1634836 w 1639421"/>
              <a:gd name="connsiteY7" fmla="*/ 83128 h 277098"/>
              <a:gd name="connsiteX8" fmla="*/ 1597890 w 1639421"/>
              <a:gd name="connsiteY8" fmla="*/ 138546 h 27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9421" h="277098">
                <a:moveTo>
                  <a:pt x="0" y="230909"/>
                </a:moveTo>
                <a:cubicBezTo>
                  <a:pt x="81587" y="115454"/>
                  <a:pt x="163175" y="0"/>
                  <a:pt x="240145" y="0"/>
                </a:cubicBezTo>
                <a:cubicBezTo>
                  <a:pt x="317115" y="0"/>
                  <a:pt x="387927" y="229370"/>
                  <a:pt x="461818" y="230909"/>
                </a:cubicBezTo>
                <a:cubicBezTo>
                  <a:pt x="535709" y="232448"/>
                  <a:pt x="601902" y="1540"/>
                  <a:pt x="683490" y="9237"/>
                </a:cubicBezTo>
                <a:cubicBezTo>
                  <a:pt x="765078" y="16934"/>
                  <a:pt x="871297" y="275552"/>
                  <a:pt x="951345" y="277091"/>
                </a:cubicBezTo>
                <a:cubicBezTo>
                  <a:pt x="1031394" y="278630"/>
                  <a:pt x="1071417" y="27709"/>
                  <a:pt x="1163781" y="18473"/>
                </a:cubicBezTo>
                <a:cubicBezTo>
                  <a:pt x="1256145" y="9237"/>
                  <a:pt x="1427018" y="210897"/>
                  <a:pt x="1505527" y="221673"/>
                </a:cubicBezTo>
                <a:cubicBezTo>
                  <a:pt x="1584036" y="232449"/>
                  <a:pt x="1619442" y="96982"/>
                  <a:pt x="1634836" y="83128"/>
                </a:cubicBezTo>
                <a:cubicBezTo>
                  <a:pt x="1650230" y="69274"/>
                  <a:pt x="1624060" y="103910"/>
                  <a:pt x="1597890" y="138546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Düz Ok Bağlayıcısı 33"/>
          <p:cNvCxnSpPr/>
          <p:nvPr/>
        </p:nvCxnSpPr>
        <p:spPr>
          <a:xfrm>
            <a:off x="7236296" y="1988840"/>
            <a:ext cx="10081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Dikdörtgen 34"/>
          <p:cNvSpPr/>
          <p:nvPr/>
        </p:nvSpPr>
        <p:spPr>
          <a:xfrm>
            <a:off x="7092281" y="2276156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Stability</a:t>
            </a:r>
            <a:endParaRPr lang="en-US" dirty="0"/>
          </a:p>
        </p:txBody>
      </p:sp>
      <p:sp>
        <p:nvSpPr>
          <p:cNvPr id="36" name="Dikdörtgen 35"/>
          <p:cNvSpPr/>
          <p:nvPr/>
        </p:nvSpPr>
        <p:spPr>
          <a:xfrm>
            <a:off x="7080092" y="2777775"/>
            <a:ext cx="15963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Leveling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endParaRPr lang="en-US" dirty="0"/>
          </a:p>
        </p:txBody>
      </p:sp>
      <p:sp>
        <p:nvSpPr>
          <p:cNvPr id="37" name="Dikdörtgen 36"/>
          <p:cNvSpPr/>
          <p:nvPr/>
        </p:nvSpPr>
        <p:spPr>
          <a:xfrm>
            <a:off x="7092280" y="3301809"/>
            <a:ext cx="14565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Plateau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41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3848</TotalTime>
  <Words>545</Words>
  <Application>Microsoft Office PowerPoint</Application>
  <PresentationFormat>Ekran Gösterisi (4:3)</PresentationFormat>
  <Paragraphs>145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Ofis Teması</vt:lpstr>
      <vt:lpstr>Writing: Charts and Graphs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192</cp:revision>
  <dcterms:created xsi:type="dcterms:W3CDTF">2020-02-06T11:34:11Z</dcterms:created>
  <dcterms:modified xsi:type="dcterms:W3CDTF">2020-05-09T11:52:13Z</dcterms:modified>
</cp:coreProperties>
</file>