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6" r:id="rId9"/>
    <p:sldId id="267"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8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9E886A5-5A5E-4478-A677-7FADFDBFDF2E}" type="datetimeFigureOut">
              <a:rPr lang="tr-TR" smtClean="0"/>
              <a:t>6.05.2020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F31B1A81-F74E-42DF-B40E-610BE2454790}"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037299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9E886A5-5A5E-4478-A677-7FADFDBFDF2E}"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130439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9E886A5-5A5E-4478-A677-7FADFDBFDF2E}"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154195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9E886A5-5A5E-4478-A677-7FADFDBFDF2E}"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228129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9E886A5-5A5E-4478-A677-7FADFDBFDF2E}" type="datetimeFigureOut">
              <a:rPr lang="tr-TR" smtClean="0"/>
              <a:t>6.05.2020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F31B1A81-F74E-42DF-B40E-610BE2454790}"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97852451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9E886A5-5A5E-4478-A677-7FADFDBFDF2E}"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244867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9E886A5-5A5E-4478-A677-7FADFDBFDF2E}"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1696569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9E886A5-5A5E-4478-A677-7FADFDBFDF2E}"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173533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E886A5-5A5E-4478-A677-7FADFDBFDF2E}"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1B1A81-F74E-42DF-B40E-610BE2454790}" type="slidenum">
              <a:rPr lang="tr-TR" smtClean="0"/>
              <a:t>‹#›</a:t>
            </a:fld>
            <a:endParaRPr lang="tr-TR"/>
          </a:p>
        </p:txBody>
      </p:sp>
    </p:spTree>
    <p:extLst>
      <p:ext uri="{BB962C8B-B14F-4D97-AF65-F5344CB8AC3E}">
        <p14:creationId xmlns:p14="http://schemas.microsoft.com/office/powerpoint/2010/main" val="326866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9E886A5-5A5E-4478-A677-7FADFDBFDF2E}" type="datetimeFigureOut">
              <a:rPr lang="tr-TR" smtClean="0"/>
              <a:t>6.05.2020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1B1A81-F74E-42DF-B40E-610BE2454790}"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79733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9E886A5-5A5E-4478-A677-7FADFDBFDF2E}" type="datetimeFigureOut">
              <a:rPr lang="tr-TR" smtClean="0"/>
              <a:t>6.05.2020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F31B1A81-F74E-42DF-B40E-610BE2454790}"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57349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9E886A5-5A5E-4478-A677-7FADFDBFDF2E}" type="datetimeFigureOut">
              <a:rPr lang="tr-TR" smtClean="0"/>
              <a:t>6.05.2020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F31B1A81-F74E-42DF-B40E-610BE2454790}"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3699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1"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12"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2" name="Başlık 1">
            <a:extLst>
              <a:ext uri="{FF2B5EF4-FFF2-40B4-BE49-F238E27FC236}">
                <a16:creationId xmlns:a16="http://schemas.microsoft.com/office/drawing/2014/main" id="{47AD1E15-0EF1-4604-B478-5F57BBB23529}"/>
              </a:ext>
            </a:extLst>
          </p:cNvPr>
          <p:cNvSpPr>
            <a:spLocks noGrp="1"/>
          </p:cNvSpPr>
          <p:nvPr>
            <p:ph type="ctrTitle"/>
          </p:nvPr>
        </p:nvSpPr>
        <p:spPr>
          <a:xfrm>
            <a:off x="1915128" y="1788454"/>
            <a:ext cx="8361229" cy="2098226"/>
          </a:xfrm>
        </p:spPr>
        <p:txBody>
          <a:bodyPr>
            <a:normAutofit/>
          </a:bodyPr>
          <a:lstStyle/>
          <a:p>
            <a:r>
              <a:rPr lang="tr-TR" sz="5000" b="1"/>
              <a:t>191 İNDİRİLECEK KDV HESABI</a:t>
            </a:r>
            <a:br>
              <a:rPr lang="tr-TR" sz="5000" b="1"/>
            </a:br>
            <a:endParaRPr lang="tr-TR" sz="5000"/>
          </a:p>
        </p:txBody>
      </p:sp>
      <p:sp>
        <p:nvSpPr>
          <p:cNvPr id="3" name="Alt Başlık 2">
            <a:extLst>
              <a:ext uri="{FF2B5EF4-FFF2-40B4-BE49-F238E27FC236}">
                <a16:creationId xmlns:a16="http://schemas.microsoft.com/office/drawing/2014/main" id="{1C1E801D-F620-4323-B244-5A1DB7045CBF}"/>
              </a:ext>
            </a:extLst>
          </p:cNvPr>
          <p:cNvSpPr>
            <a:spLocks noGrp="1"/>
          </p:cNvSpPr>
          <p:nvPr>
            <p:ph type="subTitle" idx="1"/>
          </p:nvPr>
        </p:nvSpPr>
        <p:spPr>
          <a:xfrm>
            <a:off x="2679906" y="3956279"/>
            <a:ext cx="6831673" cy="1086237"/>
          </a:xfrm>
        </p:spPr>
        <p:txBody>
          <a:bodyPr>
            <a:normAutofit/>
          </a:bodyPr>
          <a:lstStyle/>
          <a:p>
            <a:endParaRPr lang="tr-TR"/>
          </a:p>
        </p:txBody>
      </p:sp>
    </p:spTree>
    <p:extLst>
      <p:ext uri="{BB962C8B-B14F-4D97-AF65-F5344CB8AC3E}">
        <p14:creationId xmlns:p14="http://schemas.microsoft.com/office/powerpoint/2010/main" val="422430597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196BB3-16B1-4FDF-A529-268C9614D561}"/>
              </a:ext>
            </a:extLst>
          </p:cNvPr>
          <p:cNvSpPr>
            <a:spLocks noGrp="1"/>
          </p:cNvSpPr>
          <p:nvPr>
            <p:ph idx="1"/>
          </p:nvPr>
        </p:nvSpPr>
        <p:spPr>
          <a:xfrm>
            <a:off x="2468885" y="950976"/>
            <a:ext cx="7680955" cy="5452110"/>
          </a:xfrm>
        </p:spPr>
        <p:style>
          <a:lnRef idx="2">
            <a:schemeClr val="dk1"/>
          </a:lnRef>
          <a:fillRef idx="1">
            <a:schemeClr val="lt1"/>
          </a:fillRef>
          <a:effectRef idx="0">
            <a:schemeClr val="dk1"/>
          </a:effectRef>
          <a:fontRef idx="minor">
            <a:schemeClr val="dk1"/>
          </a:fontRef>
        </p:style>
        <p:txBody>
          <a:bodyPr/>
          <a:lstStyle/>
          <a:p>
            <a:endParaRPr lang="tr-TR" dirty="0"/>
          </a:p>
          <a:p>
            <a:pPr marL="0" indent="0">
              <a:buNone/>
            </a:pPr>
            <a:r>
              <a:rPr lang="tr-TR" dirty="0"/>
              <a:t>1	 05.03.2019		BORÇ		ALACAK</a:t>
            </a:r>
          </a:p>
          <a:p>
            <a:pPr marL="0" indent="0">
              <a:buNone/>
            </a:pPr>
            <a:endParaRPr lang="tr-TR" dirty="0"/>
          </a:p>
          <a:p>
            <a:pPr marL="0" indent="0">
              <a:buNone/>
            </a:pPr>
            <a:r>
              <a:rPr lang="tr-TR" dirty="0"/>
              <a:t>    </a:t>
            </a:r>
            <a:r>
              <a:rPr lang="tr-TR" sz="1800" dirty="0"/>
              <a:t>100 KASA HESABI 		           440.000	    	</a:t>
            </a:r>
          </a:p>
          <a:p>
            <a:pPr marL="0" indent="0">
              <a:buNone/>
            </a:pPr>
            <a:r>
              <a:rPr lang="tr-TR" sz="1800" dirty="0"/>
              <a:t>	   600 YURT İÇİ SAT.HES.				400.000	</a:t>
            </a:r>
          </a:p>
          <a:p>
            <a:pPr marL="0" indent="0">
              <a:buNone/>
            </a:pPr>
            <a:r>
              <a:rPr lang="tr-TR" sz="1400" dirty="0"/>
              <a:t>	</a:t>
            </a:r>
            <a:r>
              <a:rPr lang="tr-TR" sz="1800" dirty="0"/>
              <a:t>    391 HESAP. KDV HES</a:t>
            </a:r>
            <a:r>
              <a:rPr lang="tr-TR" sz="1800"/>
              <a:t>. 				  40.000</a:t>
            </a:r>
            <a:endParaRPr lang="tr-TR" sz="1800" dirty="0"/>
          </a:p>
          <a:p>
            <a:pPr marL="0" indent="0">
              <a:buNone/>
            </a:pPr>
            <a:r>
              <a:rPr lang="tr-TR" sz="1600" dirty="0"/>
              <a:t>     </a:t>
            </a:r>
            <a:r>
              <a:rPr lang="tr-TR" sz="1600" u="sng" dirty="0"/>
              <a:t>AÇIKLAMA: </a:t>
            </a:r>
            <a:r>
              <a:rPr lang="tr-TR" sz="1600" dirty="0"/>
              <a:t>Peşin mal Satımı.</a:t>
            </a:r>
          </a:p>
        </p:txBody>
      </p:sp>
      <p:cxnSp>
        <p:nvCxnSpPr>
          <p:cNvPr id="8" name="Düz Bağlayıcı 7">
            <a:extLst>
              <a:ext uri="{FF2B5EF4-FFF2-40B4-BE49-F238E27FC236}">
                <a16:creationId xmlns:a16="http://schemas.microsoft.com/office/drawing/2014/main" id="{F64A51C8-6855-4203-BB8E-DCA83FD129D0}"/>
              </a:ext>
            </a:extLst>
          </p:cNvPr>
          <p:cNvCxnSpPr/>
          <p:nvPr/>
        </p:nvCxnSpPr>
        <p:spPr>
          <a:xfrm>
            <a:off x="5888736" y="950976"/>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12" name="Düz Bağlayıcı 11">
            <a:extLst>
              <a:ext uri="{FF2B5EF4-FFF2-40B4-BE49-F238E27FC236}">
                <a16:creationId xmlns:a16="http://schemas.microsoft.com/office/drawing/2014/main" id="{DE9DF445-E79A-4EED-ADAA-8776243DBB87}"/>
              </a:ext>
            </a:extLst>
          </p:cNvPr>
          <p:cNvCxnSpPr>
            <a:cxnSpLocks/>
          </p:cNvCxnSpPr>
          <p:nvPr/>
        </p:nvCxnSpPr>
        <p:spPr>
          <a:xfrm>
            <a:off x="7882128" y="988695"/>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4" name="Düz Bağlayıcı 3">
            <a:extLst>
              <a:ext uri="{FF2B5EF4-FFF2-40B4-BE49-F238E27FC236}">
                <a16:creationId xmlns:a16="http://schemas.microsoft.com/office/drawing/2014/main" id="{6F2C484B-4A48-44E7-9CDB-A6B55F5B5BAB}"/>
              </a:ext>
            </a:extLst>
          </p:cNvPr>
          <p:cNvCxnSpPr/>
          <p:nvPr/>
        </p:nvCxnSpPr>
        <p:spPr>
          <a:xfrm>
            <a:off x="2803161" y="988695"/>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6" name="Düz Bağlayıcı 5">
            <a:extLst>
              <a:ext uri="{FF2B5EF4-FFF2-40B4-BE49-F238E27FC236}">
                <a16:creationId xmlns:a16="http://schemas.microsoft.com/office/drawing/2014/main" id="{02205E7B-C1EA-4B80-96F1-1FCABECADDAE}"/>
              </a:ext>
            </a:extLst>
          </p:cNvPr>
          <p:cNvCxnSpPr>
            <a:cxnSpLocks/>
          </p:cNvCxnSpPr>
          <p:nvPr/>
        </p:nvCxnSpPr>
        <p:spPr>
          <a:xfrm>
            <a:off x="2803161" y="1573967"/>
            <a:ext cx="614596" cy="0"/>
          </a:xfrm>
          <a:prstGeom prst="line">
            <a:avLst/>
          </a:prstGeom>
        </p:spPr>
        <p:style>
          <a:lnRef idx="1">
            <a:schemeClr val="dk1"/>
          </a:lnRef>
          <a:fillRef idx="0">
            <a:schemeClr val="dk1"/>
          </a:fillRef>
          <a:effectRef idx="0">
            <a:schemeClr val="dk1"/>
          </a:effectRef>
          <a:fontRef idx="minor">
            <a:schemeClr val="tx1"/>
          </a:fontRef>
        </p:style>
      </p:cxnSp>
      <p:cxnSp>
        <p:nvCxnSpPr>
          <p:cNvPr id="10" name="Düz Bağlayıcı 9">
            <a:extLst>
              <a:ext uri="{FF2B5EF4-FFF2-40B4-BE49-F238E27FC236}">
                <a16:creationId xmlns:a16="http://schemas.microsoft.com/office/drawing/2014/main" id="{8925E6AA-7E11-4102-90F1-FA2FC07B45B1}"/>
              </a:ext>
            </a:extLst>
          </p:cNvPr>
          <p:cNvCxnSpPr/>
          <p:nvPr/>
        </p:nvCxnSpPr>
        <p:spPr>
          <a:xfrm>
            <a:off x="4916774" y="1573967"/>
            <a:ext cx="824459"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90257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344CA6-39A8-4F98-8BB0-A345B9E6E9E5}"/>
              </a:ext>
            </a:extLst>
          </p:cNvPr>
          <p:cNvSpPr>
            <a:spLocks noGrp="1"/>
          </p:cNvSpPr>
          <p:nvPr>
            <p:ph idx="1"/>
          </p:nvPr>
        </p:nvSpPr>
        <p:spPr>
          <a:xfrm>
            <a:off x="1371600" y="899410"/>
            <a:ext cx="9601200" cy="4967990"/>
          </a:xfrm>
        </p:spPr>
        <p:txBody>
          <a:bodyPr>
            <a:normAutofit/>
          </a:bodyPr>
          <a:lstStyle/>
          <a:p>
            <a:pPr algn="just">
              <a:buFont typeface="Wingdings" panose="05000000000000000000" pitchFamily="2" charset="2"/>
              <a:buChar char="Ø"/>
            </a:pPr>
            <a:r>
              <a:rPr lang="tr-TR" sz="2800" dirty="0"/>
              <a:t>İşletme tarafından, her türlü mal ve hizmetin satın alınması sırasında satıcılara ödenen katma değer vergisinin kaydedildiği, izlendiği ve hesaplanan KDV den indirilinceye kadar bekletildiği hesaptır.</a:t>
            </a:r>
          </a:p>
          <a:p>
            <a:pPr algn="just">
              <a:buFont typeface="Wingdings" panose="05000000000000000000" pitchFamily="2" charset="2"/>
              <a:buChar char="Ø"/>
            </a:pPr>
            <a:r>
              <a:rPr lang="tr-TR" sz="2800" dirty="0"/>
              <a:t>Mal ve hizmet alımlarında ödenen katma değer vergisi bu hesaba borç kaydedilir, mevzuat gereği yapılabilecek indirimler ve hesaba yapılan düzeltmeler hesabın alacağına kaydedilir. Dönem sonlarında da bu hesapta biriken katma değer tutarları alacak kaydedilerek 391 Hesaplanan KDV Hesabı ile karşılaştırılarak hesap kapatılır.</a:t>
            </a:r>
          </a:p>
        </p:txBody>
      </p:sp>
    </p:spTree>
    <p:extLst>
      <p:ext uri="{BB962C8B-B14F-4D97-AF65-F5344CB8AC3E}">
        <p14:creationId xmlns:p14="http://schemas.microsoft.com/office/powerpoint/2010/main" val="302068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5ABA7F3F-D56F-4C06-84AC-03FC83B064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715374B5-D7C8-4AA9-BE65-DB7A0CA9B42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20" name="Freeform 6">
              <a:extLst>
                <a:ext uri="{FF2B5EF4-FFF2-40B4-BE49-F238E27FC236}">
                  <a16:creationId xmlns:a16="http://schemas.microsoft.com/office/drawing/2014/main" id="{C73A7452-ED0F-4903-A620-8D103E556C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accent1"/>
            </a:solidFill>
            <a:ln w="0">
              <a:noFill/>
              <a:prstDash val="solid"/>
              <a:round/>
              <a:headEnd/>
              <a:tailEnd/>
            </a:ln>
          </p:spPr>
        </p:sp>
        <p:sp>
          <p:nvSpPr>
            <p:cNvPr id="21" name="Freeform 6">
              <a:extLst>
                <a:ext uri="{FF2B5EF4-FFF2-40B4-BE49-F238E27FC236}">
                  <a16:creationId xmlns:a16="http://schemas.microsoft.com/office/drawing/2014/main" id="{F6A3F6CE-D581-4C37-8822-4F4A68325E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accent2"/>
            </a:solidFill>
            <a:ln w="0">
              <a:noFill/>
              <a:prstDash val="solid"/>
              <a:round/>
              <a:headEnd/>
              <a:tailEnd/>
            </a:ln>
          </p:spPr>
        </p:sp>
      </p:grpSp>
      <p:sp>
        <p:nvSpPr>
          <p:cNvPr id="2" name="Başlık 1">
            <a:extLst>
              <a:ext uri="{FF2B5EF4-FFF2-40B4-BE49-F238E27FC236}">
                <a16:creationId xmlns:a16="http://schemas.microsoft.com/office/drawing/2014/main" id="{47AD1E15-0EF1-4604-B478-5F57BBB23529}"/>
              </a:ext>
            </a:extLst>
          </p:cNvPr>
          <p:cNvSpPr>
            <a:spLocks noGrp="1"/>
          </p:cNvSpPr>
          <p:nvPr>
            <p:ph type="ctrTitle"/>
          </p:nvPr>
        </p:nvSpPr>
        <p:spPr>
          <a:xfrm>
            <a:off x="1915127" y="1485819"/>
            <a:ext cx="8361229" cy="2098226"/>
          </a:xfrm>
        </p:spPr>
        <p:txBody>
          <a:bodyPr>
            <a:normAutofit fontScale="90000"/>
          </a:bodyPr>
          <a:lstStyle/>
          <a:p>
            <a:br>
              <a:rPr lang="tr-TR" sz="4400" b="1" dirty="0"/>
            </a:br>
            <a:r>
              <a:rPr lang="tr-TR" sz="4400" b="1" dirty="0"/>
              <a:t>391 HESAPLANAN KDV HESABI</a:t>
            </a:r>
            <a:br>
              <a:rPr lang="tr-TR" sz="4400" b="1" dirty="0"/>
            </a:br>
            <a:br>
              <a:rPr lang="tr-TR" sz="3400" b="1" dirty="0"/>
            </a:br>
            <a:endParaRPr lang="tr-TR" sz="3400" dirty="0"/>
          </a:p>
        </p:txBody>
      </p:sp>
      <p:sp>
        <p:nvSpPr>
          <p:cNvPr id="3" name="Alt Başlık 2">
            <a:extLst>
              <a:ext uri="{FF2B5EF4-FFF2-40B4-BE49-F238E27FC236}">
                <a16:creationId xmlns:a16="http://schemas.microsoft.com/office/drawing/2014/main" id="{1C1E801D-F620-4323-B244-5A1DB7045CBF}"/>
              </a:ext>
            </a:extLst>
          </p:cNvPr>
          <p:cNvSpPr>
            <a:spLocks noGrp="1"/>
          </p:cNvSpPr>
          <p:nvPr>
            <p:ph type="subTitle" idx="1"/>
          </p:nvPr>
        </p:nvSpPr>
        <p:spPr>
          <a:xfrm>
            <a:off x="2679906" y="3956279"/>
            <a:ext cx="6831673" cy="1086237"/>
          </a:xfrm>
        </p:spPr>
        <p:txBody>
          <a:bodyPr>
            <a:normAutofit/>
          </a:bodyPr>
          <a:lstStyle/>
          <a:p>
            <a:endParaRPr lang="tr-TR"/>
          </a:p>
        </p:txBody>
      </p:sp>
    </p:spTree>
    <p:extLst>
      <p:ext uri="{BB962C8B-B14F-4D97-AF65-F5344CB8AC3E}">
        <p14:creationId xmlns:p14="http://schemas.microsoft.com/office/powerpoint/2010/main" val="332201013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08974F-5EB7-4BD4-A07E-0B6720CF3280}"/>
              </a:ext>
            </a:extLst>
          </p:cNvPr>
          <p:cNvSpPr>
            <a:spLocks noGrp="1"/>
          </p:cNvSpPr>
          <p:nvPr>
            <p:ph idx="1"/>
          </p:nvPr>
        </p:nvSpPr>
        <p:spPr>
          <a:xfrm>
            <a:off x="1371600" y="1753849"/>
            <a:ext cx="9601200" cy="4113551"/>
          </a:xfrm>
        </p:spPr>
        <p:txBody>
          <a:bodyPr>
            <a:normAutofit/>
          </a:bodyPr>
          <a:lstStyle/>
          <a:p>
            <a:pPr algn="just">
              <a:buFont typeface="Wingdings" panose="05000000000000000000" pitchFamily="2" charset="2"/>
              <a:buChar char="Ø"/>
            </a:pPr>
            <a:r>
              <a:rPr lang="tr-TR" sz="2400" dirty="0"/>
              <a:t>İşletme tarafından, her türlü mal ve hizmetin satılması sırasında alıcılardan tahsil edilen katma değer vergilerinin kaydedildiği ve izlendiği hesaptır.</a:t>
            </a:r>
          </a:p>
          <a:p>
            <a:pPr algn="just">
              <a:buFont typeface="Wingdings" panose="05000000000000000000" pitchFamily="2" charset="2"/>
              <a:buChar char="Ø"/>
            </a:pPr>
            <a:r>
              <a:rPr lang="tr-TR" sz="2400" dirty="0"/>
              <a:t>Mal ve hizmet satımlarında tahsil edilen katma değer vergisi bu hesaba alacak kaydedilir, mevzuat gereği hesaba yapılan düzeltmeler hesabın borcuna kaydedilir. Dönem sonlarında da bu hesapta biriken katma değer tutarları borç kaydedilerek 191 İndirilecek KDV Hesabı ile karşılaştırılarak hesap kapatılır.</a:t>
            </a:r>
          </a:p>
        </p:txBody>
      </p:sp>
    </p:spTree>
    <p:extLst>
      <p:ext uri="{BB962C8B-B14F-4D97-AF65-F5344CB8AC3E}">
        <p14:creationId xmlns:p14="http://schemas.microsoft.com/office/powerpoint/2010/main" val="2123561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90E71F-40FD-4F9F-B8A9-3FABA16BE09C}"/>
              </a:ext>
            </a:extLst>
          </p:cNvPr>
          <p:cNvSpPr>
            <a:spLocks noGrp="1"/>
          </p:cNvSpPr>
          <p:nvPr>
            <p:ph idx="1"/>
          </p:nvPr>
        </p:nvSpPr>
        <p:spPr>
          <a:xfrm>
            <a:off x="824459" y="1708879"/>
            <a:ext cx="11167672" cy="4158521"/>
          </a:xfrm>
        </p:spPr>
        <p:txBody>
          <a:bodyPr>
            <a:normAutofit/>
          </a:bodyPr>
          <a:lstStyle/>
          <a:p>
            <a:pPr marL="0" indent="0">
              <a:buNone/>
            </a:pPr>
            <a:r>
              <a:rPr lang="tr-TR" sz="2400" b="1" dirty="0"/>
              <a:t>391 HESAPLANAN KDV &gt; 191 İNDİRİLECEK KDV = 360 ÖDENECEK VERGİ VE FONLAR</a:t>
            </a:r>
            <a:br>
              <a:rPr lang="tr-TR" sz="2400" b="1" dirty="0"/>
            </a:br>
            <a:endParaRPr lang="tr-TR" sz="2400" b="1" dirty="0"/>
          </a:p>
          <a:p>
            <a:pPr marL="0" indent="0">
              <a:buNone/>
            </a:pPr>
            <a:endParaRPr lang="tr-TR" sz="2400" b="1" dirty="0"/>
          </a:p>
          <a:p>
            <a:pPr marL="0" indent="0">
              <a:buNone/>
            </a:pPr>
            <a:r>
              <a:rPr lang="tr-TR" sz="2400" b="1" dirty="0"/>
              <a:t>191 İNDİRİLECEK KDV &gt; 391 HESAPLANAN KDV = 190 DEVREDEN KDV HESABI</a:t>
            </a:r>
            <a:endParaRPr lang="tr-TR" sz="2400" dirty="0"/>
          </a:p>
        </p:txBody>
      </p:sp>
    </p:spTree>
    <p:extLst>
      <p:ext uri="{BB962C8B-B14F-4D97-AF65-F5344CB8AC3E}">
        <p14:creationId xmlns:p14="http://schemas.microsoft.com/office/powerpoint/2010/main" val="581348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DF11FA05-35E5-4A88-AF43-4C6CB146F89F}"/>
              </a:ext>
            </a:extLst>
          </p:cNvPr>
          <p:cNvPicPr>
            <a:picLocks noGrp="1" noChangeAspect="1"/>
          </p:cNvPicPr>
          <p:nvPr>
            <p:ph idx="1"/>
          </p:nvPr>
        </p:nvPicPr>
        <p:blipFill>
          <a:blip r:embed="rId2"/>
          <a:stretch>
            <a:fillRect/>
          </a:stretch>
        </p:blipFill>
        <p:spPr>
          <a:xfrm>
            <a:off x="1187423" y="1441476"/>
            <a:ext cx="4752975" cy="2650839"/>
          </a:xfrm>
          <a:prstGeom prst="rect">
            <a:avLst/>
          </a:prstGeom>
        </p:spPr>
      </p:pic>
      <p:pic>
        <p:nvPicPr>
          <p:cNvPr id="5" name="Resim 4">
            <a:extLst>
              <a:ext uri="{FF2B5EF4-FFF2-40B4-BE49-F238E27FC236}">
                <a16:creationId xmlns:a16="http://schemas.microsoft.com/office/drawing/2014/main" id="{C79ABAD3-463D-48F9-8971-383F33EA2D26}"/>
              </a:ext>
            </a:extLst>
          </p:cNvPr>
          <p:cNvPicPr>
            <a:picLocks noChangeAspect="1"/>
          </p:cNvPicPr>
          <p:nvPr/>
        </p:nvPicPr>
        <p:blipFill>
          <a:blip r:embed="rId3"/>
          <a:stretch>
            <a:fillRect/>
          </a:stretch>
        </p:blipFill>
        <p:spPr>
          <a:xfrm>
            <a:off x="6895475" y="1441476"/>
            <a:ext cx="4616969" cy="2650839"/>
          </a:xfrm>
          <a:prstGeom prst="rect">
            <a:avLst/>
          </a:prstGeom>
        </p:spPr>
      </p:pic>
    </p:spTree>
    <p:extLst>
      <p:ext uri="{BB962C8B-B14F-4D97-AF65-F5344CB8AC3E}">
        <p14:creationId xmlns:p14="http://schemas.microsoft.com/office/powerpoint/2010/main" val="827207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6C6DB7-23EA-4FEF-9C7F-02EB9D728998}"/>
              </a:ext>
            </a:extLst>
          </p:cNvPr>
          <p:cNvSpPr>
            <a:spLocks noGrp="1"/>
          </p:cNvSpPr>
          <p:nvPr>
            <p:ph idx="1"/>
          </p:nvPr>
        </p:nvSpPr>
        <p:spPr>
          <a:xfrm>
            <a:off x="1371600" y="674557"/>
            <a:ext cx="9601200" cy="5192843"/>
          </a:xfrm>
        </p:spPr>
        <p:txBody>
          <a:bodyPr/>
          <a:lstStyle/>
          <a:p>
            <a:pPr marL="0" indent="0">
              <a:buNone/>
            </a:pPr>
            <a:r>
              <a:rPr lang="tr-TR" dirty="0"/>
              <a:t>ÖRNEK:</a:t>
            </a:r>
          </a:p>
          <a:p>
            <a:pPr marL="0" indent="0">
              <a:buNone/>
            </a:pPr>
            <a:r>
              <a:rPr lang="tr-TR" dirty="0"/>
              <a:t>HG işletmesi 05.03.2019 tarihinde 40.000 TL tutarındaki malı peşin olarak alıyor. KDV % 18 hariç.</a:t>
            </a:r>
          </a:p>
          <a:p>
            <a:pPr marL="0" indent="0">
              <a:buNone/>
            </a:pPr>
            <a:r>
              <a:rPr lang="tr-TR" dirty="0"/>
              <a:t>KDV HARİÇ: 40.18/100= 7.200</a:t>
            </a:r>
          </a:p>
          <a:p>
            <a:pPr marL="0" indent="0">
              <a:buNone/>
            </a:pPr>
            <a:r>
              <a:rPr lang="tr-TR" dirty="0"/>
              <a:t>Ticari Mallar: 40.000</a:t>
            </a:r>
          </a:p>
          <a:p>
            <a:pPr marL="0" indent="0">
              <a:buNone/>
            </a:pPr>
            <a:r>
              <a:rPr lang="tr-TR" dirty="0"/>
              <a:t>İndirilecek KDV: 7.200</a:t>
            </a:r>
          </a:p>
          <a:p>
            <a:pPr marL="0" indent="0">
              <a:buNone/>
            </a:pPr>
            <a:r>
              <a:rPr lang="tr-TR" dirty="0"/>
              <a:t>Kasa: 47.200</a:t>
            </a:r>
          </a:p>
          <a:p>
            <a:pPr marL="0" indent="0">
              <a:buNone/>
            </a:pPr>
            <a:endParaRPr lang="tr-TR" dirty="0"/>
          </a:p>
          <a:p>
            <a:pPr marL="0" indent="0">
              <a:buNone/>
            </a:pPr>
            <a:r>
              <a:rPr lang="tr-TR" dirty="0"/>
              <a:t>Yevmiye Deftere kayıt edelim;</a:t>
            </a:r>
          </a:p>
        </p:txBody>
      </p:sp>
    </p:spTree>
    <p:extLst>
      <p:ext uri="{BB962C8B-B14F-4D97-AF65-F5344CB8AC3E}">
        <p14:creationId xmlns:p14="http://schemas.microsoft.com/office/powerpoint/2010/main" val="1576091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196BB3-16B1-4FDF-A529-268C9614D561}"/>
              </a:ext>
            </a:extLst>
          </p:cNvPr>
          <p:cNvSpPr>
            <a:spLocks noGrp="1"/>
          </p:cNvSpPr>
          <p:nvPr>
            <p:ph idx="1"/>
          </p:nvPr>
        </p:nvSpPr>
        <p:spPr>
          <a:xfrm>
            <a:off x="2468885" y="950976"/>
            <a:ext cx="7680955" cy="5452110"/>
          </a:xfrm>
        </p:spPr>
        <p:style>
          <a:lnRef idx="2">
            <a:schemeClr val="dk1"/>
          </a:lnRef>
          <a:fillRef idx="1">
            <a:schemeClr val="lt1"/>
          </a:fillRef>
          <a:effectRef idx="0">
            <a:schemeClr val="dk1"/>
          </a:effectRef>
          <a:fontRef idx="minor">
            <a:schemeClr val="dk1"/>
          </a:fontRef>
        </p:style>
        <p:txBody>
          <a:bodyPr/>
          <a:lstStyle/>
          <a:p>
            <a:endParaRPr lang="tr-TR" dirty="0"/>
          </a:p>
          <a:p>
            <a:pPr marL="0" indent="0">
              <a:buNone/>
            </a:pPr>
            <a:r>
              <a:rPr lang="tr-TR" dirty="0"/>
              <a:t>1	 05.03.2019		BORÇ		ALACAK</a:t>
            </a:r>
          </a:p>
          <a:p>
            <a:pPr marL="0" indent="0">
              <a:buNone/>
            </a:pPr>
            <a:endParaRPr lang="tr-TR" dirty="0"/>
          </a:p>
          <a:p>
            <a:pPr marL="0" indent="0">
              <a:buNone/>
            </a:pPr>
            <a:r>
              <a:rPr lang="tr-TR" dirty="0"/>
              <a:t>    153Ticari Mallar Hesabı	            40.000</a:t>
            </a:r>
          </a:p>
          <a:p>
            <a:pPr marL="0" indent="0">
              <a:buNone/>
            </a:pPr>
            <a:r>
              <a:rPr lang="tr-TR" dirty="0"/>
              <a:t>    191 İndirilecek KDV Hesabı 		7.200</a:t>
            </a:r>
          </a:p>
          <a:p>
            <a:pPr marL="0" indent="0">
              <a:buNone/>
            </a:pPr>
            <a:r>
              <a:rPr lang="tr-TR" dirty="0"/>
              <a:t>	100 KASA HESABI				47.200</a:t>
            </a:r>
          </a:p>
          <a:p>
            <a:pPr marL="0" indent="0">
              <a:lnSpc>
                <a:spcPct val="100000"/>
              </a:lnSpc>
              <a:spcBef>
                <a:spcPts val="0"/>
              </a:spcBef>
              <a:spcAft>
                <a:spcPts val="0"/>
              </a:spcAft>
              <a:buNone/>
            </a:pPr>
            <a:r>
              <a:rPr lang="tr-TR" sz="1600" dirty="0"/>
              <a:t>     </a:t>
            </a:r>
            <a:r>
              <a:rPr lang="tr-TR" sz="1600" u="sng" dirty="0"/>
              <a:t>AÇIKLAMA: </a:t>
            </a:r>
            <a:r>
              <a:rPr lang="tr-TR" sz="1600" dirty="0"/>
              <a:t>Peşin mal alımı.</a:t>
            </a:r>
          </a:p>
        </p:txBody>
      </p:sp>
      <p:cxnSp>
        <p:nvCxnSpPr>
          <p:cNvPr id="8" name="Düz Bağlayıcı 7">
            <a:extLst>
              <a:ext uri="{FF2B5EF4-FFF2-40B4-BE49-F238E27FC236}">
                <a16:creationId xmlns:a16="http://schemas.microsoft.com/office/drawing/2014/main" id="{F64A51C8-6855-4203-BB8E-DCA83FD129D0}"/>
              </a:ext>
            </a:extLst>
          </p:cNvPr>
          <p:cNvCxnSpPr/>
          <p:nvPr/>
        </p:nvCxnSpPr>
        <p:spPr>
          <a:xfrm>
            <a:off x="5888736" y="950976"/>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12" name="Düz Bağlayıcı 11">
            <a:extLst>
              <a:ext uri="{FF2B5EF4-FFF2-40B4-BE49-F238E27FC236}">
                <a16:creationId xmlns:a16="http://schemas.microsoft.com/office/drawing/2014/main" id="{DE9DF445-E79A-4EED-ADAA-8776243DBB87}"/>
              </a:ext>
            </a:extLst>
          </p:cNvPr>
          <p:cNvCxnSpPr>
            <a:cxnSpLocks/>
          </p:cNvCxnSpPr>
          <p:nvPr/>
        </p:nvCxnSpPr>
        <p:spPr>
          <a:xfrm>
            <a:off x="7882128" y="988695"/>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4" name="Düz Bağlayıcı 3">
            <a:extLst>
              <a:ext uri="{FF2B5EF4-FFF2-40B4-BE49-F238E27FC236}">
                <a16:creationId xmlns:a16="http://schemas.microsoft.com/office/drawing/2014/main" id="{6F2C484B-4A48-44E7-9CDB-A6B55F5B5BAB}"/>
              </a:ext>
            </a:extLst>
          </p:cNvPr>
          <p:cNvCxnSpPr/>
          <p:nvPr/>
        </p:nvCxnSpPr>
        <p:spPr>
          <a:xfrm>
            <a:off x="2803161" y="988695"/>
            <a:ext cx="0" cy="5376672"/>
          </a:xfrm>
          <a:prstGeom prst="line">
            <a:avLst/>
          </a:prstGeom>
        </p:spPr>
        <p:style>
          <a:lnRef idx="2">
            <a:schemeClr val="dk1"/>
          </a:lnRef>
          <a:fillRef idx="0">
            <a:schemeClr val="dk1"/>
          </a:fillRef>
          <a:effectRef idx="1">
            <a:schemeClr val="dk1"/>
          </a:effectRef>
          <a:fontRef idx="minor">
            <a:schemeClr val="tx1"/>
          </a:fontRef>
        </p:style>
      </p:cxnSp>
      <p:cxnSp>
        <p:nvCxnSpPr>
          <p:cNvPr id="6" name="Düz Bağlayıcı 5">
            <a:extLst>
              <a:ext uri="{FF2B5EF4-FFF2-40B4-BE49-F238E27FC236}">
                <a16:creationId xmlns:a16="http://schemas.microsoft.com/office/drawing/2014/main" id="{02205E7B-C1EA-4B80-96F1-1FCABECADDAE}"/>
              </a:ext>
            </a:extLst>
          </p:cNvPr>
          <p:cNvCxnSpPr>
            <a:cxnSpLocks/>
          </p:cNvCxnSpPr>
          <p:nvPr/>
        </p:nvCxnSpPr>
        <p:spPr>
          <a:xfrm>
            <a:off x="2803161" y="1573967"/>
            <a:ext cx="614596" cy="0"/>
          </a:xfrm>
          <a:prstGeom prst="line">
            <a:avLst/>
          </a:prstGeom>
        </p:spPr>
        <p:style>
          <a:lnRef idx="1">
            <a:schemeClr val="dk1"/>
          </a:lnRef>
          <a:fillRef idx="0">
            <a:schemeClr val="dk1"/>
          </a:fillRef>
          <a:effectRef idx="0">
            <a:schemeClr val="dk1"/>
          </a:effectRef>
          <a:fontRef idx="minor">
            <a:schemeClr val="tx1"/>
          </a:fontRef>
        </p:style>
      </p:cxnSp>
      <p:cxnSp>
        <p:nvCxnSpPr>
          <p:cNvPr id="10" name="Düz Bağlayıcı 9">
            <a:extLst>
              <a:ext uri="{FF2B5EF4-FFF2-40B4-BE49-F238E27FC236}">
                <a16:creationId xmlns:a16="http://schemas.microsoft.com/office/drawing/2014/main" id="{8925E6AA-7E11-4102-90F1-FA2FC07B45B1}"/>
              </a:ext>
            </a:extLst>
          </p:cNvPr>
          <p:cNvCxnSpPr/>
          <p:nvPr/>
        </p:nvCxnSpPr>
        <p:spPr>
          <a:xfrm>
            <a:off x="4916774" y="1573967"/>
            <a:ext cx="824459"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9791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10FBEA4-AE3B-4111-A83C-6822FFC145F5}"/>
              </a:ext>
            </a:extLst>
          </p:cNvPr>
          <p:cNvSpPr>
            <a:spLocks noGrp="1"/>
          </p:cNvSpPr>
          <p:nvPr>
            <p:ph idx="1"/>
          </p:nvPr>
        </p:nvSpPr>
        <p:spPr>
          <a:xfrm>
            <a:off x="1371600" y="1499016"/>
            <a:ext cx="9601200" cy="4368384"/>
          </a:xfrm>
        </p:spPr>
        <p:txBody>
          <a:bodyPr/>
          <a:lstStyle/>
          <a:p>
            <a:pPr marL="0" indent="0">
              <a:buNone/>
            </a:pPr>
            <a:r>
              <a:rPr lang="tr-TR" dirty="0"/>
              <a:t>ÖRNEK:</a:t>
            </a:r>
          </a:p>
          <a:p>
            <a:pPr marL="0" indent="0">
              <a:buNone/>
            </a:pPr>
            <a:r>
              <a:rPr lang="tr-TR" dirty="0"/>
              <a:t>HG işletmesi 05.03.2019 tarihinde KDV dahil 440.000 TL tutarındaki malı peşin olarak </a:t>
            </a:r>
            <a:r>
              <a:rPr lang="tr-TR" dirty="0" err="1"/>
              <a:t>ssatıyor</a:t>
            </a:r>
            <a:r>
              <a:rPr lang="tr-TR" dirty="0"/>
              <a:t>. KDV % 10 </a:t>
            </a:r>
          </a:p>
          <a:p>
            <a:pPr marL="0" indent="0">
              <a:buNone/>
            </a:pPr>
            <a:r>
              <a:rPr lang="tr-TR" dirty="0"/>
              <a:t>KDV DAHİL: 440.000*10/110= 40.000</a:t>
            </a:r>
          </a:p>
          <a:p>
            <a:pPr marL="0" indent="0">
              <a:buNone/>
            </a:pPr>
            <a:r>
              <a:rPr lang="tr-TR" dirty="0"/>
              <a:t>440.000-40.000=400.000</a:t>
            </a:r>
          </a:p>
          <a:p>
            <a:pPr marL="0" indent="0">
              <a:buNone/>
            </a:pPr>
            <a:r>
              <a:rPr lang="tr-TR" dirty="0"/>
              <a:t>Yurtiçi Satışlar: 400.000</a:t>
            </a:r>
          </a:p>
          <a:p>
            <a:pPr marL="0" indent="0">
              <a:buNone/>
            </a:pPr>
            <a:r>
              <a:rPr lang="tr-TR" dirty="0"/>
              <a:t>Hesaplanan KDV: 40.000</a:t>
            </a:r>
          </a:p>
          <a:p>
            <a:pPr marL="0" indent="0">
              <a:buNone/>
            </a:pPr>
            <a:r>
              <a:rPr lang="tr-TR" dirty="0"/>
              <a:t>Kasa: 440.000</a:t>
            </a:r>
          </a:p>
          <a:p>
            <a:pPr marL="0" indent="0">
              <a:buNone/>
            </a:pPr>
            <a:endParaRPr lang="tr-TR" dirty="0"/>
          </a:p>
        </p:txBody>
      </p:sp>
    </p:spTree>
    <p:extLst>
      <p:ext uri="{BB962C8B-B14F-4D97-AF65-F5344CB8AC3E}">
        <p14:creationId xmlns:p14="http://schemas.microsoft.com/office/powerpoint/2010/main" val="1522847236"/>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34</TotalTime>
  <Words>234</Words>
  <Application>Microsoft Office PowerPoint</Application>
  <PresentationFormat>Geniş ekran</PresentationFormat>
  <Paragraphs>38</Paragraphs>
  <Slides>10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10</vt:i4>
      </vt:variant>
    </vt:vector>
  </HeadingPairs>
  <TitlesOfParts>
    <vt:vector size="13" baseType="lpstr">
      <vt:lpstr>Franklin Gothic Book</vt:lpstr>
      <vt:lpstr>Wingdings</vt:lpstr>
      <vt:lpstr>Kırpma</vt:lpstr>
      <vt:lpstr>191 İNDİRİLECEK KDV HESABI </vt:lpstr>
      <vt:lpstr>PowerPoint Sunusu</vt:lpstr>
      <vt:lpstr> 391 HESAPLANAN KDV HESABI  </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191 İNDİRİLECEK KDV HESABI </dc:title>
  <dc:creator>User</dc:creator>
  <cp:lastModifiedBy>User</cp:lastModifiedBy>
  <cp:revision>6</cp:revision>
  <dcterms:created xsi:type="dcterms:W3CDTF">2020-05-05T22:30:22Z</dcterms:created>
  <dcterms:modified xsi:type="dcterms:W3CDTF">2020-05-05T23:04:31Z</dcterms:modified>
</cp:coreProperties>
</file>