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8" r:id="rId3"/>
    <p:sldId id="259" r:id="rId4"/>
    <p:sldId id="260" r:id="rId5"/>
    <p:sldId id="261" r:id="rId6"/>
    <p:sldId id="277" r:id="rId7"/>
    <p:sldId id="278" r:id="rId8"/>
    <p:sldId id="279" r:id="rId9"/>
    <p:sldId id="280" r:id="rId10"/>
    <p:sldId id="281" r:id="rId11"/>
    <p:sldId id="282" r:id="rId12"/>
    <p:sldId id="283" r:id="rId13"/>
    <p:sldId id="267" r:id="rId14"/>
    <p:sldId id="269" r:id="rId15"/>
    <p:sldId id="264" r:id="rId16"/>
    <p:sldId id="265" r:id="rId17"/>
    <p:sldId id="266" r:id="rId18"/>
    <p:sldId id="262" r:id="rId19"/>
    <p:sldId id="286" r:id="rId20"/>
    <p:sldId id="287" r:id="rId21"/>
    <p:sldId id="274" r:id="rId22"/>
    <p:sldId id="288" r:id="rId23"/>
    <p:sldId id="268" r:id="rId24"/>
    <p:sldId id="295" r:id="rId25"/>
    <p:sldId id="289" r:id="rId26"/>
    <p:sldId id="270" r:id="rId27"/>
    <p:sldId id="263" r:id="rId28"/>
    <p:sldId id="284" r:id="rId29"/>
    <p:sldId id="290"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127"/>
  </p:normalViewPr>
  <p:slideViewPr>
    <p:cSldViewPr snapToGrid="0" snapToObjects="1">
      <p:cViewPr varScale="1">
        <p:scale>
          <a:sx n="80" d="100"/>
          <a:sy n="80" d="100"/>
        </p:scale>
        <p:origin x="9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216C5-2D77-C74B-BA2D-822369AD1180}" type="datetimeFigureOut">
              <a:rPr lang="tr-TR" smtClean="0"/>
              <a:t>6.12.2019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7BB6C-880E-C04B-8942-7F7223E7771C}" type="slidenum">
              <a:rPr lang="tr-TR" smtClean="0"/>
              <a:t>‹#›</a:t>
            </a:fld>
            <a:endParaRPr lang="tr-TR"/>
          </a:p>
        </p:txBody>
      </p:sp>
    </p:spTree>
    <p:extLst>
      <p:ext uri="{BB962C8B-B14F-4D97-AF65-F5344CB8AC3E}">
        <p14:creationId xmlns:p14="http://schemas.microsoft.com/office/powerpoint/2010/main" val="204943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87BB6C-880E-C04B-8942-7F7223E7771C}" type="slidenum">
              <a:rPr lang="tr-TR" smtClean="0"/>
              <a:t>9</a:t>
            </a:fld>
            <a:endParaRPr lang="tr-TR"/>
          </a:p>
        </p:txBody>
      </p:sp>
    </p:spTree>
    <p:extLst>
      <p:ext uri="{BB962C8B-B14F-4D97-AF65-F5344CB8AC3E}">
        <p14:creationId xmlns:p14="http://schemas.microsoft.com/office/powerpoint/2010/main" val="80181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87BB6C-880E-C04B-8942-7F7223E7771C}" type="slidenum">
              <a:rPr lang="tr-TR" smtClean="0"/>
              <a:t>10</a:t>
            </a:fld>
            <a:endParaRPr lang="tr-TR"/>
          </a:p>
        </p:txBody>
      </p:sp>
    </p:spTree>
    <p:extLst>
      <p:ext uri="{BB962C8B-B14F-4D97-AF65-F5344CB8AC3E}">
        <p14:creationId xmlns:p14="http://schemas.microsoft.com/office/powerpoint/2010/main" val="387475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87BB6C-880E-C04B-8942-7F7223E7771C}" type="slidenum">
              <a:rPr lang="tr-TR" smtClean="0"/>
              <a:t>11</a:t>
            </a:fld>
            <a:endParaRPr lang="tr-TR"/>
          </a:p>
        </p:txBody>
      </p:sp>
    </p:spTree>
    <p:extLst>
      <p:ext uri="{BB962C8B-B14F-4D97-AF65-F5344CB8AC3E}">
        <p14:creationId xmlns:p14="http://schemas.microsoft.com/office/powerpoint/2010/main" val="255344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87BB6C-880E-C04B-8942-7F7223E7771C}" type="slidenum">
              <a:rPr lang="tr-TR" smtClean="0"/>
              <a:t>23</a:t>
            </a:fld>
            <a:endParaRPr lang="tr-TR"/>
          </a:p>
        </p:txBody>
      </p:sp>
    </p:spTree>
    <p:extLst>
      <p:ext uri="{BB962C8B-B14F-4D97-AF65-F5344CB8AC3E}">
        <p14:creationId xmlns:p14="http://schemas.microsoft.com/office/powerpoint/2010/main" val="80697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Farklı öğrenme stillerini geliştirir. </a:t>
            </a:r>
          </a:p>
          <a:p>
            <a:r>
              <a:rPr lang="tr-TR" dirty="0"/>
              <a:t> Öğrenci motivasyonunu ve öğrenme şevkini artırır. </a:t>
            </a:r>
          </a:p>
          <a:p>
            <a:r>
              <a:rPr lang="tr-TR" dirty="0"/>
              <a:t> Öğretmen etkinliğini teşvik eder (CPB, 2004: 2). </a:t>
            </a:r>
          </a:p>
          <a:p>
            <a:r>
              <a:rPr lang="tr-TR" dirty="0"/>
              <a:t> Görsel bir film, uzun bir metni okumaktan daha etkili olabilir (Seferoğlu, 2014: 100). </a:t>
            </a:r>
          </a:p>
          <a:p>
            <a:r>
              <a:rPr lang="tr-TR" dirty="0"/>
              <a:t> Esnektir. </a:t>
            </a:r>
          </a:p>
          <a:p>
            <a:r>
              <a:rPr lang="tr-TR" dirty="0"/>
              <a:t> Kullanıcı kontrollüdür. </a:t>
            </a:r>
          </a:p>
          <a:p>
            <a:r>
              <a:rPr lang="tr-TR" dirty="0"/>
              <a:t> Etkileşimli videolar öğrenci için idealdir. (CPB, 2004: 9). </a:t>
            </a:r>
          </a:p>
          <a:p>
            <a:r>
              <a:rPr lang="tr-TR" dirty="0"/>
              <a:t> Edinilmesi, kullanılması, çoğaltılması ve saklanması kolaydır. </a:t>
            </a:r>
          </a:p>
          <a:p>
            <a:r>
              <a:rPr lang="tr-TR" dirty="0"/>
              <a:t> Her an izlenebilir. </a:t>
            </a:r>
          </a:p>
          <a:p>
            <a:r>
              <a:rPr lang="tr-TR" dirty="0"/>
              <a:t> Görüntü ve ses kalitesi kaybolmaksızın birçok kez kullanılabilir. </a:t>
            </a:r>
          </a:p>
          <a:p>
            <a:r>
              <a:rPr lang="tr-TR" dirty="0"/>
              <a:t> Filme göre yükleme daha kolaydır. </a:t>
            </a:r>
          </a:p>
          <a:p>
            <a:r>
              <a:rPr lang="tr-TR" dirty="0"/>
              <a:t> Video yardımıyla materyalin istenen bölümüne daha hızlı geçiş yapılabilir. </a:t>
            </a:r>
          </a:p>
          <a:p>
            <a:r>
              <a:rPr lang="tr-TR" dirty="0"/>
              <a:t> Video evlerde yaygınlaştığından daha çok sayıda öğrenci boş zamanlarında öğretim kasetlerini </a:t>
            </a:r>
            <a:r>
              <a:rPr lang="tr-TR" dirty="0" err="1"/>
              <a:t>CD‟lerini</a:t>
            </a:r>
            <a:r>
              <a:rPr lang="tr-TR" dirty="0"/>
              <a:t> kullanabilir. </a:t>
            </a:r>
          </a:p>
          <a:p>
            <a:r>
              <a:rPr lang="tr-TR" dirty="0"/>
              <a:t> Canlı ya da kayıt video programları, kablo yoluyla pek çok sınıfa, uydu yoluyla da anında tüm dünyaya sunulabilir. </a:t>
            </a:r>
          </a:p>
          <a:p>
            <a:r>
              <a:rPr lang="tr-TR" dirty="0"/>
              <a:t> Video filminin tümü ya da bölümleri, zamanında, etkili kullanım ve sunum için bilgisayar belleğine doğrudan yüklenebilir (Kaya, 2006: 194). </a:t>
            </a:r>
          </a:p>
          <a:p>
            <a:r>
              <a:rPr lang="tr-TR" dirty="0"/>
              <a:t> Esnek zaman ve mekânda öğrenme sağlar. </a:t>
            </a:r>
          </a:p>
          <a:p>
            <a:r>
              <a:rPr lang="tr-TR" dirty="0"/>
              <a:t> Eğitim için zaman ve maliyet tasarrufu sağlar. </a:t>
            </a:r>
          </a:p>
          <a:p>
            <a:r>
              <a:rPr lang="tr-TR" dirty="0"/>
              <a:t>Kendi kendini yönlendirme ve öğrenci merkezli kendi öğrenme yeteneğini geliştirir. </a:t>
            </a:r>
          </a:p>
          <a:p>
            <a:r>
              <a:rPr lang="tr-TR" dirty="0"/>
              <a:t> Her bir öğrenen, fiziksel olarak dağınıktır fakat uzmanlar ve akranlar ile işbirlikçi bir öğrenme ortamı oluşturur. </a:t>
            </a:r>
          </a:p>
          <a:p>
            <a:r>
              <a:rPr lang="tr-TR" dirty="0"/>
              <a:t> Elektronik olarak sınırsız öğrenme materyaline erişim ve izin verir. </a:t>
            </a:r>
          </a:p>
          <a:p>
            <a:r>
              <a:rPr lang="tr-TR" dirty="0"/>
              <a:t> Bilginin güncellenmesi daha zamanlıdır ve bilginin etkili bir şekilde korunmasını sağlar (</a:t>
            </a:r>
            <a:r>
              <a:rPr lang="tr-TR" dirty="0" err="1"/>
              <a:t>Zhang</a:t>
            </a:r>
            <a:r>
              <a:rPr lang="tr-TR" dirty="0"/>
              <a:t> ve </a:t>
            </a:r>
            <a:r>
              <a:rPr lang="tr-TR" dirty="0" err="1"/>
              <a:t>diğ</a:t>
            </a:r>
            <a:r>
              <a:rPr lang="tr-TR" dirty="0"/>
              <a:t>., 2005: 17). </a:t>
            </a:r>
          </a:p>
          <a:p>
            <a:r>
              <a:rPr lang="tr-TR" dirty="0"/>
              <a:t> Ucuzdur. Sinema kadar hem zahmetli yapımı yoktur hem pahalı değildir. Bir bilgisayar ve internet bağlantısının olması izleyici için yeterlidir. </a:t>
            </a:r>
          </a:p>
          <a:p>
            <a:r>
              <a:rPr lang="tr-TR" dirty="0"/>
              <a:t> Sesli, altyazılı ve görüntülü videolar, görme ve işitme engelliler için yararlı olabilir. </a:t>
            </a:r>
          </a:p>
          <a:p>
            <a:endParaRPr lang="tr-TR" dirty="0"/>
          </a:p>
        </p:txBody>
      </p:sp>
      <p:sp>
        <p:nvSpPr>
          <p:cNvPr id="4" name="Slayt Numarası Yer Tutucusu 3"/>
          <p:cNvSpPr>
            <a:spLocks noGrp="1"/>
          </p:cNvSpPr>
          <p:nvPr>
            <p:ph type="sldNum" sz="quarter" idx="5"/>
          </p:nvPr>
        </p:nvSpPr>
        <p:spPr/>
        <p:txBody>
          <a:bodyPr/>
          <a:lstStyle/>
          <a:p>
            <a:fld id="{FB87BB6C-880E-C04B-8942-7F7223E7771C}" type="slidenum">
              <a:rPr lang="tr-TR" smtClean="0"/>
              <a:t>24</a:t>
            </a:fld>
            <a:endParaRPr lang="tr-TR"/>
          </a:p>
        </p:txBody>
      </p:sp>
    </p:spTree>
    <p:extLst>
      <p:ext uri="{BB962C8B-B14F-4D97-AF65-F5344CB8AC3E}">
        <p14:creationId xmlns:p14="http://schemas.microsoft.com/office/powerpoint/2010/main" val="257359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Böylelikle videolar; yorumlama, kritik düşünme, problem çözme becerileri gibi bilişsel yeteneğin öğrencilerde gelişmesine yardımcı olmaktadır. Öğrenciler tarafından bilimsel bilgilerinin bellekte tutulmasına yardımcı olmakta ve öğrenilmiş konunun önemli noktalarının hatırlanmasını kolaylaştırmaktadır (Kumar, 1991). Videolar görsel ve işitsel özelliği olan, asenkron yapıya sahip, belli bir konu içeren öğretici özelliği olan etkileşimli veya </a:t>
            </a:r>
            <a:r>
              <a:rPr lang="tr-TR" sz="1200" kern="1200" dirty="0" err="1">
                <a:solidFill>
                  <a:schemeClr val="tx1"/>
                </a:solidFill>
                <a:effectLst/>
                <a:latin typeface="+mn-lt"/>
                <a:ea typeface="+mn-ea"/>
                <a:cs typeface="+mn-cs"/>
              </a:rPr>
              <a:t>etkileşimsiz</a:t>
            </a:r>
            <a:r>
              <a:rPr lang="tr-TR" sz="1200" kern="1200" dirty="0">
                <a:solidFill>
                  <a:schemeClr val="tx1"/>
                </a:solidFill>
                <a:effectLst/>
                <a:latin typeface="+mn-lt"/>
                <a:ea typeface="+mn-ea"/>
                <a:cs typeface="+mn-cs"/>
              </a:rPr>
              <a:t> özelliklere sahiptir. </a:t>
            </a:r>
            <a:endParaRPr lang="tr-TR" dirty="0"/>
          </a:p>
          <a:p>
            <a:endParaRPr lang="tr-TR" dirty="0"/>
          </a:p>
        </p:txBody>
      </p:sp>
      <p:sp>
        <p:nvSpPr>
          <p:cNvPr id="4" name="Slayt Numarası Yer Tutucusu 3"/>
          <p:cNvSpPr>
            <a:spLocks noGrp="1"/>
          </p:cNvSpPr>
          <p:nvPr>
            <p:ph type="sldNum" sz="quarter" idx="5"/>
          </p:nvPr>
        </p:nvSpPr>
        <p:spPr/>
        <p:txBody>
          <a:bodyPr/>
          <a:lstStyle/>
          <a:p>
            <a:fld id="{FB87BB6C-880E-C04B-8942-7F7223E7771C}" type="slidenum">
              <a:rPr lang="tr-TR" smtClean="0"/>
              <a:t>25</a:t>
            </a:fld>
            <a:endParaRPr lang="tr-TR"/>
          </a:p>
        </p:txBody>
      </p:sp>
    </p:spTree>
    <p:extLst>
      <p:ext uri="{BB962C8B-B14F-4D97-AF65-F5344CB8AC3E}">
        <p14:creationId xmlns:p14="http://schemas.microsoft.com/office/powerpoint/2010/main" val="32242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Yapılan çalışmalara bakıldığında eğitim ortamlarında başarının artırılması açısından</a:t>
            </a:r>
          </a:p>
          <a:p>
            <a:pPr marL="0" indent="0">
              <a:buNone/>
            </a:pPr>
            <a:r>
              <a:rPr lang="tr-TR" dirty="0"/>
              <a:t>geleneksel eğitim ile videonun kullanıldığı eğitimin karşılaştırıldığı pek çok çalışmaya</a:t>
            </a:r>
          </a:p>
          <a:p>
            <a:r>
              <a:rPr lang="tr-TR" dirty="0"/>
              <a:t>rastlanmıştır. Örneğin; Doğan ve Pirselimoğlu (2003) çalışmasında, hentbol temel</a:t>
            </a:r>
          </a:p>
          <a:p>
            <a:r>
              <a:rPr lang="tr-TR" dirty="0"/>
              <a:t>teknik öğretiminde video kameralı öğretim metodu ile sözel öğretim metodunu</a:t>
            </a:r>
          </a:p>
          <a:p>
            <a:r>
              <a:rPr lang="tr-TR" dirty="0"/>
              <a:t>karşılaştırmak amaçlanmıştır. Sonuçta, video kamera ile öğrenim gören grubun sözel</a:t>
            </a:r>
          </a:p>
          <a:p>
            <a:r>
              <a:rPr lang="tr-TR" dirty="0"/>
              <a:t>olarak öğrenim gören gruptan daha başarılı olduğu ortaya çıkmıştır. Ancak videonun</a:t>
            </a:r>
          </a:p>
          <a:p>
            <a:r>
              <a:rPr lang="tr-TR" dirty="0"/>
              <a:t>doğrudan öğrenme üzerinde etkisinin olmadığını gösteren çalışmalar da</a:t>
            </a:r>
          </a:p>
          <a:p>
            <a:r>
              <a:rPr lang="tr-TR" dirty="0"/>
              <a:t>bulunmaktadır. Örneğin, </a:t>
            </a:r>
            <a:r>
              <a:rPr lang="tr-TR" dirty="0" err="1"/>
              <a:t>Mahmud</a:t>
            </a:r>
            <a:r>
              <a:rPr lang="tr-TR" dirty="0"/>
              <a:t>, </a:t>
            </a:r>
            <a:r>
              <a:rPr lang="tr-TR" dirty="0" err="1"/>
              <a:t>Hyder</a:t>
            </a:r>
            <a:r>
              <a:rPr lang="tr-TR" dirty="0"/>
              <a:t>, </a:t>
            </a:r>
            <a:r>
              <a:rPr lang="tr-TR" dirty="0" err="1"/>
              <a:t>Butt</a:t>
            </a:r>
            <a:r>
              <a:rPr lang="tr-TR" dirty="0"/>
              <a:t> </a:t>
            </a:r>
            <a:r>
              <a:rPr lang="tr-TR" dirty="0" err="1"/>
              <a:t>and</a:t>
            </a:r>
            <a:r>
              <a:rPr lang="tr-TR" dirty="0"/>
              <a:t> </a:t>
            </a:r>
            <a:r>
              <a:rPr lang="tr-TR" dirty="0" err="1"/>
              <a:t>Aftab</a:t>
            </a:r>
            <a:r>
              <a:rPr lang="tr-TR" dirty="0"/>
              <a:t> (2011) çalışmasında</a:t>
            </a:r>
          </a:p>
          <a:p>
            <a:r>
              <a:rPr lang="tr-TR" dirty="0"/>
              <a:t>videoların 1.sınıf tıp fakültesi öğrencilerinin sınav performansları üzerine etkisi ve</a:t>
            </a:r>
          </a:p>
          <a:p>
            <a:r>
              <a:rPr lang="tr-TR" dirty="0"/>
              <a:t>öğrencilerin videolar hakkındaki görüşleri incelenmiştir. Videolu ve </a:t>
            </a:r>
            <a:r>
              <a:rPr lang="tr-TR" dirty="0" err="1"/>
              <a:t>videosuz</a:t>
            </a:r>
            <a:endParaRPr lang="tr-TR" dirty="0"/>
          </a:p>
          <a:p>
            <a:r>
              <a:rPr lang="tr-TR" dirty="0"/>
              <a:t>eğitimlerin yapıldığı deneysel araştırma sonunda, videoların öğrencilerin sınav</a:t>
            </a:r>
          </a:p>
          <a:p>
            <a:r>
              <a:rPr lang="tr-TR" dirty="0"/>
              <a:t>performanslarını artırmadığı görülmüştür. Fakat bu videoların öğrenci memnuniyeti,</a:t>
            </a:r>
          </a:p>
          <a:p>
            <a:r>
              <a:rPr lang="tr-TR" dirty="0"/>
              <a:t>öğrenme esnekliği, ulaşılabilirlik ve bireysel öğrenme imkânı gibi olumlu katkıları</a:t>
            </a:r>
          </a:p>
          <a:p>
            <a:r>
              <a:rPr lang="tr-TR" dirty="0"/>
              <a:t>ortaya çıkmıştır.</a:t>
            </a:r>
          </a:p>
          <a:p>
            <a:endParaRPr lang="tr-TR" dirty="0"/>
          </a:p>
        </p:txBody>
      </p:sp>
      <p:sp>
        <p:nvSpPr>
          <p:cNvPr id="4" name="Slayt Numarası Yer Tutucusu 3"/>
          <p:cNvSpPr>
            <a:spLocks noGrp="1"/>
          </p:cNvSpPr>
          <p:nvPr>
            <p:ph type="sldNum" sz="quarter" idx="5"/>
          </p:nvPr>
        </p:nvSpPr>
        <p:spPr/>
        <p:txBody>
          <a:bodyPr/>
          <a:lstStyle/>
          <a:p>
            <a:fld id="{FB87BB6C-880E-C04B-8942-7F7223E7771C}" type="slidenum">
              <a:rPr lang="tr-TR" smtClean="0"/>
              <a:t>26</a:t>
            </a:fld>
            <a:endParaRPr lang="tr-TR"/>
          </a:p>
        </p:txBody>
      </p:sp>
    </p:spTree>
    <p:extLst>
      <p:ext uri="{BB962C8B-B14F-4D97-AF65-F5344CB8AC3E}">
        <p14:creationId xmlns:p14="http://schemas.microsoft.com/office/powerpoint/2010/main" val="31880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5"/>
          </p:nvPr>
        </p:nvSpPr>
        <p:spPr/>
        <p:txBody>
          <a:bodyPr/>
          <a:lstStyle/>
          <a:p>
            <a:fld id="{FB87BB6C-880E-C04B-8942-7F7223E7771C}" type="slidenum">
              <a:rPr lang="tr-TR" smtClean="0"/>
              <a:t>27</a:t>
            </a:fld>
            <a:endParaRPr lang="tr-TR"/>
          </a:p>
        </p:txBody>
      </p:sp>
    </p:spTree>
    <p:extLst>
      <p:ext uri="{BB962C8B-B14F-4D97-AF65-F5344CB8AC3E}">
        <p14:creationId xmlns:p14="http://schemas.microsoft.com/office/powerpoint/2010/main" val="182511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5389FE3-08FE-DF43-AB4B-ED559E1097D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9620DFC9-3E5D-D34E-B1E2-681F1546A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C2C60ECC-791F-BB4F-95EC-5D3934EA5A6D}"/>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5" name="Alt Bilgi Yer Tutucusu 4">
            <a:extLst>
              <a:ext uri="{FF2B5EF4-FFF2-40B4-BE49-F238E27FC236}">
                <a16:creationId xmlns:a16="http://schemas.microsoft.com/office/drawing/2014/main" xmlns="" id="{CAF026CB-092F-0145-AD6C-AF9B6E92E2C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5FF2EAA-9004-5D44-88ED-D475E53C87AD}"/>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349159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5841B00-FD13-5D47-80AB-49578551DC9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06386BA4-8C2F-5745-9BFB-DAA243E7BCD2}"/>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26DED01A-4185-C444-B474-66599C642ECF}"/>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5" name="Alt Bilgi Yer Tutucusu 4">
            <a:extLst>
              <a:ext uri="{FF2B5EF4-FFF2-40B4-BE49-F238E27FC236}">
                <a16:creationId xmlns:a16="http://schemas.microsoft.com/office/drawing/2014/main" xmlns="" id="{A1D3C0DC-5A73-AD47-BA81-6E983F936B3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D437791D-F8CE-0E41-AE9E-10DCCE49B49B}"/>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250523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7505D55E-D168-4744-AA6B-649FFB335E6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16EF822C-A941-7D4D-BA32-492AD1276F74}"/>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B5E66EB0-AF4F-2B48-9BDE-C25BBF28E37B}"/>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5" name="Alt Bilgi Yer Tutucusu 4">
            <a:extLst>
              <a:ext uri="{FF2B5EF4-FFF2-40B4-BE49-F238E27FC236}">
                <a16:creationId xmlns:a16="http://schemas.microsoft.com/office/drawing/2014/main" xmlns="" id="{8A609FC2-AE25-8C4F-AA0E-164C477CF24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9715D3C8-5CE4-B940-AE31-B1EEB25D8E6B}"/>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152765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2475EF7-6F91-134F-B21A-196F2FFAD23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87AE4A6-DC73-8242-9675-138126EC22B9}"/>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B7E6561F-F408-2B47-8624-89AD78920033}"/>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5" name="Alt Bilgi Yer Tutucusu 4">
            <a:extLst>
              <a:ext uri="{FF2B5EF4-FFF2-40B4-BE49-F238E27FC236}">
                <a16:creationId xmlns:a16="http://schemas.microsoft.com/office/drawing/2014/main" xmlns="" id="{B55DA7FE-F5A1-8C45-A473-7C56BB9D7C7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BF9DA32-E8BC-F145-981B-27870C37930C}"/>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340689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D2AD9D7-D884-4A40-91D4-1987DA21572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1704A9C5-3192-764E-BB8F-7D49474BF6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800897D5-4A32-3647-ACBD-4EBED40DB7DD}"/>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5" name="Alt Bilgi Yer Tutucusu 4">
            <a:extLst>
              <a:ext uri="{FF2B5EF4-FFF2-40B4-BE49-F238E27FC236}">
                <a16:creationId xmlns:a16="http://schemas.microsoft.com/office/drawing/2014/main" xmlns="" id="{C1D289CB-1333-7D49-B715-1A1A5EFA7FD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680FB92-D21C-A840-810F-F0BA75A66D75}"/>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185396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EEF4586-40ED-9B44-A71E-4484FFF4F44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787A28C3-7DE4-5A4D-AAC0-2B829F6022CE}"/>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xmlns="" id="{CF8045DD-8658-5548-A41F-8B06BD715CD2}"/>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6054F922-BD18-B745-9500-14DA4723BE83}"/>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6" name="Alt Bilgi Yer Tutucusu 5">
            <a:extLst>
              <a:ext uri="{FF2B5EF4-FFF2-40B4-BE49-F238E27FC236}">
                <a16:creationId xmlns:a16="http://schemas.microsoft.com/office/drawing/2014/main" xmlns="" id="{41516DB8-51A0-CF45-9CC3-27D66C54B41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06C9293-7AC2-0541-B771-5E3EDF6BDFC2}"/>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343844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7F6A534-C90F-5B4F-AC6C-177258B1634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C89ACB5-2B36-F340-A728-0F5E5E010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xmlns="" id="{38FEDFD6-A656-E448-9493-5C0C1C87F667}"/>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xmlns="" id="{A8CD6B5D-32AA-FC4E-9EBF-985B47A2E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xmlns="" id="{FC70B818-5477-FB46-A322-9D8141C1C03C}"/>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xmlns="" id="{2C91C17C-70FB-7046-84D7-A47ABF674B56}"/>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8" name="Alt Bilgi Yer Tutucusu 7">
            <a:extLst>
              <a:ext uri="{FF2B5EF4-FFF2-40B4-BE49-F238E27FC236}">
                <a16:creationId xmlns:a16="http://schemas.microsoft.com/office/drawing/2014/main" xmlns="" id="{19BB312F-80B9-FC43-B84E-002636D07ED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12752EB6-307F-4048-838A-C6FD6A6D29DB}"/>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53048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45FCA76-8CD0-AC43-B524-F7E17456D6E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D34FAB9B-BA77-8640-947D-E99691DB9C51}"/>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4" name="Alt Bilgi Yer Tutucusu 3">
            <a:extLst>
              <a:ext uri="{FF2B5EF4-FFF2-40B4-BE49-F238E27FC236}">
                <a16:creationId xmlns:a16="http://schemas.microsoft.com/office/drawing/2014/main" xmlns="" id="{25B3EDFA-BDE1-F74F-A884-4B6E9697975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93D7809B-52D8-FC4F-B972-DF1C59D39950}"/>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155857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CDE93C48-1812-8649-86FB-D277F5FA17A9}"/>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3" name="Alt Bilgi Yer Tutucusu 2">
            <a:extLst>
              <a:ext uri="{FF2B5EF4-FFF2-40B4-BE49-F238E27FC236}">
                <a16:creationId xmlns:a16="http://schemas.microsoft.com/office/drawing/2014/main" xmlns="" id="{D038F323-9B33-E74B-91D5-9B8DE5FDFFF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2D7CDA66-58C2-6946-9C6E-F7CD7502CF5A}"/>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322644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E0757C8-A98D-9A40-9E72-BA78443A05F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5E791389-554F-5C42-89BA-EBFCE2635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xmlns="" id="{B346A54F-8165-D841-ACBD-18D7D1500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9F380E59-60EE-0345-82A3-B5C47B9E2280}"/>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6" name="Alt Bilgi Yer Tutucusu 5">
            <a:extLst>
              <a:ext uri="{FF2B5EF4-FFF2-40B4-BE49-F238E27FC236}">
                <a16:creationId xmlns:a16="http://schemas.microsoft.com/office/drawing/2014/main" xmlns="" id="{F8F3E454-EC96-8149-B36C-B88A2273458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34573EE4-6E3B-9745-9192-5EFE3685FD04}"/>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172208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D029F96-36F5-B94F-A3F7-87658705574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AE57A91D-F595-AB4F-B814-FC2FF7EF5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FC7C0632-939B-B442-8D1A-E66CEA3B1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6BDAFD67-8ED8-2D42-817A-FFDC421ACD7C}"/>
              </a:ext>
            </a:extLst>
          </p:cNvPr>
          <p:cNvSpPr>
            <a:spLocks noGrp="1"/>
          </p:cNvSpPr>
          <p:nvPr>
            <p:ph type="dt" sz="half" idx="10"/>
          </p:nvPr>
        </p:nvSpPr>
        <p:spPr/>
        <p:txBody>
          <a:bodyPr/>
          <a:lstStyle/>
          <a:p>
            <a:fld id="{B796F04C-E16B-7041-8FEE-1BCD9D1C2B98}" type="datetimeFigureOut">
              <a:rPr lang="tr-TR" smtClean="0"/>
              <a:t>6.12.2019</a:t>
            </a:fld>
            <a:endParaRPr lang="tr-TR"/>
          </a:p>
        </p:txBody>
      </p:sp>
      <p:sp>
        <p:nvSpPr>
          <p:cNvPr id="6" name="Alt Bilgi Yer Tutucusu 5">
            <a:extLst>
              <a:ext uri="{FF2B5EF4-FFF2-40B4-BE49-F238E27FC236}">
                <a16:creationId xmlns:a16="http://schemas.microsoft.com/office/drawing/2014/main" xmlns="" id="{E5CE0549-363E-B044-9381-86A03456A78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28C3A5BE-EEED-8B4B-83A9-46EF9707AAF5}"/>
              </a:ext>
            </a:extLst>
          </p:cNvPr>
          <p:cNvSpPr>
            <a:spLocks noGrp="1"/>
          </p:cNvSpPr>
          <p:nvPr>
            <p:ph type="sldNum" sz="quarter" idx="12"/>
          </p:nvPr>
        </p:nvSpPr>
        <p:spPr/>
        <p:txBody>
          <a:bodyPr/>
          <a:lstStyle/>
          <a:p>
            <a:fld id="{14586B1D-3E88-AB4C-B669-B3AAB627805D}" type="slidenum">
              <a:rPr lang="tr-TR" smtClean="0"/>
              <a:t>‹#›</a:t>
            </a:fld>
            <a:endParaRPr lang="tr-TR"/>
          </a:p>
        </p:txBody>
      </p:sp>
    </p:spTree>
    <p:extLst>
      <p:ext uri="{BB962C8B-B14F-4D97-AF65-F5344CB8AC3E}">
        <p14:creationId xmlns:p14="http://schemas.microsoft.com/office/powerpoint/2010/main" val="307858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D73684D2-E3D3-2848-B681-8BE35EF7BA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7425E3A1-C413-7C43-B1BE-B87D66EE2F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513F37CB-81DB-3640-901A-71475F219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6F04C-E16B-7041-8FEE-1BCD9D1C2B98}" type="datetimeFigureOut">
              <a:rPr lang="tr-TR" smtClean="0"/>
              <a:t>6.12.2019</a:t>
            </a:fld>
            <a:endParaRPr lang="tr-TR"/>
          </a:p>
        </p:txBody>
      </p:sp>
      <p:sp>
        <p:nvSpPr>
          <p:cNvPr id="5" name="Alt Bilgi Yer Tutucusu 4">
            <a:extLst>
              <a:ext uri="{FF2B5EF4-FFF2-40B4-BE49-F238E27FC236}">
                <a16:creationId xmlns:a16="http://schemas.microsoft.com/office/drawing/2014/main" xmlns="" id="{C4EC8BD8-C293-C742-8BC0-96E651E0A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F44C397C-571E-6F4A-B2CF-B6B2941D6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86B1D-3E88-AB4C-B669-B3AAB627805D}" type="slidenum">
              <a:rPr lang="tr-TR" smtClean="0"/>
              <a:t>‹#›</a:t>
            </a:fld>
            <a:endParaRPr lang="tr-TR"/>
          </a:p>
        </p:txBody>
      </p:sp>
    </p:spTree>
    <p:extLst>
      <p:ext uri="{BB962C8B-B14F-4D97-AF65-F5344CB8AC3E}">
        <p14:creationId xmlns:p14="http://schemas.microsoft.com/office/powerpoint/2010/main" val="24718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3A56BC5-FCB2-5549-AB9C-5F47CF282B13}"/>
              </a:ext>
            </a:extLst>
          </p:cNvPr>
          <p:cNvSpPr>
            <a:spLocks noGrp="1"/>
          </p:cNvSpPr>
          <p:nvPr>
            <p:ph type="ctrTitle"/>
          </p:nvPr>
        </p:nvSpPr>
        <p:spPr/>
        <p:txBody>
          <a:bodyPr/>
          <a:lstStyle/>
          <a:p>
            <a:r>
              <a:rPr lang="tr-TR" dirty="0"/>
              <a:t>Eğitsel Video Tasarımı</a:t>
            </a:r>
          </a:p>
        </p:txBody>
      </p:sp>
      <p:sp>
        <p:nvSpPr>
          <p:cNvPr id="3" name="Alt Başlık 2">
            <a:extLst>
              <a:ext uri="{FF2B5EF4-FFF2-40B4-BE49-F238E27FC236}">
                <a16:creationId xmlns:a16="http://schemas.microsoft.com/office/drawing/2014/main" xmlns="" id="{90CC5DCE-989B-BA43-92A6-948A60A76CF5}"/>
              </a:ext>
            </a:extLst>
          </p:cNvPr>
          <p:cNvSpPr>
            <a:spLocks noGrp="1"/>
          </p:cNvSpPr>
          <p:nvPr>
            <p:ph type="subTitle" idx="1"/>
          </p:nvPr>
        </p:nvSpPr>
        <p:spPr/>
        <p:txBody>
          <a:bodyPr>
            <a:normAutofit/>
          </a:bodyPr>
          <a:lstStyle/>
          <a:p>
            <a:r>
              <a:rPr lang="tr-TR" dirty="0"/>
              <a:t>Hafta 1- Tanımı, Kullanım Amaçları, Faydaları</a:t>
            </a:r>
          </a:p>
          <a:p>
            <a:endParaRPr lang="tr-TR" dirty="0"/>
          </a:p>
          <a:p>
            <a:endParaRPr lang="tr-TR" dirty="0"/>
          </a:p>
        </p:txBody>
      </p:sp>
      <p:sp>
        <p:nvSpPr>
          <p:cNvPr id="4" name="Metin kutusu 3">
            <a:extLst>
              <a:ext uri="{FF2B5EF4-FFF2-40B4-BE49-F238E27FC236}">
                <a16:creationId xmlns:a16="http://schemas.microsoft.com/office/drawing/2014/main" xmlns="" id="{4F96CC6A-16A9-CA41-8133-A36A47C5D817}"/>
              </a:ext>
            </a:extLst>
          </p:cNvPr>
          <p:cNvSpPr txBox="1"/>
          <p:nvPr/>
        </p:nvSpPr>
        <p:spPr>
          <a:xfrm>
            <a:off x="4093028" y="4969346"/>
            <a:ext cx="8098972" cy="1200329"/>
          </a:xfrm>
          <a:prstGeom prst="rect">
            <a:avLst/>
          </a:prstGeom>
          <a:noFill/>
        </p:spPr>
        <p:txBody>
          <a:bodyPr wrap="square" rtlCol="0">
            <a:spAutoFit/>
          </a:bodyPr>
          <a:lstStyle/>
          <a:p>
            <a:pPr algn="r"/>
            <a:r>
              <a:rPr lang="tr-TR" dirty="0"/>
              <a:t>Arş. Gör. Dr. Deniz ATAL</a:t>
            </a:r>
          </a:p>
          <a:p>
            <a:pPr algn="r"/>
            <a:r>
              <a:rPr lang="tr-TR" dirty="0"/>
              <a:t>Ankara Üniversitesi</a:t>
            </a:r>
          </a:p>
          <a:p>
            <a:pPr algn="r"/>
            <a:r>
              <a:rPr lang="tr-TR" dirty="0"/>
              <a:t> Eğitim Bilimleri Fakültesi </a:t>
            </a:r>
          </a:p>
          <a:p>
            <a:pPr algn="r"/>
            <a:r>
              <a:rPr lang="tr-TR" dirty="0"/>
              <a:t>Bilgisayar ve Öğretim Teknolojileri Eğitimi Bölümü</a:t>
            </a:r>
          </a:p>
        </p:txBody>
      </p:sp>
      <p:pic>
        <p:nvPicPr>
          <p:cNvPr id="5" name="Resim 4">
            <a:extLst>
              <a:ext uri="{FF2B5EF4-FFF2-40B4-BE49-F238E27FC236}">
                <a16:creationId xmlns:a16="http://schemas.microsoft.com/office/drawing/2014/main" xmlns="" id="{7A046EB6-E4AE-484E-AB83-10F58F125A6D}"/>
              </a:ext>
            </a:extLst>
          </p:cNvPr>
          <p:cNvPicPr>
            <a:picLocks noChangeAspect="1"/>
          </p:cNvPicPr>
          <p:nvPr/>
        </p:nvPicPr>
        <p:blipFill>
          <a:blip r:embed="rId2"/>
          <a:stretch>
            <a:fillRect/>
          </a:stretch>
        </p:blipFill>
        <p:spPr>
          <a:xfrm rot="1928591">
            <a:off x="9632452" y="802298"/>
            <a:ext cx="1422400" cy="1422400"/>
          </a:xfrm>
          <a:prstGeom prst="rect">
            <a:avLst/>
          </a:prstGeom>
        </p:spPr>
      </p:pic>
    </p:spTree>
    <p:extLst>
      <p:ext uri="{BB962C8B-B14F-4D97-AF65-F5344CB8AC3E}">
        <p14:creationId xmlns:p14="http://schemas.microsoft.com/office/powerpoint/2010/main" val="168848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E7BF497-6029-B242-8E59-0E7805A3F586}"/>
              </a:ext>
            </a:extLst>
          </p:cNvPr>
          <p:cNvSpPr>
            <a:spLocks noGrp="1"/>
          </p:cNvSpPr>
          <p:nvPr>
            <p:ph type="title"/>
          </p:nvPr>
        </p:nvSpPr>
        <p:spPr/>
        <p:txBody>
          <a:bodyPr/>
          <a:lstStyle/>
          <a:p>
            <a:r>
              <a:rPr lang="tr-TR" dirty="0"/>
              <a:t>Etkileşimin Değeri</a:t>
            </a:r>
          </a:p>
        </p:txBody>
      </p:sp>
      <p:sp>
        <p:nvSpPr>
          <p:cNvPr id="3" name="İçerik Yer Tutucusu 2">
            <a:extLst>
              <a:ext uri="{FF2B5EF4-FFF2-40B4-BE49-F238E27FC236}">
                <a16:creationId xmlns:a16="http://schemas.microsoft.com/office/drawing/2014/main" xmlns="" id="{FCD6634D-669B-A345-8EFD-9E58E3925FAD}"/>
              </a:ext>
            </a:extLst>
          </p:cNvPr>
          <p:cNvSpPr>
            <a:spLocks noGrp="1"/>
          </p:cNvSpPr>
          <p:nvPr>
            <p:ph idx="1"/>
          </p:nvPr>
        </p:nvSpPr>
        <p:spPr/>
        <p:txBody>
          <a:bodyPr>
            <a:normAutofit/>
          </a:bodyPr>
          <a:lstStyle/>
          <a:p>
            <a:r>
              <a:rPr lang="tr-TR" dirty="0"/>
              <a:t>Erişim</a:t>
            </a:r>
          </a:p>
          <a:p>
            <a:pPr marL="457200" lvl="1" indent="0">
              <a:buNone/>
            </a:pPr>
            <a:r>
              <a:rPr lang="tr-TR" dirty="0"/>
              <a:t>- </a:t>
            </a:r>
            <a:r>
              <a:rPr lang="tr-TR" dirty="0" err="1"/>
              <a:t>eşzamansız</a:t>
            </a:r>
            <a:r>
              <a:rPr lang="tr-TR" dirty="0"/>
              <a:t> ve konumdan bağımsız kullanılabilirlik</a:t>
            </a:r>
          </a:p>
          <a:p>
            <a:r>
              <a:rPr lang="tr-TR" dirty="0"/>
              <a:t>Seçim</a:t>
            </a:r>
          </a:p>
          <a:p>
            <a:pPr marL="0" indent="0">
              <a:buNone/>
            </a:pPr>
            <a:r>
              <a:rPr lang="tr-TR" dirty="0"/>
              <a:t>	- talep üzerine görebileceğiniz materyaller kütüphanesi</a:t>
            </a:r>
          </a:p>
          <a:p>
            <a:r>
              <a:rPr lang="tr-TR" dirty="0"/>
              <a:t>Kontrol</a:t>
            </a:r>
          </a:p>
          <a:p>
            <a:pPr marL="0" indent="0">
              <a:buNone/>
            </a:pPr>
            <a:r>
              <a:rPr lang="tr-TR" dirty="0"/>
              <a:t>	- materyali başlatma, durdurma, duraklatma, atlama ve inceleme yeteneği</a:t>
            </a:r>
          </a:p>
          <a:p>
            <a:endParaRPr lang="tr-TR" dirty="0"/>
          </a:p>
        </p:txBody>
      </p:sp>
    </p:spTree>
    <p:extLst>
      <p:ext uri="{BB962C8B-B14F-4D97-AF65-F5344CB8AC3E}">
        <p14:creationId xmlns:p14="http://schemas.microsoft.com/office/powerpoint/2010/main" val="428198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E7BF497-6029-B242-8E59-0E7805A3F586}"/>
              </a:ext>
            </a:extLst>
          </p:cNvPr>
          <p:cNvSpPr>
            <a:spLocks noGrp="1"/>
          </p:cNvSpPr>
          <p:nvPr>
            <p:ph type="title"/>
          </p:nvPr>
        </p:nvSpPr>
        <p:spPr/>
        <p:txBody>
          <a:bodyPr/>
          <a:lstStyle/>
          <a:p>
            <a:r>
              <a:rPr lang="tr-TR" dirty="0"/>
              <a:t>Entegrasyonun Değeri</a:t>
            </a:r>
          </a:p>
        </p:txBody>
      </p:sp>
      <p:sp>
        <p:nvSpPr>
          <p:cNvPr id="3" name="İçerik Yer Tutucusu 2">
            <a:extLst>
              <a:ext uri="{FF2B5EF4-FFF2-40B4-BE49-F238E27FC236}">
                <a16:creationId xmlns:a16="http://schemas.microsoft.com/office/drawing/2014/main" xmlns="" id="{FCD6634D-669B-A345-8EFD-9E58E3925FAD}"/>
              </a:ext>
            </a:extLst>
          </p:cNvPr>
          <p:cNvSpPr>
            <a:spLocks noGrp="1"/>
          </p:cNvSpPr>
          <p:nvPr>
            <p:ph idx="1"/>
          </p:nvPr>
        </p:nvSpPr>
        <p:spPr/>
        <p:txBody>
          <a:bodyPr>
            <a:normAutofit fontScale="92500" lnSpcReduction="20000"/>
          </a:bodyPr>
          <a:lstStyle/>
          <a:p>
            <a:r>
              <a:rPr lang="tr-TR" dirty="0" err="1"/>
              <a:t>Ted</a:t>
            </a:r>
            <a:r>
              <a:rPr lang="tr-TR" dirty="0"/>
              <a:t> Nelson (1987)- “interaktif medya ile ilgili sorun, hepsinin bir araya getirilemeyen ya da birlikte görülemeyen kapalı nesneler olma eğiliminde olmalarıdır (Kitapların birbirini alıntılayabildiği ve aynı masanın üzerinde aynı anda açılabildiği). </a:t>
            </a:r>
          </a:p>
          <a:p>
            <a:endParaRPr lang="tr-TR" dirty="0"/>
          </a:p>
          <a:p>
            <a:pPr lvl="1"/>
            <a:r>
              <a:rPr lang="tr-TR" dirty="0"/>
              <a:t>Video kendi başına kullanılabilse de, web üzerinde slaytlar, destekleyici metinler, tartışma panoları, sohbet, kaynak bağlantıları, öz değerlendirme sınavları vb. İle birleştirilebilir. </a:t>
            </a:r>
          </a:p>
          <a:p>
            <a:endParaRPr lang="tr-TR" dirty="0"/>
          </a:p>
          <a:p>
            <a:r>
              <a:rPr lang="tr-TR" dirty="0"/>
              <a:t>Bu, medya içinde etkileşime, örneğin </a:t>
            </a:r>
            <a:r>
              <a:rPr lang="tr-TR" dirty="0" err="1"/>
              <a:t>Flash'ta</a:t>
            </a:r>
            <a:r>
              <a:rPr lang="tr-TR" dirty="0"/>
              <a:t> Action </a:t>
            </a:r>
            <a:r>
              <a:rPr lang="tr-TR" dirty="0" err="1"/>
              <a:t>Script'i</a:t>
            </a:r>
            <a:r>
              <a:rPr lang="tr-TR" dirty="0"/>
              <a:t> veya diğer (akış halinde) medyaya SMIL kullanarak veya bugünlerde, bir örgütün sanal öğrenme ortamının (VLE) bir parçası olarak yeni öğrenme deneyimleri ve yolları tasarlayarak ekleyerek etkileşime girerek yapılabilir. </a:t>
            </a:r>
          </a:p>
          <a:p>
            <a:endParaRPr lang="tr-TR" dirty="0"/>
          </a:p>
        </p:txBody>
      </p:sp>
    </p:spTree>
    <p:extLst>
      <p:ext uri="{BB962C8B-B14F-4D97-AF65-F5344CB8AC3E}">
        <p14:creationId xmlns:p14="http://schemas.microsoft.com/office/powerpoint/2010/main" val="398244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6F56A85-08FA-1749-9005-4AFAE255A65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60DF78B0-1EEF-9F45-B430-D2684092194B}"/>
              </a:ext>
            </a:extLst>
          </p:cNvPr>
          <p:cNvSpPr>
            <a:spLocks noGrp="1"/>
          </p:cNvSpPr>
          <p:nvPr>
            <p:ph idx="1"/>
          </p:nvPr>
        </p:nvSpPr>
        <p:spPr/>
        <p:txBody>
          <a:bodyPr/>
          <a:lstStyle/>
          <a:p>
            <a:endParaRPr lang="tr-TR"/>
          </a:p>
        </p:txBody>
      </p:sp>
      <p:pic>
        <p:nvPicPr>
          <p:cNvPr id="4" name="İçerik Yer Tutucusu 4">
            <a:extLst>
              <a:ext uri="{FF2B5EF4-FFF2-40B4-BE49-F238E27FC236}">
                <a16:creationId xmlns:a16="http://schemas.microsoft.com/office/drawing/2014/main" xmlns="" id="{FB2C50A3-39D0-C143-8D7A-4CCFF753CE85}"/>
              </a:ext>
            </a:extLst>
          </p:cNvPr>
          <p:cNvPicPr>
            <a:picLocks noChangeAspect="1"/>
          </p:cNvPicPr>
          <p:nvPr/>
        </p:nvPicPr>
        <p:blipFill>
          <a:blip r:embed="rId2"/>
          <a:stretch>
            <a:fillRect/>
          </a:stretch>
        </p:blipFill>
        <p:spPr>
          <a:xfrm>
            <a:off x="1922626" y="2103126"/>
            <a:ext cx="8569362" cy="3499021"/>
          </a:xfrm>
          <a:prstGeom prst="rect">
            <a:avLst/>
          </a:prstGeom>
        </p:spPr>
      </p:pic>
      <p:sp>
        <p:nvSpPr>
          <p:cNvPr id="5" name="Dikdörtgen 4">
            <a:extLst>
              <a:ext uri="{FF2B5EF4-FFF2-40B4-BE49-F238E27FC236}">
                <a16:creationId xmlns:a16="http://schemas.microsoft.com/office/drawing/2014/main" xmlns="" id="{4F8BF63F-0A64-5948-B023-7EB1DE3ADE7F}"/>
              </a:ext>
            </a:extLst>
          </p:cNvPr>
          <p:cNvSpPr/>
          <p:nvPr/>
        </p:nvSpPr>
        <p:spPr>
          <a:xfrm>
            <a:off x="2226196" y="6131298"/>
            <a:ext cx="8265791" cy="369332"/>
          </a:xfrm>
          <a:prstGeom prst="rect">
            <a:avLst/>
          </a:prstGeom>
        </p:spPr>
        <p:txBody>
          <a:bodyPr wrap="square">
            <a:spAutoFit/>
          </a:bodyPr>
          <a:lstStyle/>
          <a:p>
            <a:r>
              <a:rPr lang="tr-TR" dirty="0"/>
              <a:t>Günümüzde e-öğrenmede etkileşim ve entegrasyona vurgu yapılmaktadır. </a:t>
            </a:r>
          </a:p>
        </p:txBody>
      </p:sp>
    </p:spTree>
    <p:extLst>
      <p:ext uri="{BB962C8B-B14F-4D97-AF65-F5344CB8AC3E}">
        <p14:creationId xmlns:p14="http://schemas.microsoft.com/office/powerpoint/2010/main" val="7155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7B0ABF2-B2C3-214B-9631-A7154A0616A5}"/>
              </a:ext>
            </a:extLst>
          </p:cNvPr>
          <p:cNvSpPr>
            <a:spLocks noGrp="1"/>
          </p:cNvSpPr>
          <p:nvPr>
            <p:ph type="title"/>
          </p:nvPr>
        </p:nvSpPr>
        <p:spPr/>
        <p:txBody>
          <a:bodyPr/>
          <a:lstStyle/>
          <a:p>
            <a:r>
              <a:rPr lang="tr-TR" dirty="0"/>
              <a:t>Videonun Genel Özellikleri</a:t>
            </a:r>
          </a:p>
        </p:txBody>
      </p:sp>
      <p:sp>
        <p:nvSpPr>
          <p:cNvPr id="3" name="İçerik Yer Tutucusu 2">
            <a:extLst>
              <a:ext uri="{FF2B5EF4-FFF2-40B4-BE49-F238E27FC236}">
                <a16:creationId xmlns:a16="http://schemas.microsoft.com/office/drawing/2014/main" xmlns="" id="{600DB993-F547-8240-970D-2EA1AD01889D}"/>
              </a:ext>
            </a:extLst>
          </p:cNvPr>
          <p:cNvSpPr>
            <a:spLocks noGrp="1"/>
          </p:cNvSpPr>
          <p:nvPr>
            <p:ph idx="1"/>
          </p:nvPr>
        </p:nvSpPr>
        <p:spPr/>
        <p:txBody>
          <a:bodyPr>
            <a:normAutofit/>
          </a:bodyPr>
          <a:lstStyle/>
          <a:p>
            <a:endParaRPr lang="tr-TR" dirty="0"/>
          </a:p>
        </p:txBody>
      </p:sp>
      <p:graphicFrame>
        <p:nvGraphicFramePr>
          <p:cNvPr id="4" name="Tablo 3">
            <a:extLst>
              <a:ext uri="{FF2B5EF4-FFF2-40B4-BE49-F238E27FC236}">
                <a16:creationId xmlns:a16="http://schemas.microsoft.com/office/drawing/2014/main" xmlns="" id="{14365EDA-F226-6142-B12E-9E7D4D01B839}"/>
              </a:ext>
            </a:extLst>
          </p:cNvPr>
          <p:cNvGraphicFramePr>
            <a:graphicFrameLocks noGrp="1"/>
          </p:cNvGraphicFramePr>
          <p:nvPr>
            <p:extLst>
              <p:ext uri="{D42A27DB-BD31-4B8C-83A1-F6EECF244321}">
                <p14:modId xmlns:p14="http://schemas.microsoft.com/office/powerpoint/2010/main" val="3952473663"/>
              </p:ext>
            </p:extLst>
          </p:nvPr>
        </p:nvGraphicFramePr>
        <p:xfrm>
          <a:off x="648182" y="1742851"/>
          <a:ext cx="10509812" cy="4516885"/>
        </p:xfrm>
        <a:graphic>
          <a:graphicData uri="http://schemas.openxmlformats.org/drawingml/2006/table">
            <a:tbl>
              <a:tblPr firstRow="1" bandRow="1">
                <a:tableStyleId>{5C22544A-7EE6-4342-B048-85BDC9FD1C3A}</a:tableStyleId>
              </a:tblPr>
              <a:tblGrid>
                <a:gridCol w="5254906">
                  <a:extLst>
                    <a:ext uri="{9D8B030D-6E8A-4147-A177-3AD203B41FA5}">
                      <a16:colId xmlns:a16="http://schemas.microsoft.com/office/drawing/2014/main" xmlns="" val="1273684991"/>
                    </a:ext>
                  </a:extLst>
                </a:gridCol>
                <a:gridCol w="5254906">
                  <a:extLst>
                    <a:ext uri="{9D8B030D-6E8A-4147-A177-3AD203B41FA5}">
                      <a16:colId xmlns:a16="http://schemas.microsoft.com/office/drawing/2014/main" xmlns="" val="380646123"/>
                    </a:ext>
                  </a:extLst>
                </a:gridCol>
              </a:tblGrid>
              <a:tr h="36096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Videonun genel özellikleri aşağıdaki gibi sıralanabilir: </a:t>
                      </a:r>
                    </a:p>
                  </a:txBody>
                  <a:tcPr/>
                </a:tc>
                <a:tc hMerge="1">
                  <a:txBody>
                    <a:bodyPr/>
                    <a:lstStyle/>
                    <a:p>
                      <a:endParaRPr lang="tr-TR" dirty="0"/>
                    </a:p>
                  </a:txBody>
                  <a:tcPr/>
                </a:tc>
                <a:extLst>
                  <a:ext uri="{0D108BD9-81ED-4DB2-BD59-A6C34878D82A}">
                    <a16:rowId xmlns:a16="http://schemas.microsoft.com/office/drawing/2014/main" xmlns="" val="1189556828"/>
                  </a:ext>
                </a:extLst>
              </a:tr>
              <a:tr h="4151125">
                <a:tc>
                  <a:txBody>
                    <a:bodyPr/>
                    <a:lstStyle/>
                    <a:p>
                      <a:pPr marL="285750" indent="-285750">
                        <a:buFont typeface="Arial" panose="020B0604020202020204" pitchFamily="34" charset="0"/>
                        <a:buChar char="•"/>
                      </a:pPr>
                      <a:r>
                        <a:rPr lang="tr-TR" dirty="0"/>
                        <a:t>Video ile zaman ve mekândan bağımsız izleme imkânı vardır. </a:t>
                      </a:r>
                    </a:p>
                    <a:p>
                      <a:pPr marL="285750" indent="-285750">
                        <a:buFont typeface="Arial" panose="020B0604020202020204" pitchFamily="34" charset="0"/>
                        <a:buChar char="•"/>
                      </a:pPr>
                      <a:r>
                        <a:rPr lang="tr-TR" dirty="0"/>
                        <a:t>Video görüntüsü durağan bir çekim değildir. Hareket, videonun temelidir. </a:t>
                      </a:r>
                    </a:p>
                    <a:p>
                      <a:pPr marL="285750" indent="-285750">
                        <a:buFont typeface="Arial" panose="020B0604020202020204" pitchFamily="34" charset="0"/>
                        <a:buChar char="•"/>
                      </a:pPr>
                      <a:r>
                        <a:rPr lang="tr-TR" dirty="0"/>
                        <a:t>Teknik olarak daha ucuzdur. </a:t>
                      </a:r>
                    </a:p>
                    <a:p>
                      <a:pPr marL="285750" indent="-285750">
                        <a:buFont typeface="Arial" panose="020B0604020202020204" pitchFamily="34" charset="0"/>
                        <a:buChar char="•"/>
                      </a:pPr>
                      <a:r>
                        <a:rPr lang="tr-TR" dirty="0"/>
                        <a:t>Kayıt edilip saklanma özelliği bulunmaktadır. Bu özellik ile arşiv oluşturulabilir.</a:t>
                      </a:r>
                    </a:p>
                    <a:p>
                      <a:pPr marL="285750" indent="-285750">
                        <a:buFont typeface="Arial" panose="020B0604020202020204" pitchFamily="34" charset="0"/>
                        <a:buChar char="•"/>
                      </a:pPr>
                      <a:r>
                        <a:rPr lang="tr-TR" dirty="0"/>
                        <a:t>Kesintili çekim yapılabilir. Kamera kullanımında esneklik oluşabilir. </a:t>
                      </a:r>
                    </a:p>
                    <a:p>
                      <a:pPr marL="285750" indent="-285750">
                        <a:buFont typeface="Arial" panose="020B0604020202020204" pitchFamily="34" charset="0"/>
                        <a:buChar char="•"/>
                      </a:pPr>
                      <a:r>
                        <a:rPr lang="tr-TR" dirty="0"/>
                        <a:t>Esnek kurgu olanağı bulunmaktadır. Kurgu esnasında geçişler, başka videolar, resimler, fotoğraflar, animasyonlar vb. eklenerek görüntü zenginleştirilebilir. </a:t>
                      </a:r>
                    </a:p>
                    <a:p>
                      <a:pPr marL="285750" indent="-285750">
                        <a:buFont typeface="Arial" panose="020B0604020202020204" pitchFamily="34" charset="0"/>
                        <a:buChar char="•"/>
                      </a:pPr>
                      <a:endParaRPr lang="tr-TR" dirty="0"/>
                    </a:p>
                  </a:txBody>
                  <a:tcPr/>
                </a:tc>
                <a:tc>
                  <a:txBody>
                    <a:bodyPr/>
                    <a:lstStyle/>
                    <a:p>
                      <a:pPr marL="285750" indent="-285750">
                        <a:buFont typeface="Arial" panose="020B0604020202020204" pitchFamily="34" charset="0"/>
                        <a:buChar char="•"/>
                      </a:pPr>
                      <a:r>
                        <a:rPr lang="tr-TR" dirty="0"/>
                        <a:t>Küçük-büyük değişebilir ekran özelliğine sahiptir. </a:t>
                      </a:r>
                    </a:p>
                    <a:p>
                      <a:pPr marL="285750" indent="-285750">
                        <a:buFont typeface="Arial" panose="020B0604020202020204" pitchFamily="34" charset="0"/>
                        <a:buChar char="•"/>
                      </a:pPr>
                      <a:r>
                        <a:rPr lang="tr-TR" dirty="0"/>
                        <a:t>Videonun tekrar edilebilme özelliği vardır. </a:t>
                      </a:r>
                    </a:p>
                    <a:p>
                      <a:pPr marL="285750" indent="-285750">
                        <a:buFont typeface="Arial" panose="020B0604020202020204" pitchFamily="34" charset="0"/>
                        <a:buChar char="•"/>
                      </a:pPr>
                      <a:r>
                        <a:rPr lang="tr-TR" dirty="0"/>
                        <a:t>Durdurma, tekrar oynatma gibi bireysel olarak kullanılabilme ve kontrol edilebilme olanağı bulunmaktadır. </a:t>
                      </a:r>
                    </a:p>
                    <a:p>
                      <a:pPr marL="285750" indent="-285750">
                        <a:buFont typeface="Arial" panose="020B0604020202020204" pitchFamily="34" charset="0"/>
                        <a:buChar char="•"/>
                      </a:pPr>
                      <a:r>
                        <a:rPr lang="tr-TR" dirty="0"/>
                        <a:t>Süreklilik, zamana yayılma olanağı ve yakınlık duygusu güçlüdür. </a:t>
                      </a:r>
                    </a:p>
                    <a:p>
                      <a:pPr marL="285750" indent="-285750">
                        <a:buFont typeface="Arial" panose="020B0604020202020204" pitchFamily="34" charset="0"/>
                        <a:buChar char="•"/>
                      </a:pPr>
                      <a:r>
                        <a:rPr lang="tr-TR" dirty="0"/>
                        <a:t>Görüntü ve sesi aynı anda vererek çoklu duyuya hitap eder. </a:t>
                      </a:r>
                    </a:p>
                    <a:p>
                      <a:pPr marL="285750" indent="-285750">
                        <a:buFont typeface="Arial" panose="020B0604020202020204" pitchFamily="34" charset="0"/>
                        <a:buChar char="•"/>
                      </a:pPr>
                      <a:r>
                        <a:rPr lang="tr-TR" dirty="0"/>
                        <a:t>Sinema ve televizyona göre maliyeti daha ucuzdur. </a:t>
                      </a:r>
                    </a:p>
                    <a:p>
                      <a:pPr marL="285750" indent="-285750">
                        <a:buFont typeface="Arial" panose="020B0604020202020204" pitchFamily="34" charset="0"/>
                        <a:buChar char="•"/>
                      </a:pPr>
                      <a:endParaRPr lang="tr-TR" dirty="0"/>
                    </a:p>
                  </a:txBody>
                  <a:tcPr/>
                </a:tc>
                <a:extLst>
                  <a:ext uri="{0D108BD9-81ED-4DB2-BD59-A6C34878D82A}">
                    <a16:rowId xmlns:a16="http://schemas.microsoft.com/office/drawing/2014/main" xmlns="" val="1165215382"/>
                  </a:ext>
                </a:extLst>
              </a:tr>
            </a:tbl>
          </a:graphicData>
        </a:graphic>
      </p:graphicFrame>
    </p:spTree>
    <p:extLst>
      <p:ext uri="{BB962C8B-B14F-4D97-AF65-F5344CB8AC3E}">
        <p14:creationId xmlns:p14="http://schemas.microsoft.com/office/powerpoint/2010/main" val="407935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8BE884C-A406-3A49-B664-A29893B73FC8}"/>
              </a:ext>
            </a:extLst>
          </p:cNvPr>
          <p:cNvSpPr>
            <a:spLocks noGrp="1"/>
          </p:cNvSpPr>
          <p:nvPr>
            <p:ph type="title"/>
          </p:nvPr>
        </p:nvSpPr>
        <p:spPr/>
        <p:txBody>
          <a:bodyPr/>
          <a:lstStyle/>
          <a:p>
            <a:r>
              <a:rPr lang="tr-TR" dirty="0"/>
              <a:t>Video Ortamları</a:t>
            </a:r>
          </a:p>
        </p:txBody>
      </p:sp>
      <p:sp>
        <p:nvSpPr>
          <p:cNvPr id="3" name="İçerik Yer Tutucusu 2">
            <a:extLst>
              <a:ext uri="{FF2B5EF4-FFF2-40B4-BE49-F238E27FC236}">
                <a16:creationId xmlns:a16="http://schemas.microsoft.com/office/drawing/2014/main" xmlns="" id="{17460300-7986-CD4D-BD30-9FCD9C5F4579}"/>
              </a:ext>
            </a:extLst>
          </p:cNvPr>
          <p:cNvSpPr>
            <a:spLocks noGrp="1"/>
          </p:cNvSpPr>
          <p:nvPr>
            <p:ph idx="1"/>
          </p:nvPr>
        </p:nvSpPr>
        <p:spPr/>
        <p:txBody>
          <a:bodyPr>
            <a:normAutofit/>
          </a:bodyPr>
          <a:lstStyle/>
          <a:p>
            <a:r>
              <a:rPr lang="tr-TR" dirty="0" smtClean="0"/>
              <a:t>Youtube</a:t>
            </a:r>
            <a:r>
              <a:rPr lang="tr-TR" dirty="0"/>
              <a:t>, </a:t>
            </a:r>
            <a:endParaRPr lang="tr-TR" dirty="0" smtClean="0"/>
          </a:p>
          <a:p>
            <a:r>
              <a:rPr lang="tr-TR" dirty="0"/>
              <a:t>Google </a:t>
            </a:r>
            <a:r>
              <a:rPr lang="tr-TR" dirty="0" smtClean="0"/>
              <a:t>Video</a:t>
            </a:r>
          </a:p>
          <a:p>
            <a:r>
              <a:rPr lang="tr-TR" dirty="0" err="1"/>
              <a:t>Vimeo</a:t>
            </a:r>
            <a:endParaRPr lang="tr-TR" dirty="0" smtClean="0"/>
          </a:p>
          <a:p>
            <a:r>
              <a:rPr lang="tr-TR" dirty="0" err="1" smtClean="0"/>
              <a:t>Dailymotion</a:t>
            </a:r>
            <a:endParaRPr lang="tr-TR" dirty="0"/>
          </a:p>
          <a:p>
            <a:r>
              <a:rPr lang="tr-TR" dirty="0" smtClean="0"/>
              <a:t>Üniversitelerin eğitsel </a:t>
            </a:r>
            <a:r>
              <a:rPr lang="tr-TR" dirty="0"/>
              <a:t>video tabanlı web </a:t>
            </a:r>
            <a:r>
              <a:rPr lang="tr-TR" dirty="0" smtClean="0"/>
              <a:t>ortamları</a:t>
            </a:r>
            <a:endParaRPr lang="tr-TR" dirty="0"/>
          </a:p>
          <a:p>
            <a:r>
              <a:rPr lang="tr-TR" b="1" dirty="0" smtClean="0">
                <a:solidFill>
                  <a:srgbClr val="C00000"/>
                </a:solidFill>
              </a:rPr>
              <a:t>Eğitim </a:t>
            </a:r>
            <a:r>
              <a:rPr lang="tr-TR" b="1" dirty="0">
                <a:solidFill>
                  <a:srgbClr val="C00000"/>
                </a:solidFill>
              </a:rPr>
              <a:t>Bilişim Ağı (EBA), </a:t>
            </a:r>
            <a:endParaRPr lang="tr-TR" b="1" dirty="0" smtClean="0">
              <a:solidFill>
                <a:srgbClr val="C00000"/>
              </a:solidFill>
            </a:endParaRPr>
          </a:p>
          <a:p>
            <a:r>
              <a:rPr lang="tr-TR" b="1" dirty="0" smtClean="0">
                <a:solidFill>
                  <a:srgbClr val="C00000"/>
                </a:solidFill>
              </a:rPr>
              <a:t>Uzman </a:t>
            </a:r>
            <a:r>
              <a:rPr lang="tr-TR" b="1" dirty="0">
                <a:solidFill>
                  <a:srgbClr val="C00000"/>
                </a:solidFill>
              </a:rPr>
              <a:t>TV, </a:t>
            </a:r>
            <a:endParaRPr lang="tr-TR" b="1" dirty="0" smtClean="0">
              <a:solidFill>
                <a:srgbClr val="C00000"/>
              </a:solidFill>
            </a:endParaRPr>
          </a:p>
          <a:p>
            <a:r>
              <a:rPr lang="tr-TR" b="1" dirty="0" smtClean="0">
                <a:solidFill>
                  <a:srgbClr val="C00000"/>
                </a:solidFill>
              </a:rPr>
              <a:t>Vitamin Öğretmen</a:t>
            </a:r>
            <a:endParaRPr lang="tr-TR" dirty="0"/>
          </a:p>
        </p:txBody>
      </p:sp>
    </p:spTree>
    <p:extLst>
      <p:ext uri="{BB962C8B-B14F-4D97-AF65-F5344CB8AC3E}">
        <p14:creationId xmlns:p14="http://schemas.microsoft.com/office/powerpoint/2010/main" val="300975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93E8680-8B38-FA41-94AB-985252CDE863}"/>
              </a:ext>
            </a:extLst>
          </p:cNvPr>
          <p:cNvSpPr>
            <a:spLocks noGrp="1"/>
          </p:cNvSpPr>
          <p:nvPr>
            <p:ph type="title"/>
          </p:nvPr>
        </p:nvSpPr>
        <p:spPr/>
        <p:txBody>
          <a:bodyPr/>
          <a:lstStyle/>
          <a:p>
            <a:r>
              <a:rPr lang="tr-TR" dirty="0"/>
              <a:t>Video Çekimi</a:t>
            </a:r>
          </a:p>
        </p:txBody>
      </p:sp>
      <p:sp>
        <p:nvSpPr>
          <p:cNvPr id="3" name="İçerik Yer Tutucusu 2">
            <a:extLst>
              <a:ext uri="{FF2B5EF4-FFF2-40B4-BE49-F238E27FC236}">
                <a16:creationId xmlns:a16="http://schemas.microsoft.com/office/drawing/2014/main" xmlns="" id="{194FF555-A99E-EC4C-A712-0E8784AD99CF}"/>
              </a:ext>
            </a:extLst>
          </p:cNvPr>
          <p:cNvSpPr>
            <a:spLocks noGrp="1"/>
          </p:cNvSpPr>
          <p:nvPr>
            <p:ph idx="1"/>
          </p:nvPr>
        </p:nvSpPr>
        <p:spPr/>
        <p:txBody>
          <a:bodyPr/>
          <a:lstStyle/>
          <a:p>
            <a:r>
              <a:rPr lang="tr-TR" dirty="0"/>
              <a:t>Etkili videoların hazırlanabilmesi için nelere gereksinim duyulmaktadır?</a:t>
            </a:r>
          </a:p>
        </p:txBody>
      </p:sp>
      <p:pic>
        <p:nvPicPr>
          <p:cNvPr id="4" name="Resim 3">
            <a:extLst>
              <a:ext uri="{FF2B5EF4-FFF2-40B4-BE49-F238E27FC236}">
                <a16:creationId xmlns:a16="http://schemas.microsoft.com/office/drawing/2014/main" xmlns="" id="{3C561E7A-CD21-7748-B539-2F25C29CBDF9}"/>
              </a:ext>
            </a:extLst>
          </p:cNvPr>
          <p:cNvPicPr>
            <a:picLocks noChangeAspect="1"/>
          </p:cNvPicPr>
          <p:nvPr/>
        </p:nvPicPr>
        <p:blipFill rotWithShape="1">
          <a:blip r:embed="rId2"/>
          <a:srcRect b="33410"/>
          <a:stretch/>
        </p:blipFill>
        <p:spPr>
          <a:xfrm>
            <a:off x="2502959" y="3441891"/>
            <a:ext cx="5080000" cy="2088846"/>
          </a:xfrm>
          <a:prstGeom prst="rect">
            <a:avLst/>
          </a:prstGeom>
        </p:spPr>
      </p:pic>
    </p:spTree>
    <p:extLst>
      <p:ext uri="{BB962C8B-B14F-4D97-AF65-F5344CB8AC3E}">
        <p14:creationId xmlns:p14="http://schemas.microsoft.com/office/powerpoint/2010/main" val="336546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AF873A4-7E19-E84F-BC1A-9E5FBE488721}"/>
              </a:ext>
            </a:extLst>
          </p:cNvPr>
          <p:cNvSpPr>
            <a:spLocks noGrp="1"/>
          </p:cNvSpPr>
          <p:nvPr>
            <p:ph type="title"/>
          </p:nvPr>
        </p:nvSpPr>
        <p:spPr/>
        <p:txBody>
          <a:bodyPr/>
          <a:lstStyle/>
          <a:p>
            <a:r>
              <a:rPr lang="tr-TR" dirty="0"/>
              <a:t>Video Çekimi-Ekipman</a:t>
            </a:r>
          </a:p>
        </p:txBody>
      </p:sp>
      <p:sp>
        <p:nvSpPr>
          <p:cNvPr id="3" name="İçerik Yer Tutucusu 2">
            <a:extLst>
              <a:ext uri="{FF2B5EF4-FFF2-40B4-BE49-F238E27FC236}">
                <a16:creationId xmlns:a16="http://schemas.microsoft.com/office/drawing/2014/main" xmlns="" id="{A424D7C2-159A-D84F-B8D0-D3A5CF7C757F}"/>
              </a:ext>
            </a:extLst>
          </p:cNvPr>
          <p:cNvSpPr>
            <a:spLocks noGrp="1"/>
          </p:cNvSpPr>
          <p:nvPr>
            <p:ph idx="1"/>
          </p:nvPr>
        </p:nvSpPr>
        <p:spPr/>
        <p:txBody>
          <a:bodyPr/>
          <a:lstStyle/>
          <a:p>
            <a:r>
              <a:rPr lang="tr-TR" dirty="0"/>
              <a:t>1. Ekipmanı nasıl düzgün kullanacağını ve çeşitli kontrollerin etkilerini bilmek.</a:t>
            </a:r>
          </a:p>
          <a:p>
            <a:r>
              <a:rPr lang="tr-TR" dirty="0"/>
              <a:t>2. Ekipmanı nasıl etkili kullanacağını bilmek. İyi kamera çalışması ve ses prodüksiyonunun altında yatan becerileri geliştirmek.</a:t>
            </a:r>
          </a:p>
          <a:p>
            <a:r>
              <a:rPr lang="tr-TR" dirty="0"/>
              <a:t>3. Fikirlerin ikna edici şekilde nasıl aktarılacağını bilmek. Orta ikna edici kullanarak.</a:t>
            </a:r>
          </a:p>
          <a:p>
            <a:r>
              <a:rPr lang="tr-TR" dirty="0"/>
              <a:t>4. Sistematik olarak nasıl organize edileceğini bilmek. </a:t>
            </a:r>
          </a:p>
          <a:p>
            <a:endParaRPr lang="tr-TR" dirty="0"/>
          </a:p>
        </p:txBody>
      </p:sp>
    </p:spTree>
    <p:extLst>
      <p:ext uri="{BB962C8B-B14F-4D97-AF65-F5344CB8AC3E}">
        <p14:creationId xmlns:p14="http://schemas.microsoft.com/office/powerpoint/2010/main" val="164810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9FD7CF1-A6F9-E145-9492-9DCA4898F87D}"/>
              </a:ext>
            </a:extLst>
          </p:cNvPr>
          <p:cNvSpPr>
            <a:spLocks noGrp="1"/>
          </p:cNvSpPr>
          <p:nvPr>
            <p:ph type="title"/>
          </p:nvPr>
        </p:nvSpPr>
        <p:spPr/>
        <p:txBody>
          <a:bodyPr/>
          <a:lstStyle/>
          <a:p>
            <a:r>
              <a:rPr lang="tr-TR" dirty="0"/>
              <a:t>Video Çekimi-Ekipman</a:t>
            </a:r>
          </a:p>
        </p:txBody>
      </p:sp>
      <p:sp>
        <p:nvSpPr>
          <p:cNvPr id="3" name="İçerik Yer Tutucusu 2">
            <a:extLst>
              <a:ext uri="{FF2B5EF4-FFF2-40B4-BE49-F238E27FC236}">
                <a16:creationId xmlns:a16="http://schemas.microsoft.com/office/drawing/2014/main" xmlns="" id="{F4B188D3-AFD6-E943-A8DF-1C58CC0F65AE}"/>
              </a:ext>
            </a:extLst>
          </p:cNvPr>
          <p:cNvSpPr>
            <a:spLocks noGrp="1"/>
          </p:cNvSpPr>
          <p:nvPr>
            <p:ph idx="1"/>
          </p:nvPr>
        </p:nvSpPr>
        <p:spPr/>
        <p:txBody>
          <a:bodyPr>
            <a:normAutofit fontScale="92500" lnSpcReduction="10000"/>
          </a:bodyPr>
          <a:lstStyle/>
          <a:p>
            <a:r>
              <a:rPr lang="tr-TR" dirty="0"/>
              <a:t>Ekipmanın her işlevinin nasıl çalıştığını bilmek önemli değildir, ancak güvenilir sonuçlar elde etmek için yeteneklerini bilmek önemlidir. </a:t>
            </a:r>
          </a:p>
          <a:p>
            <a:endParaRPr lang="tr-TR" dirty="0"/>
          </a:p>
          <a:p>
            <a:r>
              <a:rPr lang="tr-TR" dirty="0"/>
              <a:t>En gelişmiş video ve ses ekipmanları ile bile, başarıyla kullanabilmeniz için yalnızca birkaç temel soruyu yanıtlamanız gerekir:</a:t>
            </a:r>
          </a:p>
          <a:p>
            <a:pPr marL="457200" lvl="1" indent="0">
              <a:buNone/>
            </a:pPr>
            <a:r>
              <a:rPr lang="tr-TR" dirty="0"/>
              <a:t>■ Ekipman ne için?</a:t>
            </a:r>
          </a:p>
          <a:p>
            <a:pPr marL="457200" lvl="1" indent="0">
              <a:buNone/>
            </a:pPr>
            <a:r>
              <a:rPr lang="tr-TR" dirty="0"/>
              <a:t>■ Ne yapabilir?</a:t>
            </a:r>
          </a:p>
          <a:p>
            <a:pPr marL="457200" lvl="1" indent="0">
              <a:buNone/>
            </a:pPr>
            <a:r>
              <a:rPr lang="tr-TR" dirty="0"/>
              <a:t>■ Sınırlamaları nelerdir?</a:t>
            </a:r>
          </a:p>
          <a:p>
            <a:pPr marL="457200" lvl="1" indent="0">
              <a:buNone/>
            </a:pPr>
            <a:r>
              <a:rPr lang="tr-TR" dirty="0"/>
              <a:t>■ Kontroller ve göstergeler nerede (menüler, düğmeler vb.)?</a:t>
            </a:r>
          </a:p>
          <a:p>
            <a:pPr marL="457200" lvl="1" indent="0">
              <a:buNone/>
            </a:pPr>
            <a:r>
              <a:rPr lang="tr-TR" dirty="0"/>
              <a:t>■ Nasıl ve ne zaman ayarlamalılar?</a:t>
            </a:r>
          </a:p>
          <a:p>
            <a:pPr marL="457200" lvl="1" indent="0">
              <a:buNone/>
            </a:pPr>
            <a:r>
              <a:rPr lang="tr-TR" dirty="0"/>
              <a:t>■ Ayarlandığında sonuç ne olur?</a:t>
            </a:r>
          </a:p>
          <a:p>
            <a:pPr marL="457200" lvl="1" indent="0">
              <a:buNone/>
            </a:pPr>
            <a:r>
              <a:rPr lang="tr-TR" dirty="0"/>
              <a:t>■ Bu kontroller yanlış kullanılırsa problem ortaya çıkar mı?</a:t>
            </a:r>
          </a:p>
          <a:p>
            <a:endParaRPr lang="tr-TR" dirty="0"/>
          </a:p>
        </p:txBody>
      </p:sp>
    </p:spTree>
    <p:extLst>
      <p:ext uri="{BB962C8B-B14F-4D97-AF65-F5344CB8AC3E}">
        <p14:creationId xmlns:p14="http://schemas.microsoft.com/office/powerpoint/2010/main" val="194652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8097D12-3066-8940-90BA-BC39CE3325BE}"/>
              </a:ext>
            </a:extLst>
          </p:cNvPr>
          <p:cNvSpPr>
            <a:spLocks noGrp="1"/>
          </p:cNvSpPr>
          <p:nvPr>
            <p:ph type="title"/>
          </p:nvPr>
        </p:nvSpPr>
        <p:spPr/>
        <p:txBody>
          <a:bodyPr/>
          <a:lstStyle/>
          <a:p>
            <a:r>
              <a:rPr lang="tr-TR" dirty="0"/>
              <a:t>Eğitimde Video Kullanımı</a:t>
            </a:r>
          </a:p>
        </p:txBody>
      </p:sp>
      <p:sp>
        <p:nvSpPr>
          <p:cNvPr id="3" name="İçerik Yer Tutucusu 2">
            <a:extLst>
              <a:ext uri="{FF2B5EF4-FFF2-40B4-BE49-F238E27FC236}">
                <a16:creationId xmlns:a16="http://schemas.microsoft.com/office/drawing/2014/main" xmlns="" id="{71988DB9-A5B0-D14B-B43B-253F212DB754}"/>
              </a:ext>
            </a:extLst>
          </p:cNvPr>
          <p:cNvSpPr>
            <a:spLocks noGrp="1"/>
          </p:cNvSpPr>
          <p:nvPr>
            <p:ph idx="1"/>
          </p:nvPr>
        </p:nvSpPr>
        <p:spPr/>
        <p:txBody>
          <a:bodyPr/>
          <a:lstStyle/>
          <a:p>
            <a:r>
              <a:rPr lang="tr-TR" dirty="0"/>
              <a:t>Teknolojinin sağladığı avantajlarla profesyonel bir uğraş olmanın ötesine geçen video; </a:t>
            </a:r>
          </a:p>
          <a:p>
            <a:pPr lvl="1"/>
            <a:r>
              <a:rPr lang="tr-TR" dirty="0"/>
              <a:t>televizyonda, webde veya mobil cihazlarda yayımlanmak üzere, son derece değişik amaçlarla çekilen ve paylaşılan popüler bir ilgi alanına dönüşmüştür.</a:t>
            </a:r>
          </a:p>
          <a:p>
            <a:pPr lvl="1"/>
            <a:endParaRPr lang="tr-TR" dirty="0"/>
          </a:p>
          <a:p>
            <a:r>
              <a:rPr lang="tr-TR" dirty="0"/>
              <a:t> Sosyal etkileşimden tanıtıma, enformasyondan eğlenceye kadar yaşamın her alanında görülen video uygulamalarının etkin olarak kullanıldığı ortamlardan biri de </a:t>
            </a:r>
            <a:r>
              <a:rPr lang="tr-TR" b="1" dirty="0">
                <a:solidFill>
                  <a:srgbClr val="C00000"/>
                </a:solidFill>
              </a:rPr>
              <a:t>eğitimdir.</a:t>
            </a:r>
          </a:p>
          <a:p>
            <a:endParaRPr lang="tr-TR" dirty="0"/>
          </a:p>
        </p:txBody>
      </p:sp>
    </p:spTree>
    <p:extLst>
      <p:ext uri="{BB962C8B-B14F-4D97-AF65-F5344CB8AC3E}">
        <p14:creationId xmlns:p14="http://schemas.microsoft.com/office/powerpoint/2010/main" val="349225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F40C255-AB26-BD47-82E6-9CD6512FA14A}"/>
              </a:ext>
            </a:extLst>
          </p:cNvPr>
          <p:cNvSpPr>
            <a:spLocks noGrp="1"/>
          </p:cNvSpPr>
          <p:nvPr>
            <p:ph type="title"/>
          </p:nvPr>
        </p:nvSpPr>
        <p:spPr/>
        <p:txBody>
          <a:bodyPr/>
          <a:lstStyle/>
          <a:p>
            <a:r>
              <a:rPr lang="tr-TR" dirty="0"/>
              <a:t>Eğitsel Videolar</a:t>
            </a:r>
          </a:p>
        </p:txBody>
      </p:sp>
      <p:sp>
        <p:nvSpPr>
          <p:cNvPr id="3" name="İçerik Yer Tutucusu 2">
            <a:extLst>
              <a:ext uri="{FF2B5EF4-FFF2-40B4-BE49-F238E27FC236}">
                <a16:creationId xmlns:a16="http://schemas.microsoft.com/office/drawing/2014/main" xmlns="" id="{82F70096-0B5A-344C-8E83-3992A345597A}"/>
              </a:ext>
            </a:extLst>
          </p:cNvPr>
          <p:cNvSpPr>
            <a:spLocks noGrp="1"/>
          </p:cNvSpPr>
          <p:nvPr>
            <p:ph idx="1"/>
          </p:nvPr>
        </p:nvSpPr>
        <p:spPr/>
        <p:txBody>
          <a:bodyPr/>
          <a:lstStyle/>
          <a:p>
            <a:r>
              <a:rPr lang="tr-TR" dirty="0"/>
              <a:t>Eğitsel videolar;</a:t>
            </a:r>
          </a:p>
          <a:p>
            <a:pPr lvl="1"/>
            <a:r>
              <a:rPr lang="tr-TR" dirty="0"/>
              <a:t> öğrenme ortamlarında ilgi çekici ve tutarlı bilgiler sunan (</a:t>
            </a:r>
            <a:r>
              <a:rPr lang="tr-TR" dirty="0" err="1"/>
              <a:t>Zhang</a:t>
            </a:r>
            <a:r>
              <a:rPr lang="tr-TR" dirty="0"/>
              <a:t> ve </a:t>
            </a:r>
            <a:r>
              <a:rPr lang="tr-TR" dirty="0" err="1"/>
              <a:t>diğ</a:t>
            </a:r>
            <a:r>
              <a:rPr lang="tr-TR" dirty="0"/>
              <a:t>, 2006),</a:t>
            </a:r>
          </a:p>
          <a:p>
            <a:pPr lvl="1"/>
            <a:r>
              <a:rPr lang="tr-TR" dirty="0"/>
              <a:t> öğrencilerin aynı anda birden fazla duyu organına (hem işitsel hem de görsel) hitap eden ve </a:t>
            </a:r>
          </a:p>
          <a:p>
            <a:pPr lvl="1"/>
            <a:r>
              <a:rPr lang="tr-TR" dirty="0"/>
              <a:t>bu sayede anlatımı zenginleştiren güçlü öğrenme ortamlarıdır (</a:t>
            </a:r>
            <a:r>
              <a:rPr lang="tr-TR" dirty="0" err="1"/>
              <a:t>Palmer</a:t>
            </a:r>
            <a:r>
              <a:rPr lang="tr-TR" dirty="0"/>
              <a:t>, 2007). </a:t>
            </a:r>
          </a:p>
          <a:p>
            <a:pPr lvl="1"/>
            <a:endParaRPr lang="tr-TR" dirty="0"/>
          </a:p>
          <a:p>
            <a:r>
              <a:rPr lang="tr-TR" dirty="0"/>
              <a:t>Ayrıca öğrencilerin öğrenmeye karşı olan ilgilerini ve dikkatini artıran etki düzeyi yüksek bir iletişim aracıdır (Orhan ve Akkoyunlu, 1999). </a:t>
            </a:r>
          </a:p>
          <a:p>
            <a:endParaRPr lang="tr-TR" dirty="0"/>
          </a:p>
        </p:txBody>
      </p:sp>
    </p:spTree>
    <p:extLst>
      <p:ext uri="{BB962C8B-B14F-4D97-AF65-F5344CB8AC3E}">
        <p14:creationId xmlns:p14="http://schemas.microsoft.com/office/powerpoint/2010/main" val="220411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1B8C1B6-95A9-8A4C-ABCC-D79D26D63174}"/>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xmlns="" id="{4A91CB00-76D8-AF42-B5ED-9F8D5DC048FD}"/>
              </a:ext>
            </a:extLst>
          </p:cNvPr>
          <p:cNvSpPr>
            <a:spLocks noGrp="1"/>
          </p:cNvSpPr>
          <p:nvPr>
            <p:ph idx="1"/>
          </p:nvPr>
        </p:nvSpPr>
        <p:spPr/>
        <p:txBody>
          <a:bodyPr/>
          <a:lstStyle/>
          <a:p>
            <a:r>
              <a:rPr lang="tr-TR" dirty="0"/>
              <a:t>Günümüz bilgi çağında öğrenmenin hızlı ve doğru şekilde gerçekleştirilmesi için pek çok dijital materyal kullanılmaktadır.</a:t>
            </a:r>
          </a:p>
          <a:p>
            <a:r>
              <a:rPr lang="tr-TR" dirty="0"/>
              <a:t>Dijital materyal denince akla;</a:t>
            </a:r>
          </a:p>
          <a:p>
            <a:pPr lvl="1"/>
            <a:r>
              <a:rPr lang="tr-TR" dirty="0"/>
              <a:t> animasyonlar, </a:t>
            </a:r>
          </a:p>
          <a:p>
            <a:pPr lvl="1"/>
            <a:r>
              <a:rPr lang="tr-TR" dirty="0"/>
              <a:t>simülasyonlar, </a:t>
            </a:r>
          </a:p>
          <a:p>
            <a:pPr lvl="1"/>
            <a:r>
              <a:rPr lang="tr-TR" dirty="0"/>
              <a:t>sunular, dijital metinler ve </a:t>
            </a:r>
          </a:p>
          <a:p>
            <a:pPr lvl="1"/>
            <a:r>
              <a:rPr lang="tr-TR" dirty="0"/>
              <a:t>videolar gelmektedir. </a:t>
            </a:r>
          </a:p>
        </p:txBody>
      </p:sp>
    </p:spTree>
    <p:extLst>
      <p:ext uri="{BB962C8B-B14F-4D97-AF65-F5344CB8AC3E}">
        <p14:creationId xmlns:p14="http://schemas.microsoft.com/office/powerpoint/2010/main" val="361158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F40C255-AB26-BD47-82E6-9CD6512FA14A}"/>
              </a:ext>
            </a:extLst>
          </p:cNvPr>
          <p:cNvSpPr>
            <a:spLocks noGrp="1"/>
          </p:cNvSpPr>
          <p:nvPr>
            <p:ph type="title"/>
          </p:nvPr>
        </p:nvSpPr>
        <p:spPr/>
        <p:txBody>
          <a:bodyPr/>
          <a:lstStyle/>
          <a:p>
            <a:r>
              <a:rPr lang="tr-TR" dirty="0"/>
              <a:t>Eğitsel Videolar</a:t>
            </a:r>
          </a:p>
        </p:txBody>
      </p:sp>
      <p:sp>
        <p:nvSpPr>
          <p:cNvPr id="3" name="İçerik Yer Tutucusu 2">
            <a:extLst>
              <a:ext uri="{FF2B5EF4-FFF2-40B4-BE49-F238E27FC236}">
                <a16:creationId xmlns:a16="http://schemas.microsoft.com/office/drawing/2014/main" xmlns="" id="{82F70096-0B5A-344C-8E83-3992A345597A}"/>
              </a:ext>
            </a:extLst>
          </p:cNvPr>
          <p:cNvSpPr>
            <a:spLocks noGrp="1"/>
          </p:cNvSpPr>
          <p:nvPr>
            <p:ph idx="1"/>
          </p:nvPr>
        </p:nvSpPr>
        <p:spPr/>
        <p:txBody>
          <a:bodyPr>
            <a:normAutofit/>
          </a:bodyPr>
          <a:lstStyle/>
          <a:p>
            <a:r>
              <a:rPr lang="tr-TR" dirty="0"/>
              <a:t>Eğitsel videolarının etkililiği özellikle;</a:t>
            </a:r>
          </a:p>
          <a:p>
            <a:pPr lvl="1"/>
            <a:r>
              <a:rPr lang="tr-TR" dirty="0"/>
              <a:t> yabancı dil öğretimi</a:t>
            </a:r>
          </a:p>
          <a:p>
            <a:pPr lvl="1"/>
            <a:r>
              <a:rPr lang="tr-TR" dirty="0"/>
              <a:t>uygulamalı bilimlere dayalı öğretim alanında </a:t>
            </a:r>
            <a:endParaRPr lang="tr-TR" dirty="0" smtClean="0"/>
          </a:p>
          <a:p>
            <a:pPr lvl="1"/>
            <a:r>
              <a:rPr lang="tr-TR" dirty="0" smtClean="0"/>
              <a:t>öğretmen </a:t>
            </a:r>
            <a:r>
              <a:rPr lang="tr-TR" dirty="0"/>
              <a:t>eğitimi </a:t>
            </a:r>
          </a:p>
          <a:p>
            <a:pPr lvl="1"/>
            <a:r>
              <a:rPr lang="tr-TR" dirty="0"/>
              <a:t>bilgisayar programcılığı, grafik ve web tasarım gibi </a:t>
            </a:r>
          </a:p>
          <a:p>
            <a:r>
              <a:rPr lang="tr-TR" dirty="0"/>
              <a:t>uygulamalı derslerin ağırlıklı olarak verildiği eğitim müfredatlarını zenginleştirmektedir.</a:t>
            </a:r>
          </a:p>
          <a:p>
            <a:endParaRPr lang="tr-TR" dirty="0"/>
          </a:p>
        </p:txBody>
      </p:sp>
    </p:spTree>
    <p:extLst>
      <p:ext uri="{BB962C8B-B14F-4D97-AF65-F5344CB8AC3E}">
        <p14:creationId xmlns:p14="http://schemas.microsoft.com/office/powerpoint/2010/main" val="27727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0CB4D01-06B5-2442-AD88-296F4F793D71}"/>
              </a:ext>
            </a:extLst>
          </p:cNvPr>
          <p:cNvSpPr>
            <a:spLocks noGrp="1"/>
          </p:cNvSpPr>
          <p:nvPr>
            <p:ph type="title"/>
          </p:nvPr>
        </p:nvSpPr>
        <p:spPr/>
        <p:txBody>
          <a:bodyPr/>
          <a:lstStyle/>
          <a:p>
            <a:r>
              <a:rPr lang="tr-TR" dirty="0"/>
              <a:t>Eğitimde Video Kullanımı</a:t>
            </a:r>
          </a:p>
        </p:txBody>
      </p:sp>
      <p:sp>
        <p:nvSpPr>
          <p:cNvPr id="3" name="İçerik Yer Tutucusu 2">
            <a:extLst>
              <a:ext uri="{FF2B5EF4-FFF2-40B4-BE49-F238E27FC236}">
                <a16:creationId xmlns:a16="http://schemas.microsoft.com/office/drawing/2014/main" xmlns="" id="{D2244776-F359-F845-BCEE-79EA05E51DF5}"/>
              </a:ext>
            </a:extLst>
          </p:cNvPr>
          <p:cNvSpPr>
            <a:spLocks noGrp="1"/>
          </p:cNvSpPr>
          <p:nvPr>
            <p:ph idx="1"/>
          </p:nvPr>
        </p:nvSpPr>
        <p:spPr/>
        <p:txBody>
          <a:bodyPr>
            <a:normAutofit/>
          </a:bodyPr>
          <a:lstStyle/>
          <a:p>
            <a:r>
              <a:rPr lang="tr-TR" dirty="0"/>
              <a:t>Videonda yaşanan </a:t>
            </a:r>
            <a:r>
              <a:rPr lang="tr-TR" dirty="0" err="1"/>
              <a:t>gelişlemeler</a:t>
            </a:r>
            <a:r>
              <a:rPr lang="tr-TR" dirty="0"/>
              <a:t> </a:t>
            </a:r>
            <a:r>
              <a:rPr lang="tr-TR" dirty="0" smtClean="0"/>
              <a:t>incelemediğinde</a:t>
            </a:r>
            <a:endParaRPr lang="tr-TR" dirty="0"/>
          </a:p>
          <a:p>
            <a:pPr lvl="1"/>
            <a:r>
              <a:rPr lang="tr-TR" dirty="0"/>
              <a:t>Eğitim bağlamında, özellikle yüksek öğrenim sektöründeki iki teknik gelişme önemli olmuştur. </a:t>
            </a:r>
          </a:p>
          <a:p>
            <a:pPr lvl="2"/>
            <a:r>
              <a:rPr lang="tr-TR" dirty="0"/>
              <a:t>Birincisi, şimdi PowerPoint gibi sunum yazılımının yaygın kullanımıdır. Bu, ses, görüntü ve video kliplerin slayt gösterilerine yerleştirilebildiği basit multimedya prodüksiyonu olanakları ile tamamen yeni bir öğretmen topluluğunu tanıttı. Buna karşılık, birçok kurum multimedya dağıtımını mümkün kılmak için konferans olanaklarını yükseltti. </a:t>
            </a:r>
          </a:p>
          <a:p>
            <a:pPr lvl="2"/>
            <a:r>
              <a:rPr lang="tr-TR" dirty="0"/>
              <a:t>Aynı zamanda, </a:t>
            </a:r>
            <a:r>
              <a:rPr lang="tr-TR" dirty="0" err="1"/>
              <a:t>WebCT</a:t>
            </a:r>
            <a:r>
              <a:rPr lang="tr-TR" dirty="0"/>
              <a:t>, </a:t>
            </a:r>
            <a:r>
              <a:rPr lang="tr-TR" dirty="0" err="1"/>
              <a:t>Blackboard</a:t>
            </a:r>
            <a:r>
              <a:rPr lang="tr-TR" dirty="0"/>
              <a:t> ve </a:t>
            </a:r>
            <a:r>
              <a:rPr lang="tr-TR" dirty="0" err="1"/>
              <a:t>Moodle</a:t>
            </a:r>
            <a:r>
              <a:rPr lang="tr-TR" dirty="0"/>
              <a:t> gibi web tabanlı sanal öğrenme ortamları, öğretmenlere sunumlarını ve medya kaynaklarını içeren öğrenme kaynaklarını öğrencilere sunmaları için nispeten basit bir çevrimiçi çerçeve sağladı.</a:t>
            </a:r>
          </a:p>
          <a:p>
            <a:endParaRPr lang="tr-TR" dirty="0"/>
          </a:p>
        </p:txBody>
      </p:sp>
    </p:spTree>
    <p:extLst>
      <p:ext uri="{BB962C8B-B14F-4D97-AF65-F5344CB8AC3E}">
        <p14:creationId xmlns:p14="http://schemas.microsoft.com/office/powerpoint/2010/main" val="52491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37997B3-C0F2-9E4E-B2CC-09EF0F13A1E6}"/>
              </a:ext>
            </a:extLst>
          </p:cNvPr>
          <p:cNvSpPr>
            <a:spLocks noGrp="1"/>
          </p:cNvSpPr>
          <p:nvPr>
            <p:ph type="title"/>
          </p:nvPr>
        </p:nvSpPr>
        <p:spPr/>
        <p:txBody>
          <a:bodyPr/>
          <a:lstStyle/>
          <a:p>
            <a:r>
              <a:rPr lang="tr-TR" dirty="0"/>
              <a:t>Eğitimde Video Kullanımı</a:t>
            </a:r>
          </a:p>
        </p:txBody>
      </p:sp>
      <p:sp>
        <p:nvSpPr>
          <p:cNvPr id="3" name="İçerik Yer Tutucusu 2">
            <a:extLst>
              <a:ext uri="{FF2B5EF4-FFF2-40B4-BE49-F238E27FC236}">
                <a16:creationId xmlns:a16="http://schemas.microsoft.com/office/drawing/2014/main" xmlns="" id="{4E5FC208-994B-7E4F-94B8-344E38B113C9}"/>
              </a:ext>
            </a:extLst>
          </p:cNvPr>
          <p:cNvSpPr>
            <a:spLocks noGrp="1"/>
          </p:cNvSpPr>
          <p:nvPr>
            <p:ph idx="1"/>
          </p:nvPr>
        </p:nvSpPr>
        <p:spPr/>
        <p:txBody>
          <a:bodyPr>
            <a:normAutofit/>
          </a:bodyPr>
          <a:lstStyle/>
          <a:p>
            <a:r>
              <a:rPr lang="tr-TR" dirty="0"/>
              <a:t>Okuldaki ve yüksek öğrenimdeki öğretmenler videolarla yeni öğretme ve öğrenme biçimlerini uygulamaya başlamışlardır.</a:t>
            </a:r>
          </a:p>
          <a:p>
            <a:pPr lvl="1"/>
            <a:r>
              <a:rPr lang="tr-TR" dirty="0" smtClean="0"/>
              <a:t>Döndürülmüş </a:t>
            </a:r>
            <a:r>
              <a:rPr lang="tr-TR" dirty="0"/>
              <a:t>veya Tersine Dönülmüş Sınıf </a:t>
            </a:r>
            <a:r>
              <a:rPr lang="tr-TR" dirty="0" smtClean="0"/>
              <a:t>Modeli- </a:t>
            </a:r>
            <a:r>
              <a:rPr lang="tr-TR" dirty="0" err="1"/>
              <a:t>Flipped</a:t>
            </a:r>
            <a:r>
              <a:rPr lang="tr-TR" dirty="0"/>
              <a:t> </a:t>
            </a:r>
            <a:r>
              <a:rPr lang="tr-TR" dirty="0" smtClean="0"/>
              <a:t>Learning/</a:t>
            </a:r>
            <a:r>
              <a:rPr lang="tr-TR" dirty="0" err="1" smtClean="0"/>
              <a:t>Classroom</a:t>
            </a:r>
            <a:endParaRPr lang="tr-TR" dirty="0" smtClean="0"/>
          </a:p>
          <a:p>
            <a:pPr lvl="1"/>
            <a:endParaRPr lang="tr-TR" dirty="0"/>
          </a:p>
          <a:p>
            <a:pPr lvl="1"/>
            <a:r>
              <a:rPr lang="tr-TR" dirty="0" smtClean="0"/>
              <a:t>Harmanlanmış öğrenme</a:t>
            </a:r>
          </a:p>
          <a:p>
            <a:pPr lvl="1"/>
            <a:endParaRPr lang="tr-TR" dirty="0"/>
          </a:p>
          <a:p>
            <a:pPr lvl="1"/>
            <a:r>
              <a:rPr lang="tr-TR" dirty="0" smtClean="0"/>
              <a:t>QR kodlar </a:t>
            </a:r>
            <a:r>
              <a:rPr lang="tr-TR" dirty="0"/>
              <a:t>veya Artırılmış </a:t>
            </a:r>
            <a:r>
              <a:rPr lang="tr-TR" dirty="0" smtClean="0"/>
              <a:t>Gerçeklik</a:t>
            </a:r>
            <a:endParaRPr lang="tr-TR" dirty="0"/>
          </a:p>
          <a:p>
            <a:pPr lvl="1"/>
            <a:endParaRPr lang="tr-TR" dirty="0" smtClean="0"/>
          </a:p>
          <a:p>
            <a:pPr lvl="1"/>
            <a:r>
              <a:rPr lang="tr-TR" dirty="0" err="1" smtClean="0"/>
              <a:t>Blog</a:t>
            </a:r>
            <a:r>
              <a:rPr lang="tr-TR" dirty="0"/>
              <a:t>, </a:t>
            </a:r>
            <a:r>
              <a:rPr lang="tr-TR" dirty="0" err="1"/>
              <a:t>wiki</a:t>
            </a:r>
            <a:r>
              <a:rPr lang="tr-TR" dirty="0"/>
              <a:t> </a:t>
            </a:r>
            <a:r>
              <a:rPr lang="tr-TR" dirty="0" err="1"/>
              <a:t>YouTube</a:t>
            </a:r>
            <a:r>
              <a:rPr lang="tr-TR" dirty="0"/>
              <a:t> gibi yeni Web 2.0 </a:t>
            </a:r>
            <a:r>
              <a:rPr lang="tr-TR" dirty="0" smtClean="0"/>
              <a:t>teknolojileri</a:t>
            </a:r>
            <a:endParaRPr lang="tr-TR" dirty="0"/>
          </a:p>
        </p:txBody>
      </p:sp>
    </p:spTree>
    <p:extLst>
      <p:ext uri="{BB962C8B-B14F-4D97-AF65-F5344CB8AC3E}">
        <p14:creationId xmlns:p14="http://schemas.microsoft.com/office/powerpoint/2010/main" val="4112052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1E8D11B-75D6-3646-9FC1-C83B20356AB1}"/>
              </a:ext>
            </a:extLst>
          </p:cNvPr>
          <p:cNvSpPr>
            <a:spLocks noGrp="1"/>
          </p:cNvSpPr>
          <p:nvPr>
            <p:ph type="title"/>
          </p:nvPr>
        </p:nvSpPr>
        <p:spPr/>
        <p:txBody>
          <a:bodyPr/>
          <a:lstStyle/>
          <a:p>
            <a:r>
              <a:rPr lang="tr-TR" dirty="0"/>
              <a:t>Eğitimde Video Kullanımı</a:t>
            </a:r>
          </a:p>
        </p:txBody>
      </p:sp>
      <p:sp>
        <p:nvSpPr>
          <p:cNvPr id="3" name="İçerik Yer Tutucusu 2">
            <a:extLst>
              <a:ext uri="{FF2B5EF4-FFF2-40B4-BE49-F238E27FC236}">
                <a16:creationId xmlns:a16="http://schemas.microsoft.com/office/drawing/2014/main" xmlns="" id="{2CA6CA01-B5D5-A24C-8A1A-53E28BA29498}"/>
              </a:ext>
            </a:extLst>
          </p:cNvPr>
          <p:cNvSpPr>
            <a:spLocks noGrp="1"/>
          </p:cNvSpPr>
          <p:nvPr>
            <p:ph idx="1"/>
          </p:nvPr>
        </p:nvSpPr>
        <p:spPr/>
        <p:txBody>
          <a:bodyPr>
            <a:normAutofit/>
          </a:bodyPr>
          <a:lstStyle/>
          <a:p>
            <a:r>
              <a:rPr lang="tr-TR" dirty="0" err="1"/>
              <a:t>Halls</a:t>
            </a:r>
            <a:r>
              <a:rPr lang="tr-TR" dirty="0"/>
              <a:t> (2012:9) videonun eğitsel amaçlarla kullanıldığı alanları şu şekilde sınıflandırmaktadır: </a:t>
            </a:r>
          </a:p>
          <a:p>
            <a:endParaRPr lang="tr-TR" dirty="0"/>
          </a:p>
          <a:p>
            <a:pPr lvl="1"/>
            <a:r>
              <a:rPr lang="tr-TR" b="1" dirty="0">
                <a:solidFill>
                  <a:srgbClr val="C00000"/>
                </a:solidFill>
              </a:rPr>
              <a:t>Sınıf eğitimi: </a:t>
            </a:r>
            <a:r>
              <a:rPr lang="tr-TR" dirty="0"/>
              <a:t>Bir sınıfta kullanılabilir. </a:t>
            </a:r>
          </a:p>
          <a:p>
            <a:pPr lvl="1"/>
            <a:r>
              <a:rPr lang="tr-TR" b="1" dirty="0">
                <a:solidFill>
                  <a:srgbClr val="C00000"/>
                </a:solidFill>
              </a:rPr>
              <a:t>E-öğrenme:</a:t>
            </a:r>
            <a:r>
              <a:rPr lang="tr-TR" dirty="0"/>
              <a:t> Bir ağ bağlantısının olduğu, her yere götürebileceğiniz çevrimiçi modüllerden bir bölümüyle kullanılabilir. </a:t>
            </a:r>
          </a:p>
          <a:p>
            <a:pPr lvl="1"/>
            <a:r>
              <a:rPr lang="tr-TR" b="1" dirty="0">
                <a:solidFill>
                  <a:srgbClr val="C00000"/>
                </a:solidFill>
              </a:rPr>
              <a:t>Sosyal medya öğrenimi: </a:t>
            </a:r>
            <a:r>
              <a:rPr lang="tr-TR" dirty="0"/>
              <a:t>Bir dağıtım yöntemidir ve ayrıca bilgi yönetimini geliştirmek ve paylaşmak için kullanıcıların geliştirebildiği bir yoldur. </a:t>
            </a:r>
          </a:p>
          <a:p>
            <a:pPr lvl="1"/>
            <a:r>
              <a:rPr lang="tr-TR" b="1" dirty="0">
                <a:solidFill>
                  <a:srgbClr val="C00000"/>
                </a:solidFill>
              </a:rPr>
              <a:t>Mobil öğrenme: </a:t>
            </a:r>
            <a:r>
              <a:rPr lang="tr-TR" dirty="0"/>
              <a:t>Cep telefonunda ya da tablette öğrenme alanı olarak kullanılabilir. </a:t>
            </a:r>
          </a:p>
          <a:p>
            <a:endParaRPr lang="tr-TR" dirty="0"/>
          </a:p>
        </p:txBody>
      </p:sp>
    </p:spTree>
    <p:extLst>
      <p:ext uri="{BB962C8B-B14F-4D97-AF65-F5344CB8AC3E}">
        <p14:creationId xmlns:p14="http://schemas.microsoft.com/office/powerpoint/2010/main" val="4110092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476420D-6214-524F-BA6A-FDBE53295AB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3EE743C-19EC-7A4A-B997-EA8AEC582CD4}"/>
              </a:ext>
            </a:extLst>
          </p:cNvPr>
          <p:cNvSpPr>
            <a:spLocks noGrp="1"/>
          </p:cNvSpPr>
          <p:nvPr>
            <p:ph idx="1"/>
          </p:nvPr>
        </p:nvSpPr>
        <p:spPr/>
        <p:txBody>
          <a:bodyPr/>
          <a:lstStyle/>
          <a:p>
            <a:r>
              <a:rPr lang="tr-TR" dirty="0"/>
              <a:t>Eğitsel video kullanımının faydaları neler olabilir?</a:t>
            </a:r>
          </a:p>
        </p:txBody>
      </p:sp>
    </p:spTree>
    <p:extLst>
      <p:ext uri="{BB962C8B-B14F-4D97-AF65-F5344CB8AC3E}">
        <p14:creationId xmlns:p14="http://schemas.microsoft.com/office/powerpoint/2010/main" val="1567451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150CE29-3105-BC43-84E4-74A7043535B1}"/>
              </a:ext>
            </a:extLst>
          </p:cNvPr>
          <p:cNvSpPr>
            <a:spLocks noGrp="1"/>
          </p:cNvSpPr>
          <p:nvPr>
            <p:ph type="title"/>
          </p:nvPr>
        </p:nvSpPr>
        <p:spPr/>
        <p:txBody>
          <a:bodyPr/>
          <a:lstStyle/>
          <a:p>
            <a:r>
              <a:rPr lang="tr-TR" dirty="0"/>
              <a:t>Eğitsel Videoların Faydaları</a:t>
            </a:r>
          </a:p>
        </p:txBody>
      </p:sp>
      <p:sp>
        <p:nvSpPr>
          <p:cNvPr id="3" name="İçerik Yer Tutucusu 2">
            <a:extLst>
              <a:ext uri="{FF2B5EF4-FFF2-40B4-BE49-F238E27FC236}">
                <a16:creationId xmlns:a16="http://schemas.microsoft.com/office/drawing/2014/main" xmlns="" id="{CF06EDBA-18C7-A442-B0DE-064DBD7A6995}"/>
              </a:ext>
            </a:extLst>
          </p:cNvPr>
          <p:cNvSpPr>
            <a:spLocks noGrp="1"/>
          </p:cNvSpPr>
          <p:nvPr>
            <p:ph idx="1"/>
          </p:nvPr>
        </p:nvSpPr>
        <p:spPr/>
        <p:txBody>
          <a:bodyPr>
            <a:normAutofit fontScale="92500" lnSpcReduction="20000"/>
          </a:bodyPr>
          <a:lstStyle/>
          <a:p>
            <a:pPr marL="0" indent="0">
              <a:buNone/>
            </a:pPr>
            <a:r>
              <a:rPr lang="tr-TR" dirty="0"/>
              <a:t>Görsel ögelerin öğrenmedeki rollerini Seferoğlu (2014: 28) şu şekilde açıklar: </a:t>
            </a:r>
          </a:p>
          <a:p>
            <a:r>
              <a:rPr lang="tr-TR" dirty="0" smtClean="0"/>
              <a:t>Öğrenen </a:t>
            </a:r>
            <a:r>
              <a:rPr lang="tr-TR" dirty="0"/>
              <a:t>bireylerin dikkatini çekerek onları güdüler. </a:t>
            </a:r>
          </a:p>
          <a:p>
            <a:r>
              <a:rPr lang="tr-TR" dirty="0" smtClean="0"/>
              <a:t>Öğrenenlerin </a:t>
            </a:r>
            <a:r>
              <a:rPr lang="tr-TR" dirty="0"/>
              <a:t>dikkatlerini canlı tutar. </a:t>
            </a:r>
          </a:p>
          <a:p>
            <a:r>
              <a:rPr lang="tr-TR" dirty="0" smtClean="0"/>
              <a:t>Öğrenenlerin </a:t>
            </a:r>
            <a:r>
              <a:rPr lang="tr-TR" dirty="0"/>
              <a:t>duygusal tepkiler vermelerini sağlar. </a:t>
            </a:r>
          </a:p>
          <a:p>
            <a:r>
              <a:rPr lang="tr-TR" dirty="0" smtClean="0"/>
              <a:t>Kavramları </a:t>
            </a:r>
            <a:r>
              <a:rPr lang="tr-TR" dirty="0"/>
              <a:t>somutlaştırır. </a:t>
            </a:r>
          </a:p>
          <a:p>
            <a:r>
              <a:rPr lang="tr-TR" dirty="0" smtClean="0"/>
              <a:t>Anlaşılması </a:t>
            </a:r>
            <a:r>
              <a:rPr lang="tr-TR" dirty="0"/>
              <a:t>zor olan kavramları basitleştirir. </a:t>
            </a:r>
          </a:p>
          <a:p>
            <a:r>
              <a:rPr lang="tr-TR" dirty="0" smtClean="0"/>
              <a:t>Şe</a:t>
            </a:r>
            <a:r>
              <a:rPr lang="tr-TR" dirty="0" smtClean="0"/>
              <a:t>killer </a:t>
            </a:r>
            <a:r>
              <a:rPr lang="tr-TR" dirty="0"/>
              <a:t>yoluyla bilginin düzenlenmesini ve alınmasını kolaylaştırır. </a:t>
            </a:r>
          </a:p>
          <a:p>
            <a:r>
              <a:rPr lang="tr-TR" dirty="0" smtClean="0"/>
              <a:t>Bir </a:t>
            </a:r>
            <a:r>
              <a:rPr lang="tr-TR" dirty="0"/>
              <a:t>kavramla ilgili ögeler arasındaki ilişkileri örgüt şemaları ve akış şemaları yoluyla kolayca verebilir. </a:t>
            </a:r>
          </a:p>
          <a:p>
            <a:r>
              <a:rPr lang="tr-TR" dirty="0" smtClean="0"/>
              <a:t>Bazı </a:t>
            </a:r>
            <a:r>
              <a:rPr lang="tr-TR" dirty="0"/>
              <a:t>öğrencilerin görsel ögelerle kaçırmaları olası birtakım noktaları anlama şansı verebilir. </a:t>
            </a:r>
          </a:p>
          <a:p>
            <a:pPr marL="0" indent="0">
              <a:buNone/>
            </a:pPr>
            <a:endParaRPr lang="tr-TR" dirty="0"/>
          </a:p>
        </p:txBody>
      </p:sp>
    </p:spTree>
    <p:extLst>
      <p:ext uri="{BB962C8B-B14F-4D97-AF65-F5344CB8AC3E}">
        <p14:creationId xmlns:p14="http://schemas.microsoft.com/office/powerpoint/2010/main" val="4285709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42D1E71-E6C2-2942-A6A4-39E675DBF291}"/>
              </a:ext>
            </a:extLst>
          </p:cNvPr>
          <p:cNvSpPr>
            <a:spLocks noGrp="1"/>
          </p:cNvSpPr>
          <p:nvPr>
            <p:ph type="title"/>
          </p:nvPr>
        </p:nvSpPr>
        <p:spPr/>
        <p:txBody>
          <a:bodyPr/>
          <a:lstStyle/>
          <a:p>
            <a:r>
              <a:rPr lang="tr-TR" dirty="0"/>
              <a:t>Eğitsel Videoların Faydaları</a:t>
            </a:r>
          </a:p>
        </p:txBody>
      </p:sp>
      <p:sp>
        <p:nvSpPr>
          <p:cNvPr id="3" name="İçerik Yer Tutucusu 2">
            <a:extLst>
              <a:ext uri="{FF2B5EF4-FFF2-40B4-BE49-F238E27FC236}">
                <a16:creationId xmlns:a16="http://schemas.microsoft.com/office/drawing/2014/main" xmlns="" id="{A8DE52FB-157F-6848-A781-D2306EA89A89}"/>
              </a:ext>
            </a:extLst>
          </p:cNvPr>
          <p:cNvSpPr>
            <a:spLocks noGrp="1"/>
          </p:cNvSpPr>
          <p:nvPr>
            <p:ph idx="1"/>
          </p:nvPr>
        </p:nvSpPr>
        <p:spPr/>
        <p:txBody>
          <a:bodyPr>
            <a:normAutofit/>
          </a:bodyPr>
          <a:lstStyle/>
          <a:p>
            <a:r>
              <a:rPr lang="tr-TR" dirty="0">
                <a:solidFill>
                  <a:srgbClr val="C00000"/>
                </a:solidFill>
              </a:rPr>
              <a:t>Bilişsel fayda </a:t>
            </a:r>
            <a:r>
              <a:rPr lang="tr-TR" dirty="0"/>
              <a:t>(çok ve iyi öğrenme, başarı, öğrenmeyi kolaylaştırma, bellekte tutma, hatırlama)</a:t>
            </a:r>
          </a:p>
          <a:p>
            <a:endParaRPr lang="tr-TR" dirty="0"/>
          </a:p>
          <a:p>
            <a:r>
              <a:rPr lang="tr-TR" dirty="0">
                <a:solidFill>
                  <a:srgbClr val="C00000"/>
                </a:solidFill>
              </a:rPr>
              <a:t>Psikolojik fayda </a:t>
            </a:r>
            <a:r>
              <a:rPr lang="tr-TR" dirty="0"/>
              <a:t>(motivasyon, öğrenme zevki, diğer kişilerle tartışma, yorum yazma veya videonun bir parçası olabilme ) </a:t>
            </a:r>
          </a:p>
          <a:p>
            <a:endParaRPr lang="tr-TR" dirty="0"/>
          </a:p>
          <a:p>
            <a:endParaRPr lang="tr-TR" dirty="0"/>
          </a:p>
        </p:txBody>
      </p:sp>
    </p:spTree>
    <p:extLst>
      <p:ext uri="{BB962C8B-B14F-4D97-AF65-F5344CB8AC3E}">
        <p14:creationId xmlns:p14="http://schemas.microsoft.com/office/powerpoint/2010/main" val="3331116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B7E7306-C8CC-584A-BA66-4043B34EA923}"/>
              </a:ext>
            </a:extLst>
          </p:cNvPr>
          <p:cNvSpPr>
            <a:spLocks noGrp="1"/>
          </p:cNvSpPr>
          <p:nvPr>
            <p:ph type="title"/>
          </p:nvPr>
        </p:nvSpPr>
        <p:spPr/>
        <p:txBody>
          <a:bodyPr/>
          <a:lstStyle/>
          <a:p>
            <a:r>
              <a:rPr lang="tr-TR" dirty="0"/>
              <a:t>Eğitimde Video Kullanımının Faydaları</a:t>
            </a:r>
          </a:p>
        </p:txBody>
      </p:sp>
      <p:sp>
        <p:nvSpPr>
          <p:cNvPr id="3" name="İçerik Yer Tutucusu 2">
            <a:extLst>
              <a:ext uri="{FF2B5EF4-FFF2-40B4-BE49-F238E27FC236}">
                <a16:creationId xmlns:a16="http://schemas.microsoft.com/office/drawing/2014/main" xmlns="" id="{A70A87EE-4CBE-AB41-9803-DD1C095DFAEC}"/>
              </a:ext>
            </a:extLst>
          </p:cNvPr>
          <p:cNvSpPr>
            <a:spLocks noGrp="1"/>
          </p:cNvSpPr>
          <p:nvPr>
            <p:ph idx="1"/>
          </p:nvPr>
        </p:nvSpPr>
        <p:spPr/>
        <p:txBody>
          <a:bodyPr/>
          <a:lstStyle/>
          <a:p>
            <a:pPr marL="0" indent="0">
              <a:buNone/>
            </a:pPr>
            <a:endParaRPr lang="tr-TR" dirty="0"/>
          </a:p>
          <a:p>
            <a:r>
              <a:rPr lang="tr-TR" dirty="0">
                <a:solidFill>
                  <a:srgbClr val="C00000"/>
                </a:solidFill>
              </a:rPr>
              <a:t>E</a:t>
            </a:r>
            <a:r>
              <a:rPr lang="tr-TR" dirty="0" smtClean="0">
                <a:solidFill>
                  <a:srgbClr val="C00000"/>
                </a:solidFill>
              </a:rPr>
              <a:t>snek </a:t>
            </a:r>
            <a:r>
              <a:rPr lang="tr-TR" dirty="0">
                <a:solidFill>
                  <a:srgbClr val="C00000"/>
                </a:solidFill>
              </a:rPr>
              <a:t>bir ortam </a:t>
            </a:r>
            <a:r>
              <a:rPr lang="tr-TR" dirty="0" smtClean="0">
                <a:solidFill>
                  <a:srgbClr val="C00000"/>
                </a:solidFill>
              </a:rPr>
              <a:t>sunar.</a:t>
            </a:r>
            <a:endParaRPr lang="tr-TR" dirty="0"/>
          </a:p>
          <a:p>
            <a:r>
              <a:rPr lang="tr-TR" dirty="0"/>
              <a:t>Öğrencilerin</a:t>
            </a:r>
            <a:r>
              <a:rPr lang="tr-TR" dirty="0" smtClean="0"/>
              <a:t>; güdülenmesini arttırır, yaratıcılığını geliştirir. </a:t>
            </a:r>
          </a:p>
          <a:p>
            <a:r>
              <a:rPr lang="tr-TR" dirty="0">
                <a:solidFill>
                  <a:srgbClr val="C00000"/>
                </a:solidFill>
              </a:rPr>
              <a:t>Pasif yerine aktif katılımcı olmalarını sağlama</a:t>
            </a:r>
            <a:endParaRPr lang="tr-TR" dirty="0"/>
          </a:p>
          <a:p>
            <a:endParaRPr lang="tr-TR" dirty="0"/>
          </a:p>
        </p:txBody>
      </p:sp>
    </p:spTree>
    <p:extLst>
      <p:ext uri="{BB962C8B-B14F-4D97-AF65-F5344CB8AC3E}">
        <p14:creationId xmlns:p14="http://schemas.microsoft.com/office/powerpoint/2010/main" val="386830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7B11062-5665-8744-83E9-5139FBB9F5C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DD8FF493-2A71-CF46-B081-68DD2A37CD86}"/>
              </a:ext>
            </a:extLst>
          </p:cNvPr>
          <p:cNvSpPr>
            <a:spLocks noGrp="1"/>
          </p:cNvSpPr>
          <p:nvPr>
            <p:ph idx="1"/>
          </p:nvPr>
        </p:nvSpPr>
        <p:spPr/>
        <p:txBody>
          <a:bodyPr/>
          <a:lstStyle/>
          <a:p>
            <a:r>
              <a:rPr lang="tr-TR" dirty="0"/>
              <a:t>Peki eğitsel video kullanımının önündeki engeller, sınırlılıklar nelerdir?</a:t>
            </a:r>
          </a:p>
        </p:txBody>
      </p:sp>
    </p:spTree>
    <p:extLst>
      <p:ext uri="{BB962C8B-B14F-4D97-AF65-F5344CB8AC3E}">
        <p14:creationId xmlns:p14="http://schemas.microsoft.com/office/powerpoint/2010/main" val="1262720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7405C1E-1CEF-DF48-A0F2-F8A3969B1E4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5C787FD-9CED-4C44-B973-2BA951743326}"/>
              </a:ext>
            </a:extLst>
          </p:cNvPr>
          <p:cNvSpPr>
            <a:spLocks noGrp="1"/>
          </p:cNvSpPr>
          <p:nvPr>
            <p:ph idx="1"/>
          </p:nvPr>
        </p:nvSpPr>
        <p:spPr/>
        <p:txBody>
          <a:bodyPr/>
          <a:lstStyle/>
          <a:p>
            <a:r>
              <a:rPr lang="tr-TR" dirty="0"/>
              <a:t>Her video eğitsel video mudur? Değil ise ne yapmak lazım? </a:t>
            </a:r>
          </a:p>
          <a:p>
            <a:endParaRPr lang="tr-TR" dirty="0"/>
          </a:p>
        </p:txBody>
      </p:sp>
    </p:spTree>
    <p:extLst>
      <p:ext uri="{BB962C8B-B14F-4D97-AF65-F5344CB8AC3E}">
        <p14:creationId xmlns:p14="http://schemas.microsoft.com/office/powerpoint/2010/main" val="234230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67B378E-84AA-5148-8C75-7A45A6D77707}"/>
              </a:ext>
            </a:extLst>
          </p:cNvPr>
          <p:cNvSpPr>
            <a:spLocks noGrp="1"/>
          </p:cNvSpPr>
          <p:nvPr>
            <p:ph type="title"/>
          </p:nvPr>
        </p:nvSpPr>
        <p:spPr/>
        <p:txBody>
          <a:bodyPr/>
          <a:lstStyle/>
          <a:p>
            <a:r>
              <a:rPr lang="tr-TR" dirty="0"/>
              <a:t>Video</a:t>
            </a:r>
          </a:p>
        </p:txBody>
      </p:sp>
      <p:sp>
        <p:nvSpPr>
          <p:cNvPr id="3" name="İçerik Yer Tutucusu 2">
            <a:extLst>
              <a:ext uri="{FF2B5EF4-FFF2-40B4-BE49-F238E27FC236}">
                <a16:creationId xmlns:a16="http://schemas.microsoft.com/office/drawing/2014/main" xmlns="" id="{14C84FC4-135F-7E49-BB08-610689FC7BF1}"/>
              </a:ext>
            </a:extLst>
          </p:cNvPr>
          <p:cNvSpPr>
            <a:spLocks noGrp="1"/>
          </p:cNvSpPr>
          <p:nvPr>
            <p:ph idx="1"/>
          </p:nvPr>
        </p:nvSpPr>
        <p:spPr/>
        <p:txBody>
          <a:bodyPr/>
          <a:lstStyle/>
          <a:p>
            <a:r>
              <a:rPr lang="tr-TR" dirty="0"/>
              <a:t>Görsel-işitsel bir kitle iletişim formu (</a:t>
            </a:r>
            <a:r>
              <a:rPr lang="tr-TR" dirty="0" err="1"/>
              <a:t>Armes</a:t>
            </a:r>
            <a:r>
              <a:rPr lang="tr-TR" dirty="0"/>
              <a:t>, 1995:59) olarak video; Latince </a:t>
            </a:r>
            <a:r>
              <a:rPr lang="tr-TR" dirty="0">
                <a:solidFill>
                  <a:srgbClr val="C00000"/>
                </a:solidFill>
              </a:rPr>
              <a:t>‘görmek’ </a:t>
            </a:r>
            <a:r>
              <a:rPr lang="tr-TR" dirty="0"/>
              <a:t>fiiliyle aynı kökten gelmekte ve </a:t>
            </a:r>
            <a:r>
              <a:rPr lang="tr-TR" dirty="0">
                <a:solidFill>
                  <a:srgbClr val="C00000"/>
                </a:solidFill>
              </a:rPr>
              <a:t>‘görü’ (</a:t>
            </a:r>
            <a:r>
              <a:rPr lang="tr-TR" dirty="0" err="1">
                <a:solidFill>
                  <a:srgbClr val="C00000"/>
                </a:solidFill>
              </a:rPr>
              <a:t>vision</a:t>
            </a:r>
            <a:r>
              <a:rPr lang="tr-TR" dirty="0">
                <a:solidFill>
                  <a:srgbClr val="C00000"/>
                </a:solidFill>
              </a:rPr>
              <a:t>) </a:t>
            </a:r>
            <a:r>
              <a:rPr lang="tr-TR" dirty="0"/>
              <a:t>ve </a:t>
            </a:r>
            <a:r>
              <a:rPr lang="tr-TR" dirty="0">
                <a:solidFill>
                  <a:srgbClr val="C00000"/>
                </a:solidFill>
              </a:rPr>
              <a:t>‘görünür olma’ (</a:t>
            </a:r>
            <a:r>
              <a:rPr lang="tr-TR" dirty="0" err="1">
                <a:solidFill>
                  <a:srgbClr val="C00000"/>
                </a:solidFill>
              </a:rPr>
              <a:t>visible</a:t>
            </a:r>
            <a:r>
              <a:rPr lang="tr-TR" dirty="0">
                <a:solidFill>
                  <a:srgbClr val="C00000"/>
                </a:solidFill>
              </a:rPr>
              <a:t>) </a:t>
            </a:r>
            <a:r>
              <a:rPr lang="tr-TR" dirty="0"/>
              <a:t>gibi anlamları içermektedir (</a:t>
            </a:r>
            <a:r>
              <a:rPr lang="tr-TR" dirty="0" err="1"/>
              <a:t>Ong</a:t>
            </a:r>
            <a:r>
              <a:rPr lang="tr-TR" dirty="0"/>
              <a:t>, 2014:100).</a:t>
            </a:r>
          </a:p>
          <a:p>
            <a:endParaRPr lang="tr-TR" dirty="0"/>
          </a:p>
          <a:p>
            <a:r>
              <a:rPr lang="tr-TR" dirty="0"/>
              <a:t>Videolar, kişilerin gerçek nesneleri ve hareket dizilerini görmesine ve konuyu dinlemesine olanak tanıyan, sınırsız tekrar olanağı veren materyaller olarak tanımlanabilir.</a:t>
            </a:r>
          </a:p>
          <a:p>
            <a:endParaRPr lang="tr-TR" dirty="0"/>
          </a:p>
        </p:txBody>
      </p:sp>
    </p:spTree>
    <p:extLst>
      <p:ext uri="{BB962C8B-B14F-4D97-AF65-F5344CB8AC3E}">
        <p14:creationId xmlns:p14="http://schemas.microsoft.com/office/powerpoint/2010/main" val="57121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A224265-5129-544C-A158-CD20D53C7C5C}"/>
              </a:ext>
            </a:extLst>
          </p:cNvPr>
          <p:cNvSpPr>
            <a:spLocks noGrp="1"/>
          </p:cNvSpPr>
          <p:nvPr>
            <p:ph type="title"/>
          </p:nvPr>
        </p:nvSpPr>
        <p:spPr/>
        <p:txBody>
          <a:bodyPr/>
          <a:lstStyle/>
          <a:p>
            <a:r>
              <a:rPr lang="tr-TR" dirty="0"/>
              <a:t>Video</a:t>
            </a:r>
          </a:p>
        </p:txBody>
      </p:sp>
      <p:sp>
        <p:nvSpPr>
          <p:cNvPr id="3" name="İçerik Yer Tutucusu 2">
            <a:extLst>
              <a:ext uri="{FF2B5EF4-FFF2-40B4-BE49-F238E27FC236}">
                <a16:creationId xmlns:a16="http://schemas.microsoft.com/office/drawing/2014/main" xmlns="" id="{2A8D0237-676A-FF40-A24B-62D9130656F4}"/>
              </a:ext>
            </a:extLst>
          </p:cNvPr>
          <p:cNvSpPr>
            <a:spLocks noGrp="1"/>
          </p:cNvSpPr>
          <p:nvPr>
            <p:ph idx="1"/>
          </p:nvPr>
        </p:nvSpPr>
        <p:spPr/>
        <p:txBody>
          <a:bodyPr/>
          <a:lstStyle/>
          <a:p>
            <a:r>
              <a:rPr lang="tr-TR" b="1" dirty="0"/>
              <a:t>Sesi, hareketi ve görüntüyü bir </a:t>
            </a:r>
            <a:r>
              <a:rPr lang="tr-TR" dirty="0"/>
              <a:t>arada sunan teknik uygulamalar olarak kendini gösteren videonun gelişiminde, </a:t>
            </a:r>
            <a:r>
              <a:rPr lang="tr-TR" b="1" dirty="0"/>
              <a:t>kaydedilen içerikten çok işin teknik yönünü ifade eden biçimsel gelişmeler </a:t>
            </a:r>
            <a:r>
              <a:rPr lang="tr-TR" dirty="0"/>
              <a:t>etkili olmuştur. </a:t>
            </a:r>
          </a:p>
          <a:p>
            <a:endParaRPr lang="tr-TR" dirty="0"/>
          </a:p>
          <a:p>
            <a:r>
              <a:rPr lang="tr-TR" dirty="0"/>
              <a:t>Özellikle kayıt ve gösterim ortamı ve teknolojilerindeki gelişmelere göre video uygulamaları farklılaşarak günümüze kadar ulaşmıştır.</a:t>
            </a:r>
          </a:p>
          <a:p>
            <a:endParaRPr lang="tr-TR" dirty="0"/>
          </a:p>
        </p:txBody>
      </p:sp>
      <p:pic>
        <p:nvPicPr>
          <p:cNvPr id="4" name="Resim 3">
            <a:extLst>
              <a:ext uri="{FF2B5EF4-FFF2-40B4-BE49-F238E27FC236}">
                <a16:creationId xmlns:a16="http://schemas.microsoft.com/office/drawing/2014/main" xmlns="" id="{CF3C28FC-5DE1-4E4F-A0D5-61935C1CB6C8}"/>
              </a:ext>
            </a:extLst>
          </p:cNvPr>
          <p:cNvPicPr>
            <a:picLocks noChangeAspect="1"/>
          </p:cNvPicPr>
          <p:nvPr/>
        </p:nvPicPr>
        <p:blipFill>
          <a:blip r:embed="rId2"/>
          <a:stretch>
            <a:fillRect/>
          </a:stretch>
        </p:blipFill>
        <p:spPr>
          <a:xfrm>
            <a:off x="3845855" y="4421527"/>
            <a:ext cx="3846647" cy="2157875"/>
          </a:xfrm>
          <a:prstGeom prst="rect">
            <a:avLst/>
          </a:prstGeom>
        </p:spPr>
      </p:pic>
    </p:spTree>
    <p:extLst>
      <p:ext uri="{BB962C8B-B14F-4D97-AF65-F5344CB8AC3E}">
        <p14:creationId xmlns:p14="http://schemas.microsoft.com/office/powerpoint/2010/main" val="266472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E1D407B-6840-C54A-B4DE-70FAABCD5080}"/>
              </a:ext>
            </a:extLst>
          </p:cNvPr>
          <p:cNvSpPr>
            <a:spLocks noGrp="1"/>
          </p:cNvSpPr>
          <p:nvPr>
            <p:ph type="title"/>
          </p:nvPr>
        </p:nvSpPr>
        <p:spPr/>
        <p:txBody>
          <a:bodyPr/>
          <a:lstStyle/>
          <a:p>
            <a:r>
              <a:rPr lang="tr-TR" dirty="0"/>
              <a:t>Videonun Tarihsel Gelişimi</a:t>
            </a:r>
          </a:p>
        </p:txBody>
      </p:sp>
      <p:sp>
        <p:nvSpPr>
          <p:cNvPr id="3" name="İçerik Yer Tutucusu 2">
            <a:extLst>
              <a:ext uri="{FF2B5EF4-FFF2-40B4-BE49-F238E27FC236}">
                <a16:creationId xmlns:a16="http://schemas.microsoft.com/office/drawing/2014/main" xmlns="" id="{7A960762-E208-D94F-ABD0-20BCD4CA5C68}"/>
              </a:ext>
            </a:extLst>
          </p:cNvPr>
          <p:cNvSpPr>
            <a:spLocks noGrp="1"/>
          </p:cNvSpPr>
          <p:nvPr>
            <p:ph idx="1"/>
          </p:nvPr>
        </p:nvSpPr>
        <p:spPr/>
        <p:txBody>
          <a:bodyPr>
            <a:normAutofit/>
          </a:bodyPr>
          <a:lstStyle/>
          <a:p>
            <a:pPr lvl="1"/>
            <a:r>
              <a:rPr lang="tr-TR" dirty="0"/>
              <a:t>F</a:t>
            </a:r>
            <a:r>
              <a:rPr lang="tr-TR" dirty="0" smtClean="0"/>
              <a:t>ilm</a:t>
            </a:r>
            <a:r>
              <a:rPr lang="tr-TR" dirty="0"/>
              <a:t>, </a:t>
            </a:r>
          </a:p>
          <a:p>
            <a:pPr lvl="1"/>
            <a:r>
              <a:rPr lang="tr-TR" dirty="0"/>
              <a:t>televizyon, </a:t>
            </a:r>
          </a:p>
          <a:p>
            <a:pPr lvl="1"/>
            <a:r>
              <a:rPr lang="tr-TR" dirty="0"/>
              <a:t>video kasetler, </a:t>
            </a:r>
          </a:p>
          <a:p>
            <a:pPr lvl="1"/>
            <a:r>
              <a:rPr lang="tr-TR" dirty="0"/>
              <a:t>video diskler, </a:t>
            </a:r>
          </a:p>
          <a:p>
            <a:pPr lvl="1"/>
            <a:r>
              <a:rPr lang="tr-TR" dirty="0"/>
              <a:t>dijital masaüstü video, </a:t>
            </a:r>
          </a:p>
          <a:p>
            <a:pPr lvl="1"/>
            <a:r>
              <a:rPr lang="tr-TR" dirty="0"/>
              <a:t>multimedya, </a:t>
            </a:r>
          </a:p>
          <a:p>
            <a:pPr lvl="1"/>
            <a:r>
              <a:rPr lang="tr-TR" dirty="0"/>
              <a:t>CD-ROM, </a:t>
            </a:r>
          </a:p>
          <a:p>
            <a:pPr lvl="1"/>
            <a:r>
              <a:rPr lang="tr-TR" dirty="0"/>
              <a:t>video konferans, </a:t>
            </a:r>
          </a:p>
          <a:p>
            <a:pPr lvl="1"/>
            <a:r>
              <a:rPr lang="tr-TR" dirty="0"/>
              <a:t>etkileşimli TV ve </a:t>
            </a:r>
          </a:p>
          <a:p>
            <a:pPr lvl="1"/>
            <a:r>
              <a:rPr lang="tr-TR" dirty="0"/>
              <a:t>şimdi web tabanlı medya. </a:t>
            </a:r>
          </a:p>
          <a:p>
            <a:endParaRPr lang="tr-TR" dirty="0"/>
          </a:p>
        </p:txBody>
      </p:sp>
    </p:spTree>
    <p:extLst>
      <p:ext uri="{BB962C8B-B14F-4D97-AF65-F5344CB8AC3E}">
        <p14:creationId xmlns:p14="http://schemas.microsoft.com/office/powerpoint/2010/main" val="255849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E1D407B-6840-C54A-B4DE-70FAABCD5080}"/>
              </a:ext>
            </a:extLst>
          </p:cNvPr>
          <p:cNvSpPr>
            <a:spLocks noGrp="1"/>
          </p:cNvSpPr>
          <p:nvPr>
            <p:ph type="title"/>
          </p:nvPr>
        </p:nvSpPr>
        <p:spPr/>
        <p:txBody>
          <a:bodyPr/>
          <a:lstStyle/>
          <a:p>
            <a:r>
              <a:rPr lang="tr-TR" dirty="0"/>
              <a:t>Videonun Tarihsel Gelişimi</a:t>
            </a:r>
          </a:p>
        </p:txBody>
      </p:sp>
      <p:sp>
        <p:nvSpPr>
          <p:cNvPr id="3" name="İçerik Yer Tutucusu 2">
            <a:extLst>
              <a:ext uri="{FF2B5EF4-FFF2-40B4-BE49-F238E27FC236}">
                <a16:creationId xmlns:a16="http://schemas.microsoft.com/office/drawing/2014/main" xmlns="" id="{7A960762-E208-D94F-ABD0-20BCD4CA5C68}"/>
              </a:ext>
            </a:extLst>
          </p:cNvPr>
          <p:cNvSpPr>
            <a:spLocks noGrp="1"/>
          </p:cNvSpPr>
          <p:nvPr>
            <p:ph idx="1"/>
          </p:nvPr>
        </p:nvSpPr>
        <p:spPr/>
        <p:txBody>
          <a:bodyPr>
            <a:normAutofit/>
          </a:bodyPr>
          <a:lstStyle/>
          <a:p>
            <a:pPr lvl="1"/>
            <a:r>
              <a:rPr lang="tr-TR" dirty="0" err="1"/>
              <a:t>Young</a:t>
            </a:r>
            <a:r>
              <a:rPr lang="tr-TR" dirty="0"/>
              <a:t> ve </a:t>
            </a:r>
            <a:r>
              <a:rPr lang="tr-TR" dirty="0" err="1"/>
              <a:t>Asensio</a:t>
            </a:r>
            <a:r>
              <a:rPr lang="tr-TR" dirty="0"/>
              <a:t> (2002), görüntü, etkileşim ve entegrasyon etkileşimini Three-</a:t>
            </a:r>
            <a:r>
              <a:rPr lang="tr-TR" dirty="0" err="1"/>
              <a:t>I’s’in</a:t>
            </a:r>
            <a:r>
              <a:rPr lang="tr-TR" dirty="0"/>
              <a:t> Çerçevesi olarak tanımlamaktadır. Daha sonra göreceğimiz gibi, Çerçeve, hareketli görüntü teknolojilerinin birçoğuna yayılan tarihsel araştırmaları analiz etmek için yararlı bir metodoloji sunmaktadır.</a:t>
            </a:r>
          </a:p>
          <a:p>
            <a:pPr lvl="1"/>
            <a:r>
              <a:rPr lang="tr-TR" dirty="0"/>
              <a:t>Görüntü</a:t>
            </a:r>
          </a:p>
          <a:p>
            <a:pPr lvl="1"/>
            <a:r>
              <a:rPr lang="tr-TR" dirty="0"/>
              <a:t>Etkileşim</a:t>
            </a:r>
          </a:p>
          <a:p>
            <a:pPr lvl="1"/>
            <a:r>
              <a:rPr lang="tr-TR" dirty="0"/>
              <a:t>Entegrasyon</a:t>
            </a:r>
          </a:p>
          <a:p>
            <a:pPr lvl="1"/>
            <a:endParaRPr lang="tr-TR" dirty="0"/>
          </a:p>
          <a:p>
            <a:endParaRPr lang="tr-TR" dirty="0"/>
          </a:p>
        </p:txBody>
      </p:sp>
      <p:pic>
        <p:nvPicPr>
          <p:cNvPr id="4" name="Resim 3">
            <a:extLst>
              <a:ext uri="{FF2B5EF4-FFF2-40B4-BE49-F238E27FC236}">
                <a16:creationId xmlns:a16="http://schemas.microsoft.com/office/drawing/2014/main" xmlns="" id="{42B9A1E9-61B5-064B-925A-BFF7853EFD21}"/>
              </a:ext>
            </a:extLst>
          </p:cNvPr>
          <p:cNvPicPr>
            <a:picLocks noChangeAspect="1"/>
          </p:cNvPicPr>
          <p:nvPr/>
        </p:nvPicPr>
        <p:blipFill>
          <a:blip r:embed="rId2"/>
          <a:stretch>
            <a:fillRect/>
          </a:stretch>
        </p:blipFill>
        <p:spPr>
          <a:xfrm rot="1411953">
            <a:off x="8269454" y="3748425"/>
            <a:ext cx="2341351" cy="1760551"/>
          </a:xfrm>
          <a:prstGeom prst="rect">
            <a:avLst/>
          </a:prstGeom>
        </p:spPr>
      </p:pic>
    </p:spTree>
    <p:extLst>
      <p:ext uri="{BB962C8B-B14F-4D97-AF65-F5344CB8AC3E}">
        <p14:creationId xmlns:p14="http://schemas.microsoft.com/office/powerpoint/2010/main" val="24952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E7BF497-6029-B242-8E59-0E7805A3F586}"/>
              </a:ext>
            </a:extLst>
          </p:cNvPr>
          <p:cNvSpPr>
            <a:spLocks noGrp="1"/>
          </p:cNvSpPr>
          <p:nvPr>
            <p:ph type="title"/>
          </p:nvPr>
        </p:nvSpPr>
        <p:spPr/>
        <p:txBody>
          <a:bodyPr/>
          <a:lstStyle/>
          <a:p>
            <a:r>
              <a:rPr lang="tr-TR" dirty="0"/>
              <a:t>Görselin Değeri</a:t>
            </a:r>
          </a:p>
        </p:txBody>
      </p:sp>
      <p:sp>
        <p:nvSpPr>
          <p:cNvPr id="3" name="İçerik Yer Tutucusu 2">
            <a:extLst>
              <a:ext uri="{FF2B5EF4-FFF2-40B4-BE49-F238E27FC236}">
                <a16:creationId xmlns:a16="http://schemas.microsoft.com/office/drawing/2014/main" xmlns="" id="{FCD6634D-669B-A345-8EFD-9E58E3925FAD}"/>
              </a:ext>
            </a:extLst>
          </p:cNvPr>
          <p:cNvSpPr>
            <a:spLocks noGrp="1"/>
          </p:cNvSpPr>
          <p:nvPr>
            <p:ph idx="1"/>
          </p:nvPr>
        </p:nvSpPr>
        <p:spPr/>
        <p:txBody>
          <a:bodyPr>
            <a:normAutofit/>
          </a:bodyPr>
          <a:lstStyle/>
          <a:p>
            <a:r>
              <a:rPr lang="tr-TR" dirty="0"/>
              <a:t>Moss (1983): video “bu güçlü ama ihmal edilen anlamda” sunduğu avantajlarla diğer öğrenme teknolojilerinden farklı. </a:t>
            </a:r>
          </a:p>
          <a:p>
            <a:pPr lvl="1"/>
            <a:r>
              <a:rPr lang="tr-TR" dirty="0"/>
              <a:t>Hareketli görüntü, öğrencinin bir süreci görselleştirmesine veya bir şeyin nasıl çalıştığını, hareket ettiğini veya gerçekleştirdiğini görmesine yardımcı olabilir. </a:t>
            </a:r>
          </a:p>
          <a:p>
            <a:pPr lvl="1"/>
            <a:r>
              <a:rPr lang="tr-TR" dirty="0"/>
              <a:t>“Diğer yeni teknolojilerin yanı sıra videonun, öğretime odaklı bir öğretiden, öğrenci merkezli çalışmaya doğru dengeyi yatırmaya yardımcı olan, yöntem ve içeriğinin çoğunu yeniden düşünmek için bir zorluk teklif ettiğini</a:t>
            </a:r>
          </a:p>
          <a:p>
            <a:r>
              <a:rPr lang="tr-TR" dirty="0" err="1"/>
              <a:t>Goodyear</a:t>
            </a:r>
            <a:r>
              <a:rPr lang="tr-TR" dirty="0"/>
              <a:t> </a:t>
            </a:r>
            <a:r>
              <a:rPr lang="tr-TR" dirty="0" err="1"/>
              <a:t>and</a:t>
            </a:r>
            <a:r>
              <a:rPr lang="tr-TR" dirty="0"/>
              <a:t> </a:t>
            </a:r>
            <a:r>
              <a:rPr lang="tr-TR" dirty="0" err="1"/>
              <a:t>Steeples</a:t>
            </a:r>
            <a:r>
              <a:rPr lang="tr-TR" dirty="0"/>
              <a:t> (1998), videonun, asılsız bilgi ve metin yoluyla anlatılması zor olan bilgiyi ifade etmek için canlı açıklamalar sağlayabileceğini not eder. </a:t>
            </a:r>
          </a:p>
          <a:p>
            <a:endParaRPr lang="tr-TR" dirty="0"/>
          </a:p>
        </p:txBody>
      </p:sp>
    </p:spTree>
    <p:extLst>
      <p:ext uri="{BB962C8B-B14F-4D97-AF65-F5344CB8AC3E}">
        <p14:creationId xmlns:p14="http://schemas.microsoft.com/office/powerpoint/2010/main" val="250285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E7BF497-6029-B242-8E59-0E7805A3F586}"/>
              </a:ext>
            </a:extLst>
          </p:cNvPr>
          <p:cNvSpPr>
            <a:spLocks noGrp="1"/>
          </p:cNvSpPr>
          <p:nvPr>
            <p:ph type="title"/>
          </p:nvPr>
        </p:nvSpPr>
        <p:spPr/>
        <p:txBody>
          <a:bodyPr/>
          <a:lstStyle/>
          <a:p>
            <a:r>
              <a:rPr lang="tr-TR" dirty="0"/>
              <a:t>Görselin Değeri</a:t>
            </a:r>
          </a:p>
        </p:txBody>
      </p:sp>
      <p:sp>
        <p:nvSpPr>
          <p:cNvPr id="3" name="İçerik Yer Tutucusu 2">
            <a:extLst>
              <a:ext uri="{FF2B5EF4-FFF2-40B4-BE49-F238E27FC236}">
                <a16:creationId xmlns:a16="http://schemas.microsoft.com/office/drawing/2014/main" xmlns="" id="{FCD6634D-669B-A345-8EFD-9E58E3925FAD}"/>
              </a:ext>
            </a:extLst>
          </p:cNvPr>
          <p:cNvSpPr>
            <a:spLocks noGrp="1"/>
          </p:cNvSpPr>
          <p:nvPr>
            <p:ph idx="1"/>
          </p:nvPr>
        </p:nvSpPr>
        <p:spPr/>
        <p:txBody>
          <a:bodyPr>
            <a:normAutofit/>
          </a:bodyPr>
          <a:lstStyle/>
          <a:p>
            <a:r>
              <a:rPr lang="tr-TR" dirty="0" err="1"/>
              <a:t>Dale</a:t>
            </a:r>
            <a:r>
              <a:rPr lang="tr-TR" dirty="0"/>
              <a:t> (1962), hareketli görüntünün eğitimde endemik olarak gördüğü “fazla </a:t>
            </a:r>
            <a:r>
              <a:rPr lang="tr-TR" dirty="0" err="1"/>
              <a:t>sözelleşmeyi</a:t>
            </a:r>
            <a:r>
              <a:rPr lang="tr-TR" dirty="0"/>
              <a:t>” dengeleyeceğine inanıyordu. </a:t>
            </a:r>
          </a:p>
          <a:p>
            <a:r>
              <a:rPr lang="tr-TR" dirty="0" err="1"/>
              <a:t>Hempe</a:t>
            </a:r>
            <a:r>
              <a:rPr lang="tr-TR" dirty="0"/>
              <a:t> (1999), videonun güçlü yanlarını görsel gösteri, </a:t>
            </a:r>
            <a:r>
              <a:rPr lang="tr-TR" dirty="0" err="1"/>
              <a:t>dramatizasyon</a:t>
            </a:r>
            <a:r>
              <a:rPr lang="tr-TR" dirty="0"/>
              <a:t>, görsel kanıt sunma ve duygusal bir çekicilik yapma olarak adlandırır. Görüntüler her zaman anlatı, duygu, otorite, özgünlük ve sembolizm gibi gizli ya da yarı gizli mesajları taşır.</a:t>
            </a:r>
          </a:p>
          <a:p>
            <a:endParaRPr lang="tr-TR" dirty="0"/>
          </a:p>
        </p:txBody>
      </p:sp>
    </p:spTree>
    <p:extLst>
      <p:ext uri="{BB962C8B-B14F-4D97-AF65-F5344CB8AC3E}">
        <p14:creationId xmlns:p14="http://schemas.microsoft.com/office/powerpoint/2010/main" val="36716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E7BF497-6029-B242-8E59-0E7805A3F586}"/>
              </a:ext>
            </a:extLst>
          </p:cNvPr>
          <p:cNvSpPr>
            <a:spLocks noGrp="1"/>
          </p:cNvSpPr>
          <p:nvPr>
            <p:ph type="title"/>
          </p:nvPr>
        </p:nvSpPr>
        <p:spPr/>
        <p:txBody>
          <a:bodyPr/>
          <a:lstStyle/>
          <a:p>
            <a:r>
              <a:rPr lang="tr-TR" dirty="0"/>
              <a:t>Etkileşimin Değeri</a:t>
            </a:r>
          </a:p>
        </p:txBody>
      </p:sp>
      <p:sp>
        <p:nvSpPr>
          <p:cNvPr id="3" name="İçerik Yer Tutucusu 2">
            <a:extLst>
              <a:ext uri="{FF2B5EF4-FFF2-40B4-BE49-F238E27FC236}">
                <a16:creationId xmlns:a16="http://schemas.microsoft.com/office/drawing/2014/main" xmlns="" id="{FCD6634D-669B-A345-8EFD-9E58E3925FAD}"/>
              </a:ext>
            </a:extLst>
          </p:cNvPr>
          <p:cNvSpPr>
            <a:spLocks noGrp="1"/>
          </p:cNvSpPr>
          <p:nvPr>
            <p:ph idx="1"/>
          </p:nvPr>
        </p:nvSpPr>
        <p:spPr/>
        <p:txBody>
          <a:bodyPr>
            <a:normAutofit fontScale="85000" lnSpcReduction="20000"/>
          </a:bodyPr>
          <a:lstStyle/>
          <a:p>
            <a:r>
              <a:rPr lang="tr-TR" dirty="0"/>
              <a:t>Hareketli görüntünün eğitim potansiyeli göz önüne alındığında, film ve televizyonun eğitim üzerinde etkisi olması, birçok üniversitenin multimedya destek hizmetlerini yerleştirmesi ve hatta medya tabanlı öğrenme ve öğretme faaliyetlerini desteklemek için yapım stüdyoları oluşturması şaşırtıcı değildir. </a:t>
            </a:r>
          </a:p>
          <a:p>
            <a:r>
              <a:rPr lang="tr-TR" dirty="0"/>
              <a:t>Bununla birlikte, öğretme ve öğrenmede etkin kullanım, birkaç nedenden ötürü sınırlıydı: </a:t>
            </a:r>
          </a:p>
          <a:p>
            <a:pPr lvl="1"/>
            <a:r>
              <a:rPr lang="tr-TR" dirty="0"/>
              <a:t>öğretmenlerin medya ve gerekli ekipman kullanımında beceri eksikliği, </a:t>
            </a:r>
          </a:p>
          <a:p>
            <a:pPr lvl="1"/>
            <a:r>
              <a:rPr lang="tr-TR" dirty="0"/>
              <a:t>medya ve ekipman maliyeti, </a:t>
            </a:r>
          </a:p>
          <a:p>
            <a:pPr lvl="1"/>
            <a:r>
              <a:rPr lang="tr-TR" dirty="0"/>
              <a:t>ekipmanın ne zaman ve ne zaman kullanılamaması </a:t>
            </a:r>
          </a:p>
          <a:p>
            <a:pPr lvl="1"/>
            <a:r>
              <a:rPr lang="tr-TR" dirty="0"/>
              <a:t>Gerektiğinde materyallerin haklarıyla ilgili komplikasyonlar ve </a:t>
            </a:r>
          </a:p>
          <a:p>
            <a:pPr lvl="1"/>
            <a:r>
              <a:rPr lang="tr-TR" dirty="0"/>
              <a:t>medya içeriğini pedagojik olarak dersin içine yerleştirmedeki zorluklar.</a:t>
            </a:r>
          </a:p>
          <a:p>
            <a:r>
              <a:rPr lang="tr-TR" dirty="0"/>
              <a:t>Dahası, </a:t>
            </a:r>
            <a:r>
              <a:rPr lang="tr-TR" dirty="0" err="1"/>
              <a:t>Rosenberg'in</a:t>
            </a:r>
            <a:r>
              <a:rPr lang="tr-TR" dirty="0"/>
              <a:t> dediği gibi, “televizyonun herkesin öğretmeni haline gelmemesinin ana nedeni, eğitimin çok temel kalitesinden yoksun olmasıydı: öğrenenle etkileşime girme yeteneği” (2001: 22). </a:t>
            </a:r>
          </a:p>
          <a:p>
            <a:endParaRPr lang="tr-TR" dirty="0"/>
          </a:p>
        </p:txBody>
      </p:sp>
    </p:spTree>
    <p:extLst>
      <p:ext uri="{BB962C8B-B14F-4D97-AF65-F5344CB8AC3E}">
        <p14:creationId xmlns:p14="http://schemas.microsoft.com/office/powerpoint/2010/main" val="303901150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2042</Words>
  <Application>Microsoft Office PowerPoint</Application>
  <PresentationFormat>Geniş ekran</PresentationFormat>
  <Paragraphs>217</Paragraphs>
  <Slides>29</Slides>
  <Notes>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Arial</vt:lpstr>
      <vt:lpstr>Calibri</vt:lpstr>
      <vt:lpstr>Calibri Light</vt:lpstr>
      <vt:lpstr>Office Teması</vt:lpstr>
      <vt:lpstr>Eğitsel Video Tasarımı</vt:lpstr>
      <vt:lpstr>Giriş</vt:lpstr>
      <vt:lpstr>Video</vt:lpstr>
      <vt:lpstr>Video</vt:lpstr>
      <vt:lpstr>Videonun Tarihsel Gelişimi</vt:lpstr>
      <vt:lpstr>Videonun Tarihsel Gelişimi</vt:lpstr>
      <vt:lpstr>Görselin Değeri</vt:lpstr>
      <vt:lpstr>Görselin Değeri</vt:lpstr>
      <vt:lpstr>Etkileşimin Değeri</vt:lpstr>
      <vt:lpstr>Etkileşimin Değeri</vt:lpstr>
      <vt:lpstr>Entegrasyonun Değeri</vt:lpstr>
      <vt:lpstr>PowerPoint Sunusu</vt:lpstr>
      <vt:lpstr>Videonun Genel Özellikleri</vt:lpstr>
      <vt:lpstr>Video Ortamları</vt:lpstr>
      <vt:lpstr>Video Çekimi</vt:lpstr>
      <vt:lpstr>Video Çekimi-Ekipman</vt:lpstr>
      <vt:lpstr>Video Çekimi-Ekipman</vt:lpstr>
      <vt:lpstr>Eğitimde Video Kullanımı</vt:lpstr>
      <vt:lpstr>Eğitsel Videolar</vt:lpstr>
      <vt:lpstr>Eğitsel Videolar</vt:lpstr>
      <vt:lpstr>Eğitimde Video Kullanımı</vt:lpstr>
      <vt:lpstr>Eğitimde Video Kullanımı</vt:lpstr>
      <vt:lpstr>Eğitimde Video Kullanımı</vt:lpstr>
      <vt:lpstr>PowerPoint Sunusu</vt:lpstr>
      <vt:lpstr>Eğitsel Videoların Faydaları</vt:lpstr>
      <vt:lpstr>Eğitsel Videoların Faydaları</vt:lpstr>
      <vt:lpstr>Eğitimde Video Kullanımının Faydaları</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Eğitsel Video Tasarımı</dc:title>
  <dc:creator>Microsoft Office Kullanıcısı</dc:creator>
  <cp:lastModifiedBy>kullanicii</cp:lastModifiedBy>
  <cp:revision>11</cp:revision>
  <dcterms:created xsi:type="dcterms:W3CDTF">2019-09-25T19:35:57Z</dcterms:created>
  <dcterms:modified xsi:type="dcterms:W3CDTF">2019-12-06T10:56:42Z</dcterms:modified>
</cp:coreProperties>
</file>