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206EF0-0C4A-426A-9807-13676D65E2D6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9635C19-F058-453C-8537-1A2DF3852EC6}">
      <dgm:prSet phldrT="[Metin]"/>
      <dgm:spPr/>
      <dgm:t>
        <a:bodyPr/>
        <a:lstStyle/>
        <a:p>
          <a:r>
            <a:rPr lang="tr-TR"/>
            <a:t>Programlama Öğretiminin Kuramsal Temelleri</a:t>
          </a:r>
          <a:endParaRPr lang="en-US"/>
        </a:p>
      </dgm:t>
    </dgm:pt>
    <dgm:pt modelId="{2230CA6E-9951-4F0C-8D60-D01EE91AFC6C}" type="parTrans" cxnId="{EC067CCD-0753-408B-B3A3-FEB24C6AAAFE}">
      <dgm:prSet/>
      <dgm:spPr/>
      <dgm:t>
        <a:bodyPr/>
        <a:lstStyle/>
        <a:p>
          <a:endParaRPr lang="en-US"/>
        </a:p>
      </dgm:t>
    </dgm:pt>
    <dgm:pt modelId="{4024C9C9-E183-43EC-BB36-581E7EA5F88C}" type="sibTrans" cxnId="{EC067CCD-0753-408B-B3A3-FEB24C6AAAFE}">
      <dgm:prSet/>
      <dgm:spPr/>
      <dgm:t>
        <a:bodyPr/>
        <a:lstStyle/>
        <a:p>
          <a:endParaRPr lang="en-US"/>
        </a:p>
      </dgm:t>
    </dgm:pt>
    <dgm:pt modelId="{131BEF31-BEA5-4E10-A6F0-57F471B2DAD0}">
      <dgm:prSet phldrT="[Metin]" custT="1"/>
      <dgm:spPr/>
      <dgm:t>
        <a:bodyPr/>
        <a:lstStyle/>
        <a:p>
          <a:r>
            <a:rPr lang="tr-TR" sz="1100" b="1"/>
            <a:t>Yapılandırmacılık</a:t>
          </a:r>
          <a:endParaRPr lang="en-US" sz="1100" b="1"/>
        </a:p>
      </dgm:t>
    </dgm:pt>
    <dgm:pt modelId="{B9514233-C222-450A-8C15-E2BD4A5861C4}" type="parTrans" cxnId="{3D976FA7-E9B0-4945-AB83-5F093FFFFA52}">
      <dgm:prSet/>
      <dgm:spPr/>
      <dgm:t>
        <a:bodyPr/>
        <a:lstStyle/>
        <a:p>
          <a:endParaRPr lang="en-US"/>
        </a:p>
      </dgm:t>
    </dgm:pt>
    <dgm:pt modelId="{6935389A-C311-4966-8CF8-88CFEE20CDFE}" type="sibTrans" cxnId="{3D976FA7-E9B0-4945-AB83-5F093FFFFA52}">
      <dgm:prSet/>
      <dgm:spPr/>
      <dgm:t>
        <a:bodyPr/>
        <a:lstStyle/>
        <a:p>
          <a:endParaRPr lang="en-US"/>
        </a:p>
      </dgm:t>
    </dgm:pt>
    <dgm:pt modelId="{0FCD3EE1-9F11-489A-A15A-53A172686C4D}">
      <dgm:prSet phldrT="[Metin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tr-TR"/>
            <a:t>Programlama Öğretim Stratejileri</a:t>
          </a:r>
          <a:endParaRPr lang="en-US"/>
        </a:p>
      </dgm:t>
    </dgm:pt>
    <dgm:pt modelId="{6ED51832-8D93-4AE0-93E5-C037F5127B21}" type="parTrans" cxnId="{D9865D8B-036F-49C3-B55E-1F3B4460BE92}">
      <dgm:prSet/>
      <dgm:spPr/>
      <dgm:t>
        <a:bodyPr/>
        <a:lstStyle/>
        <a:p>
          <a:endParaRPr lang="en-US"/>
        </a:p>
      </dgm:t>
    </dgm:pt>
    <dgm:pt modelId="{4A517EFC-A6D5-4D56-85E6-FE9081B8B855}" type="sibTrans" cxnId="{D9865D8B-036F-49C3-B55E-1F3B4460BE92}">
      <dgm:prSet/>
      <dgm:spPr/>
      <dgm:t>
        <a:bodyPr/>
        <a:lstStyle/>
        <a:p>
          <a:endParaRPr lang="en-US"/>
        </a:p>
      </dgm:t>
    </dgm:pt>
    <dgm:pt modelId="{53D15D6F-6372-4A8F-BD64-84111789F150}">
      <dgm:prSet phldrT="[Metin]" custT="1"/>
      <dgm:spPr/>
      <dgm:t>
        <a:bodyPr/>
        <a:lstStyle/>
        <a:p>
          <a:r>
            <a:rPr lang="tr-TR" sz="1100" b="1"/>
            <a:t>Öğretmenlere yönelik stratejiler</a:t>
          </a:r>
          <a:endParaRPr lang="en-US" sz="1100" b="1"/>
        </a:p>
      </dgm:t>
    </dgm:pt>
    <dgm:pt modelId="{150A70FB-D087-4B78-959B-42FC3EB87D7B}" type="parTrans" cxnId="{1E039225-8C02-4912-A803-9E1A1C5F3AB2}">
      <dgm:prSet/>
      <dgm:spPr/>
      <dgm:t>
        <a:bodyPr/>
        <a:lstStyle/>
        <a:p>
          <a:endParaRPr lang="en-US"/>
        </a:p>
      </dgm:t>
    </dgm:pt>
    <dgm:pt modelId="{3F50FD0A-31BA-46D6-BED9-C56593E29015}" type="sibTrans" cxnId="{1E039225-8C02-4912-A803-9E1A1C5F3AB2}">
      <dgm:prSet/>
      <dgm:spPr/>
      <dgm:t>
        <a:bodyPr/>
        <a:lstStyle/>
        <a:p>
          <a:endParaRPr lang="en-US"/>
        </a:p>
      </dgm:t>
    </dgm:pt>
    <dgm:pt modelId="{B0856592-8C13-4B03-AC44-0CCD17B5D234}">
      <dgm:prSet phldrT="[Metin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tr-TR"/>
            <a:t>Araç Odaklı Yaklaşımlar</a:t>
          </a:r>
          <a:endParaRPr lang="en-US"/>
        </a:p>
      </dgm:t>
    </dgm:pt>
    <dgm:pt modelId="{7306BC70-2FAF-4187-AE69-748B3B18867D}" type="parTrans" cxnId="{6E19586F-9EEF-4E82-94E6-E00E08ECBE04}">
      <dgm:prSet/>
      <dgm:spPr/>
      <dgm:t>
        <a:bodyPr/>
        <a:lstStyle/>
        <a:p>
          <a:endParaRPr lang="en-US"/>
        </a:p>
      </dgm:t>
    </dgm:pt>
    <dgm:pt modelId="{4190B60D-2B7A-4959-88E7-0274D9993A4C}" type="sibTrans" cxnId="{6E19586F-9EEF-4E82-94E6-E00E08ECBE04}">
      <dgm:prSet/>
      <dgm:spPr/>
      <dgm:t>
        <a:bodyPr/>
        <a:lstStyle/>
        <a:p>
          <a:endParaRPr lang="en-US"/>
        </a:p>
      </dgm:t>
    </dgm:pt>
    <dgm:pt modelId="{68A75E07-9772-4EA8-BD81-88F1EC768D37}">
      <dgm:prSet phldrT="[Metin]" custT="1"/>
      <dgm:spPr/>
      <dgm:t>
        <a:bodyPr/>
        <a:lstStyle/>
        <a:p>
          <a:r>
            <a:rPr lang="tr-TR" sz="1100" b="1"/>
            <a:t>Bilgisayarsız programlama</a:t>
          </a:r>
          <a:endParaRPr lang="en-US" sz="1100" b="1"/>
        </a:p>
      </dgm:t>
    </dgm:pt>
    <dgm:pt modelId="{B3EBEB50-830A-49F7-B3DD-257209D6F1BA}" type="parTrans" cxnId="{EF456F10-0E40-44A1-839B-78B4343BE86F}">
      <dgm:prSet/>
      <dgm:spPr/>
      <dgm:t>
        <a:bodyPr/>
        <a:lstStyle/>
        <a:p>
          <a:endParaRPr lang="en-US"/>
        </a:p>
      </dgm:t>
    </dgm:pt>
    <dgm:pt modelId="{B6D5F1F5-4A2C-484F-BDC1-6209419F04DC}" type="sibTrans" cxnId="{EF456F10-0E40-44A1-839B-78B4343BE86F}">
      <dgm:prSet/>
      <dgm:spPr/>
      <dgm:t>
        <a:bodyPr/>
        <a:lstStyle/>
        <a:p>
          <a:endParaRPr lang="en-US"/>
        </a:p>
      </dgm:t>
    </dgm:pt>
    <dgm:pt modelId="{924C0D2C-8F5C-462C-B72E-5EF7CD7D3DE1}">
      <dgm:prSet phldrT="[Metin]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tr-TR"/>
            <a:t>Öğrenen Odaklı Yaklaşımlar</a:t>
          </a:r>
          <a:endParaRPr lang="en-US"/>
        </a:p>
      </dgm:t>
    </dgm:pt>
    <dgm:pt modelId="{D0D03204-C6D6-4C79-83DE-B97FE2DE2212}" type="parTrans" cxnId="{299B86A5-5179-4065-B400-BA464ADD06D8}">
      <dgm:prSet/>
      <dgm:spPr/>
      <dgm:t>
        <a:bodyPr/>
        <a:lstStyle/>
        <a:p>
          <a:endParaRPr lang="en-US"/>
        </a:p>
      </dgm:t>
    </dgm:pt>
    <dgm:pt modelId="{A92548BB-F07E-4EDF-9734-828491D55C07}" type="sibTrans" cxnId="{299B86A5-5179-4065-B400-BA464ADD06D8}">
      <dgm:prSet/>
      <dgm:spPr/>
      <dgm:t>
        <a:bodyPr/>
        <a:lstStyle/>
        <a:p>
          <a:endParaRPr lang="en-US"/>
        </a:p>
      </dgm:t>
    </dgm:pt>
    <dgm:pt modelId="{379D4305-448E-46DB-90F0-78CFE2AC29BB}">
      <dgm:prSet phldrT="[Metin]" custT="1"/>
      <dgm:spPr/>
      <dgm:t>
        <a:bodyPr/>
        <a:lstStyle/>
        <a:p>
          <a:r>
            <a:rPr lang="tr-TR" sz="1100" b="1"/>
            <a:t>Eşli Programlama</a:t>
          </a:r>
          <a:endParaRPr lang="en-US" sz="1100" b="1"/>
        </a:p>
      </dgm:t>
    </dgm:pt>
    <dgm:pt modelId="{118793AE-BCAC-4C2E-A79F-AD6B99572F23}" type="parTrans" cxnId="{D26DF2B9-83B2-4AEC-AFB1-9287B3116D3D}">
      <dgm:prSet/>
      <dgm:spPr/>
      <dgm:t>
        <a:bodyPr/>
        <a:lstStyle/>
        <a:p>
          <a:endParaRPr lang="en-US"/>
        </a:p>
      </dgm:t>
    </dgm:pt>
    <dgm:pt modelId="{DAAE3DBE-E906-4EFB-8FB8-5A5E3453E8B3}" type="sibTrans" cxnId="{D26DF2B9-83B2-4AEC-AFB1-9287B3116D3D}">
      <dgm:prSet/>
      <dgm:spPr/>
      <dgm:t>
        <a:bodyPr/>
        <a:lstStyle/>
        <a:p>
          <a:endParaRPr lang="en-US"/>
        </a:p>
      </dgm:t>
    </dgm:pt>
    <dgm:pt modelId="{99E573CC-0399-4F35-99DC-5173B848DA6D}">
      <dgm:prSet phldrT="[Metin]" custT="1"/>
      <dgm:spPr/>
      <dgm:t>
        <a:bodyPr/>
        <a:lstStyle/>
        <a:p>
          <a:r>
            <a:rPr lang="tr-TR" sz="1100" b="1"/>
            <a:t>İnşacılık</a:t>
          </a:r>
          <a:endParaRPr lang="en-US" sz="1100" b="1"/>
        </a:p>
      </dgm:t>
    </dgm:pt>
    <dgm:pt modelId="{CD6EC0FB-F3EA-4850-9C4E-53759B9B0281}" type="parTrans" cxnId="{D261B8F0-66FB-4DE1-B1AD-27D0EF1D1CA0}">
      <dgm:prSet/>
      <dgm:spPr/>
      <dgm:t>
        <a:bodyPr/>
        <a:lstStyle/>
        <a:p>
          <a:endParaRPr lang="en-US"/>
        </a:p>
      </dgm:t>
    </dgm:pt>
    <dgm:pt modelId="{839B1CDD-7E55-48EB-A6F2-CF66072D9671}" type="sibTrans" cxnId="{D261B8F0-66FB-4DE1-B1AD-27D0EF1D1CA0}">
      <dgm:prSet/>
      <dgm:spPr/>
      <dgm:t>
        <a:bodyPr/>
        <a:lstStyle/>
        <a:p>
          <a:endParaRPr lang="en-US"/>
        </a:p>
      </dgm:t>
    </dgm:pt>
    <dgm:pt modelId="{CB1D6144-3A68-4CEE-857D-97C7768A8598}">
      <dgm:prSet phldrT="[Metin]" custT="1"/>
      <dgm:spPr/>
      <dgm:t>
        <a:bodyPr/>
        <a:lstStyle/>
        <a:p>
          <a:r>
            <a:rPr lang="tr-TR" sz="1100" b="1"/>
            <a:t>Durumlu Öğrenme</a:t>
          </a:r>
          <a:endParaRPr lang="en-US" sz="1100" b="1"/>
        </a:p>
      </dgm:t>
    </dgm:pt>
    <dgm:pt modelId="{26FD3572-2F81-42A4-8BF5-C8B484E8E7B3}" type="parTrans" cxnId="{A322917E-1DE2-4F1C-846A-2C2983BBA87F}">
      <dgm:prSet/>
      <dgm:spPr/>
      <dgm:t>
        <a:bodyPr/>
        <a:lstStyle/>
        <a:p>
          <a:endParaRPr lang="en-US"/>
        </a:p>
      </dgm:t>
    </dgm:pt>
    <dgm:pt modelId="{5056F95C-E0B9-4827-B21E-2EFF3D0566E9}" type="sibTrans" cxnId="{A322917E-1DE2-4F1C-846A-2C2983BBA87F}">
      <dgm:prSet/>
      <dgm:spPr/>
      <dgm:t>
        <a:bodyPr/>
        <a:lstStyle/>
        <a:p>
          <a:endParaRPr lang="en-US"/>
        </a:p>
      </dgm:t>
    </dgm:pt>
    <dgm:pt modelId="{D517FF74-4743-45D1-B4AC-BEDE730749BA}">
      <dgm:prSet phldrT="[Metin]" custT="1"/>
      <dgm:spPr/>
      <dgm:t>
        <a:bodyPr/>
        <a:lstStyle/>
        <a:p>
          <a:r>
            <a:rPr lang="tr-TR" sz="1100" b="1"/>
            <a:t>Oyun Temelli Öğrenme </a:t>
          </a:r>
          <a:endParaRPr lang="en-US" sz="1100" b="1"/>
        </a:p>
      </dgm:t>
    </dgm:pt>
    <dgm:pt modelId="{0053D6C9-F5C9-4760-8B15-5B2D87D5037F}" type="parTrans" cxnId="{3A0CA3F9-0745-4477-A1F7-E51AE2F8B74F}">
      <dgm:prSet/>
      <dgm:spPr/>
      <dgm:t>
        <a:bodyPr/>
        <a:lstStyle/>
        <a:p>
          <a:endParaRPr lang="en-US"/>
        </a:p>
      </dgm:t>
    </dgm:pt>
    <dgm:pt modelId="{2548C5B9-1185-4472-AA96-E0179EE4C6B7}" type="sibTrans" cxnId="{3A0CA3F9-0745-4477-A1F7-E51AE2F8B74F}">
      <dgm:prSet/>
      <dgm:spPr/>
      <dgm:t>
        <a:bodyPr/>
        <a:lstStyle/>
        <a:p>
          <a:endParaRPr lang="en-US"/>
        </a:p>
      </dgm:t>
    </dgm:pt>
    <dgm:pt modelId="{D928CEE9-76F8-4ACE-AAAD-3486BFF0064B}">
      <dgm:prSet phldrT="[Metin]" custT="1"/>
      <dgm:spPr/>
      <dgm:t>
        <a:bodyPr/>
        <a:lstStyle/>
        <a:p>
          <a:r>
            <a:rPr lang="tr-TR" sz="1100" b="1"/>
            <a:t>Proje Temelli Öğrenme</a:t>
          </a:r>
          <a:endParaRPr lang="en-US" sz="1100" b="1"/>
        </a:p>
      </dgm:t>
    </dgm:pt>
    <dgm:pt modelId="{34F10556-E008-4EAC-A3DC-D053E3A1DDDC}" type="parTrans" cxnId="{2849FA53-3C7C-47A3-80E9-C9ADF5B48E90}">
      <dgm:prSet/>
      <dgm:spPr/>
      <dgm:t>
        <a:bodyPr/>
        <a:lstStyle/>
        <a:p>
          <a:endParaRPr lang="en-US"/>
        </a:p>
      </dgm:t>
    </dgm:pt>
    <dgm:pt modelId="{DD757D64-8812-479C-9F61-32F94760BEF1}" type="sibTrans" cxnId="{2849FA53-3C7C-47A3-80E9-C9ADF5B48E90}">
      <dgm:prSet/>
      <dgm:spPr/>
      <dgm:t>
        <a:bodyPr/>
        <a:lstStyle/>
        <a:p>
          <a:endParaRPr lang="en-US"/>
        </a:p>
      </dgm:t>
    </dgm:pt>
    <dgm:pt modelId="{60271C68-ABA0-4D8D-B22E-702F1FFAEBB2}">
      <dgm:prSet phldrT="[Metin]" custT="1"/>
      <dgm:spPr/>
      <dgm:t>
        <a:bodyPr/>
        <a:lstStyle/>
        <a:p>
          <a:endParaRPr lang="en-US" sz="1100" b="1"/>
        </a:p>
      </dgm:t>
    </dgm:pt>
    <dgm:pt modelId="{4AFCAA9E-26D9-42D5-9CB7-68C93BB2E694}" type="parTrans" cxnId="{C88CF097-3F05-4ECB-996B-7C4D1FF69E56}">
      <dgm:prSet/>
      <dgm:spPr/>
      <dgm:t>
        <a:bodyPr/>
        <a:lstStyle/>
        <a:p>
          <a:endParaRPr lang="en-US"/>
        </a:p>
      </dgm:t>
    </dgm:pt>
    <dgm:pt modelId="{D33A4303-4A4A-4947-A83E-6380AF91D18F}" type="sibTrans" cxnId="{C88CF097-3F05-4ECB-996B-7C4D1FF69E56}">
      <dgm:prSet/>
      <dgm:spPr/>
      <dgm:t>
        <a:bodyPr/>
        <a:lstStyle/>
        <a:p>
          <a:endParaRPr lang="en-US"/>
        </a:p>
      </dgm:t>
    </dgm:pt>
    <dgm:pt modelId="{40CA5C71-B2E5-4B2A-91A1-E5D66D831627}">
      <dgm:prSet phldrT="[Metin]" custT="1"/>
      <dgm:spPr/>
      <dgm:t>
        <a:bodyPr/>
        <a:lstStyle/>
        <a:p>
          <a:r>
            <a:rPr lang="tr-TR" sz="1100" b="1"/>
            <a:t>Sorgulama Temelli Öğrenme</a:t>
          </a:r>
          <a:endParaRPr lang="en-US" sz="1100" b="1"/>
        </a:p>
      </dgm:t>
    </dgm:pt>
    <dgm:pt modelId="{BBCA5556-E107-4FA2-A22F-C1EEA845EB3B}" type="parTrans" cxnId="{637CFA87-E090-43D4-843F-7C005E1BA019}">
      <dgm:prSet/>
      <dgm:spPr/>
      <dgm:t>
        <a:bodyPr/>
        <a:lstStyle/>
        <a:p>
          <a:endParaRPr lang="en-US"/>
        </a:p>
      </dgm:t>
    </dgm:pt>
    <dgm:pt modelId="{1F7C4776-2B07-42C1-A2F0-BAFD04F7BB0B}" type="sibTrans" cxnId="{637CFA87-E090-43D4-843F-7C005E1BA019}">
      <dgm:prSet/>
      <dgm:spPr/>
      <dgm:t>
        <a:bodyPr/>
        <a:lstStyle/>
        <a:p>
          <a:endParaRPr lang="en-US"/>
        </a:p>
      </dgm:t>
    </dgm:pt>
    <dgm:pt modelId="{49B6F5A8-EB66-4744-9CE1-7C825B9246D2}">
      <dgm:prSet phldrT="[Metin]" custT="1"/>
      <dgm:spPr/>
      <dgm:t>
        <a:bodyPr/>
        <a:lstStyle/>
        <a:p>
          <a:r>
            <a:rPr lang="tr-TR" sz="1100" b="1"/>
            <a:t>Blok temelli programlama</a:t>
          </a:r>
          <a:endParaRPr lang="en-US" sz="1100" b="1"/>
        </a:p>
      </dgm:t>
    </dgm:pt>
    <dgm:pt modelId="{A473CB0D-7F68-4A9F-87BF-4DFF0EA7506E}" type="parTrans" cxnId="{881B051B-4191-4875-A434-985FD64AFF73}">
      <dgm:prSet/>
      <dgm:spPr/>
      <dgm:t>
        <a:bodyPr/>
        <a:lstStyle/>
        <a:p>
          <a:endParaRPr lang="en-US"/>
        </a:p>
      </dgm:t>
    </dgm:pt>
    <dgm:pt modelId="{813A6597-3E13-4B23-82F2-3D107E6817EA}" type="sibTrans" cxnId="{881B051B-4191-4875-A434-985FD64AFF73}">
      <dgm:prSet/>
      <dgm:spPr/>
      <dgm:t>
        <a:bodyPr/>
        <a:lstStyle/>
        <a:p>
          <a:endParaRPr lang="en-US"/>
        </a:p>
      </dgm:t>
    </dgm:pt>
    <dgm:pt modelId="{6016BEB6-46C8-45A3-BF08-12F6BAA14D45}">
      <dgm:prSet phldrT="[Metin]" custT="1"/>
      <dgm:spPr/>
      <dgm:t>
        <a:bodyPr/>
        <a:lstStyle/>
        <a:p>
          <a:r>
            <a:rPr lang="tr-TR" sz="1100" b="1"/>
            <a:t>Metin temelli programlama</a:t>
          </a:r>
          <a:endParaRPr lang="en-US" sz="1100" b="1"/>
        </a:p>
      </dgm:t>
    </dgm:pt>
    <dgm:pt modelId="{2026A383-0531-4FE9-8130-6D59C526B48A}" type="parTrans" cxnId="{5516ADEB-2898-4807-807B-5AAC0411B70B}">
      <dgm:prSet/>
      <dgm:spPr/>
      <dgm:t>
        <a:bodyPr/>
        <a:lstStyle/>
        <a:p>
          <a:endParaRPr lang="en-US"/>
        </a:p>
      </dgm:t>
    </dgm:pt>
    <dgm:pt modelId="{8BCED952-85EA-4E17-84F5-E39357576F9D}" type="sibTrans" cxnId="{5516ADEB-2898-4807-807B-5AAC0411B70B}">
      <dgm:prSet/>
      <dgm:spPr/>
      <dgm:t>
        <a:bodyPr/>
        <a:lstStyle/>
        <a:p>
          <a:endParaRPr lang="en-US"/>
        </a:p>
      </dgm:t>
    </dgm:pt>
    <dgm:pt modelId="{17895C97-E9DD-4493-9EED-8C4FA1BA179F}">
      <dgm:prSet phldrT="[Metin]" custT="1"/>
      <dgm:spPr/>
      <dgm:t>
        <a:bodyPr/>
        <a:lstStyle/>
        <a:p>
          <a:r>
            <a:rPr lang="tr-TR" sz="1100" b="1"/>
            <a:t>Hibrit programlama ortamları</a:t>
          </a:r>
          <a:endParaRPr lang="en-US" sz="1100" b="1"/>
        </a:p>
      </dgm:t>
    </dgm:pt>
    <dgm:pt modelId="{FBAAE584-43E9-4C77-96E3-A06DBF4C1AE7}" type="parTrans" cxnId="{A909AF36-34FF-4A62-B05D-B6E354D1F2C1}">
      <dgm:prSet/>
      <dgm:spPr/>
      <dgm:t>
        <a:bodyPr/>
        <a:lstStyle/>
        <a:p>
          <a:endParaRPr lang="en-US"/>
        </a:p>
      </dgm:t>
    </dgm:pt>
    <dgm:pt modelId="{FA0A156D-A86E-47F2-9F0D-BB3585FB2523}" type="sibTrans" cxnId="{A909AF36-34FF-4A62-B05D-B6E354D1F2C1}">
      <dgm:prSet/>
      <dgm:spPr/>
      <dgm:t>
        <a:bodyPr/>
        <a:lstStyle/>
        <a:p>
          <a:endParaRPr lang="en-US"/>
        </a:p>
      </dgm:t>
    </dgm:pt>
    <dgm:pt modelId="{0B426D0D-DF28-48CD-834F-8AB373F757B4}">
      <dgm:prSet phldrT="[Metin]" custT="1"/>
      <dgm:spPr/>
      <dgm:t>
        <a:bodyPr/>
        <a:lstStyle/>
        <a:p>
          <a:r>
            <a:rPr lang="tr-TR" sz="1100" b="1"/>
            <a:t> Uygulama ve içeriklere yönelik stratejiler</a:t>
          </a:r>
          <a:endParaRPr lang="en-US" sz="1100" b="1"/>
        </a:p>
      </dgm:t>
    </dgm:pt>
    <dgm:pt modelId="{EB6F78BB-3370-441D-B28F-B33CC8275A3C}" type="parTrans" cxnId="{821681E3-9367-4B6D-97D8-610109FEA474}">
      <dgm:prSet/>
      <dgm:spPr/>
      <dgm:t>
        <a:bodyPr/>
        <a:lstStyle/>
        <a:p>
          <a:endParaRPr lang="en-US"/>
        </a:p>
      </dgm:t>
    </dgm:pt>
    <dgm:pt modelId="{778C7FF7-D13A-4128-9C5C-989ABCFEBBC2}" type="sibTrans" cxnId="{821681E3-9367-4B6D-97D8-610109FEA474}">
      <dgm:prSet/>
      <dgm:spPr/>
      <dgm:t>
        <a:bodyPr/>
        <a:lstStyle/>
        <a:p>
          <a:endParaRPr lang="en-US"/>
        </a:p>
      </dgm:t>
    </dgm:pt>
    <dgm:pt modelId="{F7F8FD04-34E6-4CB7-821C-F71434CE88C9}">
      <dgm:prSet phldrT="[Metin]" custT="1"/>
      <dgm:spPr/>
      <dgm:t>
        <a:bodyPr/>
        <a:lstStyle/>
        <a:p>
          <a:r>
            <a:rPr lang="tr-TR" sz="1100" b="1"/>
            <a:t>Disiplinlerarası yaklaşım </a:t>
          </a:r>
          <a:endParaRPr lang="en-US" sz="1100" b="1"/>
        </a:p>
      </dgm:t>
    </dgm:pt>
    <dgm:pt modelId="{489B3150-A2E3-4E0A-A021-5D861DEB610B}" type="parTrans" cxnId="{9E7F6A40-2058-4DE1-9326-3B05D593571D}">
      <dgm:prSet/>
      <dgm:spPr/>
      <dgm:t>
        <a:bodyPr/>
        <a:lstStyle/>
        <a:p>
          <a:endParaRPr lang="en-US"/>
        </a:p>
      </dgm:t>
    </dgm:pt>
    <dgm:pt modelId="{49F108E3-6436-4071-A9DC-DCA4705D6E37}" type="sibTrans" cxnId="{9E7F6A40-2058-4DE1-9326-3B05D593571D}">
      <dgm:prSet/>
      <dgm:spPr/>
      <dgm:t>
        <a:bodyPr/>
        <a:lstStyle/>
        <a:p>
          <a:endParaRPr lang="en-US"/>
        </a:p>
      </dgm:t>
    </dgm:pt>
    <dgm:pt modelId="{6208DB08-8DD9-4CF3-B5E2-0DE11F21CB88}">
      <dgm:prSet phldrT="[Metin]" custT="1"/>
      <dgm:spPr/>
      <dgm:t>
        <a:bodyPr/>
        <a:lstStyle/>
        <a:p>
          <a:r>
            <a:rPr lang="tr-TR" sz="1100" b="1"/>
            <a:t>Fiziksel araçlarla programlama</a:t>
          </a:r>
          <a:endParaRPr lang="en-US" sz="1100" b="1"/>
        </a:p>
      </dgm:t>
    </dgm:pt>
    <dgm:pt modelId="{DDF3D18B-EAD3-449D-A0E4-5720143C95B7}" type="parTrans" cxnId="{7A8E6691-CA39-45E9-A13B-4CB2B5F0CD0F}">
      <dgm:prSet/>
      <dgm:spPr/>
      <dgm:t>
        <a:bodyPr/>
        <a:lstStyle/>
        <a:p>
          <a:endParaRPr lang="en-US"/>
        </a:p>
      </dgm:t>
    </dgm:pt>
    <dgm:pt modelId="{FCA71307-EB73-496F-AD15-6F9A6A794F22}" type="sibTrans" cxnId="{7A8E6691-CA39-45E9-A13B-4CB2B5F0CD0F}">
      <dgm:prSet/>
      <dgm:spPr/>
      <dgm:t>
        <a:bodyPr/>
        <a:lstStyle/>
        <a:p>
          <a:endParaRPr lang="en-US"/>
        </a:p>
      </dgm:t>
    </dgm:pt>
    <dgm:pt modelId="{B5C2FDF3-26E6-4DE1-BA01-4D998F5C780A}" type="pres">
      <dgm:prSet presAssocID="{82206EF0-0C4A-426A-9807-13676D65E2D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87B8CB-64FC-4CB1-975F-181459D7A00C}" type="pres">
      <dgm:prSet presAssocID="{82206EF0-0C4A-426A-9807-13676D65E2D6}" presName="children" presStyleCnt="0"/>
      <dgm:spPr/>
    </dgm:pt>
    <dgm:pt modelId="{C2DEC890-D313-4EF4-9751-54735C6095BD}" type="pres">
      <dgm:prSet presAssocID="{82206EF0-0C4A-426A-9807-13676D65E2D6}" presName="child1group" presStyleCnt="0"/>
      <dgm:spPr/>
    </dgm:pt>
    <dgm:pt modelId="{868934C0-2B97-4A96-A0A1-FA628E4382D6}" type="pres">
      <dgm:prSet presAssocID="{82206EF0-0C4A-426A-9807-13676D65E2D6}" presName="child1" presStyleLbl="bgAcc1" presStyleIdx="0" presStyleCnt="4" custScaleX="136630" custLinFactNeighborX="-28316"/>
      <dgm:spPr/>
      <dgm:t>
        <a:bodyPr/>
        <a:lstStyle/>
        <a:p>
          <a:endParaRPr lang="en-US"/>
        </a:p>
      </dgm:t>
    </dgm:pt>
    <dgm:pt modelId="{0A63B2FF-1E97-4A92-AEED-75A84315D96B}" type="pres">
      <dgm:prSet presAssocID="{82206EF0-0C4A-426A-9807-13676D65E2D6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80566C-7376-4C82-AC29-0B7C0F516A54}" type="pres">
      <dgm:prSet presAssocID="{82206EF0-0C4A-426A-9807-13676D65E2D6}" presName="child2group" presStyleCnt="0"/>
      <dgm:spPr/>
    </dgm:pt>
    <dgm:pt modelId="{358B5DB1-90EA-496D-97FF-5385AF8D7325}" type="pres">
      <dgm:prSet presAssocID="{82206EF0-0C4A-426A-9807-13676D65E2D6}" presName="child2" presStyleLbl="bgAcc1" presStyleIdx="1" presStyleCnt="4" custScaleX="168230" custLinFactNeighborX="22894" custLinFactNeighborY="3720"/>
      <dgm:spPr/>
      <dgm:t>
        <a:bodyPr/>
        <a:lstStyle/>
        <a:p>
          <a:endParaRPr lang="en-US"/>
        </a:p>
      </dgm:t>
    </dgm:pt>
    <dgm:pt modelId="{955502B4-D3AF-43A9-BD8F-6D6E2308DCFC}" type="pres">
      <dgm:prSet presAssocID="{82206EF0-0C4A-426A-9807-13676D65E2D6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E01FFD-2836-4FCE-8355-A3B9318B2A2C}" type="pres">
      <dgm:prSet presAssocID="{82206EF0-0C4A-426A-9807-13676D65E2D6}" presName="child3group" presStyleCnt="0"/>
      <dgm:spPr/>
    </dgm:pt>
    <dgm:pt modelId="{23136194-E315-49C2-97E7-5578449B852E}" type="pres">
      <dgm:prSet presAssocID="{82206EF0-0C4A-426A-9807-13676D65E2D6}" presName="child3" presStyleLbl="bgAcc1" presStyleIdx="2" presStyleCnt="4" custScaleX="166016" custScaleY="99098" custLinFactNeighborX="26169" custLinFactNeighborY="4657"/>
      <dgm:spPr/>
      <dgm:t>
        <a:bodyPr/>
        <a:lstStyle/>
        <a:p>
          <a:endParaRPr lang="en-US"/>
        </a:p>
      </dgm:t>
    </dgm:pt>
    <dgm:pt modelId="{BE01D4AC-201A-40EE-BDDB-77FF99A4A960}" type="pres">
      <dgm:prSet presAssocID="{82206EF0-0C4A-426A-9807-13676D65E2D6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AA3414-8EF9-430D-9F74-BB9AA26E5C7D}" type="pres">
      <dgm:prSet presAssocID="{82206EF0-0C4A-426A-9807-13676D65E2D6}" presName="child4group" presStyleCnt="0"/>
      <dgm:spPr/>
    </dgm:pt>
    <dgm:pt modelId="{AE871855-A8B4-4A97-9128-6F6973593A52}" type="pres">
      <dgm:prSet presAssocID="{82206EF0-0C4A-426A-9807-13676D65E2D6}" presName="child4" presStyleLbl="bgAcc1" presStyleIdx="3" presStyleCnt="4" custScaleX="149144" custScaleY="134470" custLinFactNeighborX="-30101"/>
      <dgm:spPr/>
      <dgm:t>
        <a:bodyPr/>
        <a:lstStyle/>
        <a:p>
          <a:endParaRPr lang="en-US"/>
        </a:p>
      </dgm:t>
    </dgm:pt>
    <dgm:pt modelId="{0FA2A6D5-713F-49AA-8C94-D7316592C36A}" type="pres">
      <dgm:prSet presAssocID="{82206EF0-0C4A-426A-9807-13676D65E2D6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E8FED4-24EA-47DC-9EFC-57B120A2F5A2}" type="pres">
      <dgm:prSet presAssocID="{82206EF0-0C4A-426A-9807-13676D65E2D6}" presName="childPlaceholder" presStyleCnt="0"/>
      <dgm:spPr/>
    </dgm:pt>
    <dgm:pt modelId="{5C694C0E-4EB9-4951-A4F9-4747F58CD22D}" type="pres">
      <dgm:prSet presAssocID="{82206EF0-0C4A-426A-9807-13676D65E2D6}" presName="circle" presStyleCnt="0"/>
      <dgm:spPr/>
    </dgm:pt>
    <dgm:pt modelId="{64002420-C7B4-4E7E-A818-A7C3B8156875}" type="pres">
      <dgm:prSet presAssocID="{82206EF0-0C4A-426A-9807-13676D65E2D6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4B75C0-C974-48E5-B226-12BFC8233B65}" type="pres">
      <dgm:prSet presAssocID="{82206EF0-0C4A-426A-9807-13676D65E2D6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AC5BAF-5A6B-4899-B4A7-AC90D8C63352}" type="pres">
      <dgm:prSet presAssocID="{82206EF0-0C4A-426A-9807-13676D65E2D6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DB0892-7EFE-4EC9-A03E-89DFFFCEA04B}" type="pres">
      <dgm:prSet presAssocID="{82206EF0-0C4A-426A-9807-13676D65E2D6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9EB052-9D41-45E0-AE86-A5EA5C864196}" type="pres">
      <dgm:prSet presAssocID="{82206EF0-0C4A-426A-9807-13676D65E2D6}" presName="quadrantPlaceholder" presStyleCnt="0"/>
      <dgm:spPr/>
    </dgm:pt>
    <dgm:pt modelId="{F60699F2-3079-436C-B201-7F14959C26CB}" type="pres">
      <dgm:prSet presAssocID="{82206EF0-0C4A-426A-9807-13676D65E2D6}" presName="center1" presStyleLbl="fgShp" presStyleIdx="0" presStyleCnt="2"/>
      <dgm:spPr/>
    </dgm:pt>
    <dgm:pt modelId="{AEF6BB2A-6E62-431A-825D-1764326CD459}" type="pres">
      <dgm:prSet presAssocID="{82206EF0-0C4A-426A-9807-13676D65E2D6}" presName="center2" presStyleLbl="fgShp" presStyleIdx="1" presStyleCnt="2"/>
      <dgm:spPr/>
    </dgm:pt>
  </dgm:ptLst>
  <dgm:cxnLst>
    <dgm:cxn modelId="{BADF1B3B-2B0C-4C15-8AD5-09C8A0BDF19C}" type="presOf" srcId="{6208DB08-8DD9-4CF3-B5E2-0DE11F21CB88}" destId="{23136194-E315-49C2-97E7-5578449B852E}" srcOrd="0" destOrd="4" presId="urn:microsoft.com/office/officeart/2005/8/layout/cycle4"/>
    <dgm:cxn modelId="{92B51980-B909-47BA-9740-4F590696F844}" type="presOf" srcId="{40CA5C71-B2E5-4B2A-91A1-E5D66D831627}" destId="{AE871855-A8B4-4A97-9128-6F6973593A52}" srcOrd="0" destOrd="3" presId="urn:microsoft.com/office/officeart/2005/8/layout/cycle4"/>
    <dgm:cxn modelId="{82F9C65B-9EBE-42A3-9F7C-26F87B552D0D}" type="presOf" srcId="{F7F8FD04-34E6-4CB7-821C-F71434CE88C9}" destId="{0FA2A6D5-713F-49AA-8C94-D7316592C36A}" srcOrd="1" destOrd="4" presId="urn:microsoft.com/office/officeart/2005/8/layout/cycle4"/>
    <dgm:cxn modelId="{D26DF2B9-83B2-4AEC-AFB1-9287B3116D3D}" srcId="{924C0D2C-8F5C-462C-B72E-5EF7CD7D3DE1}" destId="{379D4305-448E-46DB-90F0-78CFE2AC29BB}" srcOrd="0" destOrd="0" parTransId="{118793AE-BCAC-4C2E-A79F-AD6B99572F23}" sibTransId="{DAAE3DBE-E906-4EFB-8FB8-5A5E3453E8B3}"/>
    <dgm:cxn modelId="{A91DF7A3-F7B9-4E29-BC7D-BADF8198BB20}" type="presOf" srcId="{B0856592-8C13-4B03-AC44-0CCD17B5D234}" destId="{90AC5BAF-5A6B-4899-B4A7-AC90D8C63352}" srcOrd="0" destOrd="0" presId="urn:microsoft.com/office/officeart/2005/8/layout/cycle4"/>
    <dgm:cxn modelId="{C78FA2E6-CF7D-44BC-8953-B8FBFB387CAC}" type="presOf" srcId="{0B426D0D-DF28-48CD-834F-8AB373F757B4}" destId="{955502B4-D3AF-43A9-BD8F-6D6E2308DCFC}" srcOrd="1" destOrd="1" presId="urn:microsoft.com/office/officeart/2005/8/layout/cycle4"/>
    <dgm:cxn modelId="{A01FE30B-CC7F-4DDD-839B-8224291DE5B8}" type="presOf" srcId="{379D4305-448E-46DB-90F0-78CFE2AC29BB}" destId="{AE871855-A8B4-4A97-9128-6F6973593A52}" srcOrd="0" destOrd="0" presId="urn:microsoft.com/office/officeart/2005/8/layout/cycle4"/>
    <dgm:cxn modelId="{A909AF36-34FF-4A62-B05D-B6E354D1F2C1}" srcId="{B0856592-8C13-4B03-AC44-0CCD17B5D234}" destId="{17895C97-E9DD-4493-9EED-8C4FA1BA179F}" srcOrd="3" destOrd="0" parTransId="{FBAAE584-43E9-4C77-96E3-A06DBF4C1AE7}" sibTransId="{FA0A156D-A86E-47F2-9F0D-BB3585FB2523}"/>
    <dgm:cxn modelId="{D36047BF-FCDE-4C53-8B21-9475BF61ABEC}" type="presOf" srcId="{53D15D6F-6372-4A8F-BD64-84111789F150}" destId="{955502B4-D3AF-43A9-BD8F-6D6E2308DCFC}" srcOrd="1" destOrd="0" presId="urn:microsoft.com/office/officeart/2005/8/layout/cycle4"/>
    <dgm:cxn modelId="{D9865D8B-036F-49C3-B55E-1F3B4460BE92}" srcId="{82206EF0-0C4A-426A-9807-13676D65E2D6}" destId="{0FCD3EE1-9F11-489A-A15A-53A172686C4D}" srcOrd="1" destOrd="0" parTransId="{6ED51832-8D93-4AE0-93E5-C037F5127B21}" sibTransId="{4A517EFC-A6D5-4D56-85E6-FE9081B8B855}"/>
    <dgm:cxn modelId="{1B143D96-ABBB-4BBE-80F2-AEE9F026BC6F}" type="presOf" srcId="{D517FF74-4743-45D1-B4AC-BEDE730749BA}" destId="{0FA2A6D5-713F-49AA-8C94-D7316592C36A}" srcOrd="1" destOrd="1" presId="urn:microsoft.com/office/officeart/2005/8/layout/cycle4"/>
    <dgm:cxn modelId="{5523F286-7F2E-4A42-8522-A973CBD36784}" type="presOf" srcId="{99E573CC-0399-4F35-99DC-5173B848DA6D}" destId="{0A63B2FF-1E97-4A92-AEED-75A84315D96B}" srcOrd="1" destOrd="1" presId="urn:microsoft.com/office/officeart/2005/8/layout/cycle4"/>
    <dgm:cxn modelId="{FF2574C5-7339-4247-8D24-12837161706A}" type="presOf" srcId="{29635C19-F058-453C-8537-1A2DF3852EC6}" destId="{64002420-C7B4-4E7E-A818-A7C3B8156875}" srcOrd="0" destOrd="0" presId="urn:microsoft.com/office/officeart/2005/8/layout/cycle4"/>
    <dgm:cxn modelId="{D51F45A0-19EC-4192-BCF2-95C3C2333A74}" type="presOf" srcId="{6208DB08-8DD9-4CF3-B5E2-0DE11F21CB88}" destId="{BE01D4AC-201A-40EE-BDDB-77FF99A4A960}" srcOrd="1" destOrd="4" presId="urn:microsoft.com/office/officeart/2005/8/layout/cycle4"/>
    <dgm:cxn modelId="{CFC87B46-3B41-4DBA-8A62-11FCA8A39138}" type="presOf" srcId="{924C0D2C-8F5C-462C-B72E-5EF7CD7D3DE1}" destId="{E3DB0892-7EFE-4EC9-A03E-89DFFFCEA04B}" srcOrd="0" destOrd="0" presId="urn:microsoft.com/office/officeart/2005/8/layout/cycle4"/>
    <dgm:cxn modelId="{881B051B-4191-4875-A434-985FD64AFF73}" srcId="{B0856592-8C13-4B03-AC44-0CCD17B5D234}" destId="{49B6F5A8-EB66-4744-9CE1-7C825B9246D2}" srcOrd="1" destOrd="0" parTransId="{A473CB0D-7F68-4A9F-87BF-4DFF0EA7506E}" sibTransId="{813A6597-3E13-4B23-82F2-3D107E6817EA}"/>
    <dgm:cxn modelId="{A1BC2EB2-FDDC-4108-867C-10541F402E2D}" type="presOf" srcId="{D928CEE9-76F8-4ACE-AAAD-3486BFF0064B}" destId="{0FA2A6D5-713F-49AA-8C94-D7316592C36A}" srcOrd="1" destOrd="2" presId="urn:microsoft.com/office/officeart/2005/8/layout/cycle4"/>
    <dgm:cxn modelId="{42941E9D-4BAC-42E3-89CA-44DDB5FBFDB4}" type="presOf" srcId="{CB1D6144-3A68-4CEE-857D-97C7768A8598}" destId="{868934C0-2B97-4A96-A0A1-FA628E4382D6}" srcOrd="0" destOrd="2" presId="urn:microsoft.com/office/officeart/2005/8/layout/cycle4"/>
    <dgm:cxn modelId="{89F55969-F153-4B6E-8429-66433101E6DC}" type="presOf" srcId="{99E573CC-0399-4F35-99DC-5173B848DA6D}" destId="{868934C0-2B97-4A96-A0A1-FA628E4382D6}" srcOrd="0" destOrd="1" presId="urn:microsoft.com/office/officeart/2005/8/layout/cycle4"/>
    <dgm:cxn modelId="{299B86A5-5179-4065-B400-BA464ADD06D8}" srcId="{82206EF0-0C4A-426A-9807-13676D65E2D6}" destId="{924C0D2C-8F5C-462C-B72E-5EF7CD7D3DE1}" srcOrd="3" destOrd="0" parTransId="{D0D03204-C6D6-4C79-83DE-B97FE2DE2212}" sibTransId="{A92548BB-F07E-4EDF-9734-828491D55C07}"/>
    <dgm:cxn modelId="{59A012D0-0A53-4B9A-8DC8-940A43EFB51B}" type="presOf" srcId="{131BEF31-BEA5-4E10-A6F0-57F471B2DAD0}" destId="{868934C0-2B97-4A96-A0A1-FA628E4382D6}" srcOrd="0" destOrd="0" presId="urn:microsoft.com/office/officeart/2005/8/layout/cycle4"/>
    <dgm:cxn modelId="{CD25A30B-4DE5-4F3C-8D50-31365CA9C853}" type="presOf" srcId="{49B6F5A8-EB66-4744-9CE1-7C825B9246D2}" destId="{23136194-E315-49C2-97E7-5578449B852E}" srcOrd="0" destOrd="1" presId="urn:microsoft.com/office/officeart/2005/8/layout/cycle4"/>
    <dgm:cxn modelId="{637CFA87-E090-43D4-843F-7C005E1BA019}" srcId="{924C0D2C-8F5C-462C-B72E-5EF7CD7D3DE1}" destId="{40CA5C71-B2E5-4B2A-91A1-E5D66D831627}" srcOrd="3" destOrd="0" parTransId="{BBCA5556-E107-4FA2-A22F-C1EEA845EB3B}" sibTransId="{1F7C4776-2B07-42C1-A2F0-BAFD04F7BB0B}"/>
    <dgm:cxn modelId="{1497BFC5-7D65-4F4B-90B9-6D360D33EC8B}" type="presOf" srcId="{60271C68-ABA0-4D8D-B22E-702F1FFAEBB2}" destId="{AE871855-A8B4-4A97-9128-6F6973593A52}" srcOrd="0" destOrd="5" presId="urn:microsoft.com/office/officeart/2005/8/layout/cycle4"/>
    <dgm:cxn modelId="{1E039225-8C02-4912-A803-9E1A1C5F3AB2}" srcId="{0FCD3EE1-9F11-489A-A15A-53A172686C4D}" destId="{53D15D6F-6372-4A8F-BD64-84111789F150}" srcOrd="0" destOrd="0" parTransId="{150A70FB-D087-4B78-959B-42FC3EB87D7B}" sibTransId="{3F50FD0A-31BA-46D6-BED9-C56593E29015}"/>
    <dgm:cxn modelId="{EF456F10-0E40-44A1-839B-78B4343BE86F}" srcId="{B0856592-8C13-4B03-AC44-0CCD17B5D234}" destId="{68A75E07-9772-4EA8-BD81-88F1EC768D37}" srcOrd="0" destOrd="0" parTransId="{B3EBEB50-830A-49F7-B3DD-257209D6F1BA}" sibTransId="{B6D5F1F5-4A2C-484F-BDC1-6209419F04DC}"/>
    <dgm:cxn modelId="{EC067CCD-0753-408B-B3A3-FEB24C6AAAFE}" srcId="{82206EF0-0C4A-426A-9807-13676D65E2D6}" destId="{29635C19-F058-453C-8537-1A2DF3852EC6}" srcOrd="0" destOrd="0" parTransId="{2230CA6E-9951-4F0C-8D60-D01EE91AFC6C}" sibTransId="{4024C9C9-E183-43EC-BB36-581E7EA5F88C}"/>
    <dgm:cxn modelId="{5C16A6C9-39A8-4F98-8A35-0CF45DF2755B}" type="presOf" srcId="{49B6F5A8-EB66-4744-9CE1-7C825B9246D2}" destId="{BE01D4AC-201A-40EE-BDDB-77FF99A4A960}" srcOrd="1" destOrd="1" presId="urn:microsoft.com/office/officeart/2005/8/layout/cycle4"/>
    <dgm:cxn modelId="{7A8E6691-CA39-45E9-A13B-4CB2B5F0CD0F}" srcId="{B0856592-8C13-4B03-AC44-0CCD17B5D234}" destId="{6208DB08-8DD9-4CF3-B5E2-0DE11F21CB88}" srcOrd="4" destOrd="0" parTransId="{DDF3D18B-EAD3-449D-A0E4-5720143C95B7}" sibTransId="{FCA71307-EB73-496F-AD15-6F9A6A794F22}"/>
    <dgm:cxn modelId="{E1383B4A-C603-436D-8B2C-536886DB8B7E}" type="presOf" srcId="{40CA5C71-B2E5-4B2A-91A1-E5D66D831627}" destId="{0FA2A6D5-713F-49AA-8C94-D7316592C36A}" srcOrd="1" destOrd="3" presId="urn:microsoft.com/office/officeart/2005/8/layout/cycle4"/>
    <dgm:cxn modelId="{3D976FA7-E9B0-4945-AB83-5F093FFFFA52}" srcId="{29635C19-F058-453C-8537-1A2DF3852EC6}" destId="{131BEF31-BEA5-4E10-A6F0-57F471B2DAD0}" srcOrd="0" destOrd="0" parTransId="{B9514233-C222-450A-8C15-E2BD4A5861C4}" sibTransId="{6935389A-C311-4966-8CF8-88CFEE20CDFE}"/>
    <dgm:cxn modelId="{BDF1320F-3D33-4637-80A1-B7C71C01EFA4}" type="presOf" srcId="{D517FF74-4743-45D1-B4AC-BEDE730749BA}" destId="{AE871855-A8B4-4A97-9128-6F6973593A52}" srcOrd="0" destOrd="1" presId="urn:microsoft.com/office/officeart/2005/8/layout/cycle4"/>
    <dgm:cxn modelId="{4597418F-32CB-42AE-A45A-0CFBB277E099}" type="presOf" srcId="{0FCD3EE1-9F11-489A-A15A-53A172686C4D}" destId="{C74B75C0-C974-48E5-B226-12BFC8233B65}" srcOrd="0" destOrd="0" presId="urn:microsoft.com/office/officeart/2005/8/layout/cycle4"/>
    <dgm:cxn modelId="{C1456BBB-94BE-46DE-85D6-85BBAEE58373}" type="presOf" srcId="{379D4305-448E-46DB-90F0-78CFE2AC29BB}" destId="{0FA2A6D5-713F-49AA-8C94-D7316592C36A}" srcOrd="1" destOrd="0" presId="urn:microsoft.com/office/officeart/2005/8/layout/cycle4"/>
    <dgm:cxn modelId="{A322917E-1DE2-4F1C-846A-2C2983BBA87F}" srcId="{29635C19-F058-453C-8537-1A2DF3852EC6}" destId="{CB1D6144-3A68-4CEE-857D-97C7768A8598}" srcOrd="2" destOrd="0" parTransId="{26FD3572-2F81-42A4-8BF5-C8B484E8E7B3}" sibTransId="{5056F95C-E0B9-4827-B21E-2EFF3D0566E9}"/>
    <dgm:cxn modelId="{269A0F22-0C93-440F-9D82-1F18F3FD438A}" type="presOf" srcId="{F7F8FD04-34E6-4CB7-821C-F71434CE88C9}" destId="{AE871855-A8B4-4A97-9128-6F6973593A52}" srcOrd="0" destOrd="4" presId="urn:microsoft.com/office/officeart/2005/8/layout/cycle4"/>
    <dgm:cxn modelId="{448A9F85-A151-4B68-91E8-2DCFACAD24E6}" type="presOf" srcId="{131BEF31-BEA5-4E10-A6F0-57F471B2DAD0}" destId="{0A63B2FF-1E97-4A92-AEED-75A84315D96B}" srcOrd="1" destOrd="0" presId="urn:microsoft.com/office/officeart/2005/8/layout/cycle4"/>
    <dgm:cxn modelId="{E14E1DCA-A642-45A0-BC80-519C8A33B7D4}" type="presOf" srcId="{17895C97-E9DD-4493-9EED-8C4FA1BA179F}" destId="{23136194-E315-49C2-97E7-5578449B852E}" srcOrd="0" destOrd="3" presId="urn:microsoft.com/office/officeart/2005/8/layout/cycle4"/>
    <dgm:cxn modelId="{A1F48EEB-022A-4990-8083-BEA694EDED94}" type="presOf" srcId="{17895C97-E9DD-4493-9EED-8C4FA1BA179F}" destId="{BE01D4AC-201A-40EE-BDDB-77FF99A4A960}" srcOrd="1" destOrd="3" presId="urn:microsoft.com/office/officeart/2005/8/layout/cycle4"/>
    <dgm:cxn modelId="{70E9FD0D-A93D-4499-B90E-1980C6C56FCA}" type="presOf" srcId="{D928CEE9-76F8-4ACE-AAAD-3486BFF0064B}" destId="{AE871855-A8B4-4A97-9128-6F6973593A52}" srcOrd="0" destOrd="2" presId="urn:microsoft.com/office/officeart/2005/8/layout/cycle4"/>
    <dgm:cxn modelId="{202930C1-4903-4593-B3E3-556A9A656648}" type="presOf" srcId="{CB1D6144-3A68-4CEE-857D-97C7768A8598}" destId="{0A63B2FF-1E97-4A92-AEED-75A84315D96B}" srcOrd="1" destOrd="2" presId="urn:microsoft.com/office/officeart/2005/8/layout/cycle4"/>
    <dgm:cxn modelId="{5516ADEB-2898-4807-807B-5AAC0411B70B}" srcId="{B0856592-8C13-4B03-AC44-0CCD17B5D234}" destId="{6016BEB6-46C8-45A3-BF08-12F6BAA14D45}" srcOrd="2" destOrd="0" parTransId="{2026A383-0531-4FE9-8130-6D59C526B48A}" sibTransId="{8BCED952-85EA-4E17-84F5-E39357576F9D}"/>
    <dgm:cxn modelId="{F0C73CC1-E632-4103-B961-5CB8C74E0100}" type="presOf" srcId="{60271C68-ABA0-4D8D-B22E-702F1FFAEBB2}" destId="{0FA2A6D5-713F-49AA-8C94-D7316592C36A}" srcOrd="1" destOrd="5" presId="urn:microsoft.com/office/officeart/2005/8/layout/cycle4"/>
    <dgm:cxn modelId="{2849FA53-3C7C-47A3-80E9-C9ADF5B48E90}" srcId="{924C0D2C-8F5C-462C-B72E-5EF7CD7D3DE1}" destId="{D928CEE9-76F8-4ACE-AAAD-3486BFF0064B}" srcOrd="2" destOrd="0" parTransId="{34F10556-E008-4EAC-A3DC-D053E3A1DDDC}" sibTransId="{DD757D64-8812-479C-9F61-32F94760BEF1}"/>
    <dgm:cxn modelId="{AFC03C6D-7395-4B15-9471-8A7BE2FCABF4}" type="presOf" srcId="{0B426D0D-DF28-48CD-834F-8AB373F757B4}" destId="{358B5DB1-90EA-496D-97FF-5385AF8D7325}" srcOrd="0" destOrd="1" presId="urn:microsoft.com/office/officeart/2005/8/layout/cycle4"/>
    <dgm:cxn modelId="{AD4B57E2-EB36-4663-A232-B77D1953FBDF}" type="presOf" srcId="{68A75E07-9772-4EA8-BD81-88F1EC768D37}" destId="{BE01D4AC-201A-40EE-BDDB-77FF99A4A960}" srcOrd="1" destOrd="0" presId="urn:microsoft.com/office/officeart/2005/8/layout/cycle4"/>
    <dgm:cxn modelId="{51CB4E1D-63E5-4570-A6A1-E5C4B627FBEB}" type="presOf" srcId="{6016BEB6-46C8-45A3-BF08-12F6BAA14D45}" destId="{23136194-E315-49C2-97E7-5578449B852E}" srcOrd="0" destOrd="2" presId="urn:microsoft.com/office/officeart/2005/8/layout/cycle4"/>
    <dgm:cxn modelId="{67961BD7-E798-434B-A733-DC45C390DDE9}" type="presOf" srcId="{82206EF0-0C4A-426A-9807-13676D65E2D6}" destId="{B5C2FDF3-26E6-4DE1-BA01-4D998F5C780A}" srcOrd="0" destOrd="0" presId="urn:microsoft.com/office/officeart/2005/8/layout/cycle4"/>
    <dgm:cxn modelId="{60EAF321-ECED-4F69-BB61-57E1D96EBA62}" type="presOf" srcId="{6016BEB6-46C8-45A3-BF08-12F6BAA14D45}" destId="{BE01D4AC-201A-40EE-BDDB-77FF99A4A960}" srcOrd="1" destOrd="2" presId="urn:microsoft.com/office/officeart/2005/8/layout/cycle4"/>
    <dgm:cxn modelId="{9E7F6A40-2058-4DE1-9326-3B05D593571D}" srcId="{924C0D2C-8F5C-462C-B72E-5EF7CD7D3DE1}" destId="{F7F8FD04-34E6-4CB7-821C-F71434CE88C9}" srcOrd="4" destOrd="0" parTransId="{489B3150-A2E3-4E0A-A021-5D861DEB610B}" sibTransId="{49F108E3-6436-4071-A9DC-DCA4705D6E37}"/>
    <dgm:cxn modelId="{C88CF097-3F05-4ECB-996B-7C4D1FF69E56}" srcId="{924C0D2C-8F5C-462C-B72E-5EF7CD7D3DE1}" destId="{60271C68-ABA0-4D8D-B22E-702F1FFAEBB2}" srcOrd="5" destOrd="0" parTransId="{4AFCAA9E-26D9-42D5-9CB7-68C93BB2E694}" sibTransId="{D33A4303-4A4A-4947-A83E-6380AF91D18F}"/>
    <dgm:cxn modelId="{821681E3-9367-4B6D-97D8-610109FEA474}" srcId="{0FCD3EE1-9F11-489A-A15A-53A172686C4D}" destId="{0B426D0D-DF28-48CD-834F-8AB373F757B4}" srcOrd="1" destOrd="0" parTransId="{EB6F78BB-3370-441D-B28F-B33CC8275A3C}" sibTransId="{778C7FF7-D13A-4128-9C5C-989ABCFEBBC2}"/>
    <dgm:cxn modelId="{617343C5-CEF0-497D-BF39-1DD2BA6EDE0C}" type="presOf" srcId="{53D15D6F-6372-4A8F-BD64-84111789F150}" destId="{358B5DB1-90EA-496D-97FF-5385AF8D7325}" srcOrd="0" destOrd="0" presId="urn:microsoft.com/office/officeart/2005/8/layout/cycle4"/>
    <dgm:cxn modelId="{D261B8F0-66FB-4DE1-B1AD-27D0EF1D1CA0}" srcId="{29635C19-F058-453C-8537-1A2DF3852EC6}" destId="{99E573CC-0399-4F35-99DC-5173B848DA6D}" srcOrd="1" destOrd="0" parTransId="{CD6EC0FB-F3EA-4850-9C4E-53759B9B0281}" sibTransId="{839B1CDD-7E55-48EB-A6F2-CF66072D9671}"/>
    <dgm:cxn modelId="{6E19586F-9EEF-4E82-94E6-E00E08ECBE04}" srcId="{82206EF0-0C4A-426A-9807-13676D65E2D6}" destId="{B0856592-8C13-4B03-AC44-0CCD17B5D234}" srcOrd="2" destOrd="0" parTransId="{7306BC70-2FAF-4187-AE69-748B3B18867D}" sibTransId="{4190B60D-2B7A-4959-88E7-0274D9993A4C}"/>
    <dgm:cxn modelId="{3A0CA3F9-0745-4477-A1F7-E51AE2F8B74F}" srcId="{924C0D2C-8F5C-462C-B72E-5EF7CD7D3DE1}" destId="{D517FF74-4743-45D1-B4AC-BEDE730749BA}" srcOrd="1" destOrd="0" parTransId="{0053D6C9-F5C9-4760-8B15-5B2D87D5037F}" sibTransId="{2548C5B9-1185-4472-AA96-E0179EE4C6B7}"/>
    <dgm:cxn modelId="{9835F10E-A706-4358-9C42-0BAE7AC71B74}" type="presOf" srcId="{68A75E07-9772-4EA8-BD81-88F1EC768D37}" destId="{23136194-E315-49C2-97E7-5578449B852E}" srcOrd="0" destOrd="0" presId="urn:microsoft.com/office/officeart/2005/8/layout/cycle4"/>
    <dgm:cxn modelId="{4F0C112C-A079-40BC-B8B8-46462C4BA4AE}" type="presParOf" srcId="{B5C2FDF3-26E6-4DE1-BA01-4D998F5C780A}" destId="{C787B8CB-64FC-4CB1-975F-181459D7A00C}" srcOrd="0" destOrd="0" presId="urn:microsoft.com/office/officeart/2005/8/layout/cycle4"/>
    <dgm:cxn modelId="{991E8598-6A46-45B9-B972-D7F55F2BC0FA}" type="presParOf" srcId="{C787B8CB-64FC-4CB1-975F-181459D7A00C}" destId="{C2DEC890-D313-4EF4-9751-54735C6095BD}" srcOrd="0" destOrd="0" presId="urn:microsoft.com/office/officeart/2005/8/layout/cycle4"/>
    <dgm:cxn modelId="{2856C9DF-AE99-4735-B05F-B21BB25D4F62}" type="presParOf" srcId="{C2DEC890-D313-4EF4-9751-54735C6095BD}" destId="{868934C0-2B97-4A96-A0A1-FA628E4382D6}" srcOrd="0" destOrd="0" presId="urn:microsoft.com/office/officeart/2005/8/layout/cycle4"/>
    <dgm:cxn modelId="{505F8AEC-1A60-46CD-A1FB-786372C1651F}" type="presParOf" srcId="{C2DEC890-D313-4EF4-9751-54735C6095BD}" destId="{0A63B2FF-1E97-4A92-AEED-75A84315D96B}" srcOrd="1" destOrd="0" presId="urn:microsoft.com/office/officeart/2005/8/layout/cycle4"/>
    <dgm:cxn modelId="{98856CC8-C252-413D-BF6B-0D75D4B5046F}" type="presParOf" srcId="{C787B8CB-64FC-4CB1-975F-181459D7A00C}" destId="{0F80566C-7376-4C82-AC29-0B7C0F516A54}" srcOrd="1" destOrd="0" presId="urn:microsoft.com/office/officeart/2005/8/layout/cycle4"/>
    <dgm:cxn modelId="{E8AC6B8F-65F7-45F1-B702-18B6414E9379}" type="presParOf" srcId="{0F80566C-7376-4C82-AC29-0B7C0F516A54}" destId="{358B5DB1-90EA-496D-97FF-5385AF8D7325}" srcOrd="0" destOrd="0" presId="urn:microsoft.com/office/officeart/2005/8/layout/cycle4"/>
    <dgm:cxn modelId="{5CE77FFE-F78B-4889-96C2-A16F197FDAF8}" type="presParOf" srcId="{0F80566C-7376-4C82-AC29-0B7C0F516A54}" destId="{955502B4-D3AF-43A9-BD8F-6D6E2308DCFC}" srcOrd="1" destOrd="0" presId="urn:microsoft.com/office/officeart/2005/8/layout/cycle4"/>
    <dgm:cxn modelId="{AA457ED1-972A-4010-8C86-CDFFDCC259C7}" type="presParOf" srcId="{C787B8CB-64FC-4CB1-975F-181459D7A00C}" destId="{2BE01FFD-2836-4FCE-8355-A3B9318B2A2C}" srcOrd="2" destOrd="0" presId="urn:microsoft.com/office/officeart/2005/8/layout/cycle4"/>
    <dgm:cxn modelId="{AD248261-E030-49C5-95BC-E81D8FB756B0}" type="presParOf" srcId="{2BE01FFD-2836-4FCE-8355-A3B9318B2A2C}" destId="{23136194-E315-49C2-97E7-5578449B852E}" srcOrd="0" destOrd="0" presId="urn:microsoft.com/office/officeart/2005/8/layout/cycle4"/>
    <dgm:cxn modelId="{F3BEE291-A7AB-44AF-AC2F-2626412313EA}" type="presParOf" srcId="{2BE01FFD-2836-4FCE-8355-A3B9318B2A2C}" destId="{BE01D4AC-201A-40EE-BDDB-77FF99A4A960}" srcOrd="1" destOrd="0" presId="urn:microsoft.com/office/officeart/2005/8/layout/cycle4"/>
    <dgm:cxn modelId="{1E0EB9A8-9050-4702-B0DB-9574774DF2F3}" type="presParOf" srcId="{C787B8CB-64FC-4CB1-975F-181459D7A00C}" destId="{52AA3414-8EF9-430D-9F74-BB9AA26E5C7D}" srcOrd="3" destOrd="0" presId="urn:microsoft.com/office/officeart/2005/8/layout/cycle4"/>
    <dgm:cxn modelId="{0E1F539B-4DA3-4122-ADB4-C1E017D6AF4D}" type="presParOf" srcId="{52AA3414-8EF9-430D-9F74-BB9AA26E5C7D}" destId="{AE871855-A8B4-4A97-9128-6F6973593A52}" srcOrd="0" destOrd="0" presId="urn:microsoft.com/office/officeart/2005/8/layout/cycle4"/>
    <dgm:cxn modelId="{AAC38FB6-A3E1-431A-BB14-97A7E64D3AAE}" type="presParOf" srcId="{52AA3414-8EF9-430D-9F74-BB9AA26E5C7D}" destId="{0FA2A6D5-713F-49AA-8C94-D7316592C36A}" srcOrd="1" destOrd="0" presId="urn:microsoft.com/office/officeart/2005/8/layout/cycle4"/>
    <dgm:cxn modelId="{8D773F89-1EEA-4EBC-AEA4-B834AC4B83EA}" type="presParOf" srcId="{C787B8CB-64FC-4CB1-975F-181459D7A00C}" destId="{40E8FED4-24EA-47DC-9EFC-57B120A2F5A2}" srcOrd="4" destOrd="0" presId="urn:microsoft.com/office/officeart/2005/8/layout/cycle4"/>
    <dgm:cxn modelId="{65AA6953-C4AA-4CBB-9F82-588DC04784BC}" type="presParOf" srcId="{B5C2FDF3-26E6-4DE1-BA01-4D998F5C780A}" destId="{5C694C0E-4EB9-4951-A4F9-4747F58CD22D}" srcOrd="1" destOrd="0" presId="urn:microsoft.com/office/officeart/2005/8/layout/cycle4"/>
    <dgm:cxn modelId="{BD60FEC3-BDAC-4756-B7F1-07F9A96A1F97}" type="presParOf" srcId="{5C694C0E-4EB9-4951-A4F9-4747F58CD22D}" destId="{64002420-C7B4-4E7E-A818-A7C3B8156875}" srcOrd="0" destOrd="0" presId="urn:microsoft.com/office/officeart/2005/8/layout/cycle4"/>
    <dgm:cxn modelId="{AEDB1F5F-EC24-4E46-86A8-C49D069F3AA7}" type="presParOf" srcId="{5C694C0E-4EB9-4951-A4F9-4747F58CD22D}" destId="{C74B75C0-C974-48E5-B226-12BFC8233B65}" srcOrd="1" destOrd="0" presId="urn:microsoft.com/office/officeart/2005/8/layout/cycle4"/>
    <dgm:cxn modelId="{59E2B6BB-A51C-4508-B61F-580448AC5000}" type="presParOf" srcId="{5C694C0E-4EB9-4951-A4F9-4747F58CD22D}" destId="{90AC5BAF-5A6B-4899-B4A7-AC90D8C63352}" srcOrd="2" destOrd="0" presId="urn:microsoft.com/office/officeart/2005/8/layout/cycle4"/>
    <dgm:cxn modelId="{D226EA2C-739A-48B6-8C57-D9C42F3132D1}" type="presParOf" srcId="{5C694C0E-4EB9-4951-A4F9-4747F58CD22D}" destId="{E3DB0892-7EFE-4EC9-A03E-89DFFFCEA04B}" srcOrd="3" destOrd="0" presId="urn:microsoft.com/office/officeart/2005/8/layout/cycle4"/>
    <dgm:cxn modelId="{33F0389B-918B-4610-B6B1-49CF31A892F2}" type="presParOf" srcId="{5C694C0E-4EB9-4951-A4F9-4747F58CD22D}" destId="{5C9EB052-9D41-45E0-AE86-A5EA5C864196}" srcOrd="4" destOrd="0" presId="urn:microsoft.com/office/officeart/2005/8/layout/cycle4"/>
    <dgm:cxn modelId="{38C5D908-862B-4DEC-98EA-F291F3F4EC19}" type="presParOf" srcId="{B5C2FDF3-26E6-4DE1-BA01-4D998F5C780A}" destId="{F60699F2-3079-436C-B201-7F14959C26CB}" srcOrd="2" destOrd="0" presId="urn:microsoft.com/office/officeart/2005/8/layout/cycle4"/>
    <dgm:cxn modelId="{EB01E0E2-3CB9-4243-B724-932D77D7D5CE}" type="presParOf" srcId="{B5C2FDF3-26E6-4DE1-BA01-4D998F5C780A}" destId="{AEF6BB2A-6E62-431A-825D-1764326CD459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DF5C8-68CA-4C8C-BB78-F7342E31EECE}" type="datetimeFigureOut">
              <a:rPr lang="en-US" smtClean="0"/>
              <a:t>3/9/2019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A7EF24-5C96-4B0D-AD4D-6C55EFCF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43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68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dirty="0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1BDECD0-44A4-40B4-8A9E-AC2682E4C7A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38200" y="6176963"/>
            <a:ext cx="10515599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838200" y="1690688"/>
            <a:ext cx="10515599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7489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366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80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059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4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947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62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1BDECD0-44A4-40B4-8A9E-AC2682E4C7A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6176963"/>
            <a:ext cx="10515599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838200" y="1690688"/>
            <a:ext cx="10515599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0513574" y="9790"/>
            <a:ext cx="1680451" cy="1068456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836772" y="1723444"/>
            <a:ext cx="10515599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838200" y="6209988"/>
            <a:ext cx="10515599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14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Bölüm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866445"/>
          </a:xfrm>
        </p:spPr>
        <p:txBody>
          <a:bodyPr/>
          <a:lstStyle/>
          <a:p>
            <a:r>
              <a:rPr lang="tr-TR" dirty="0">
                <a:solidFill>
                  <a:schemeClr val="bg2">
                    <a:lumMod val="50000"/>
                  </a:schemeClr>
                </a:solidFill>
              </a:rPr>
              <a:t>PROGRAMLAMA ÖĞRETİMİ İÇİN PEDAGOJİK YAKLAŞIMLAR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4919004"/>
            <a:ext cx="9144000" cy="8664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Serhat Bahadır KERT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79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Öğrenen</a:t>
            </a:r>
            <a:r>
              <a:rPr lang="en-US" dirty="0" smtClean="0"/>
              <a:t> </a:t>
            </a:r>
            <a:r>
              <a:rPr lang="en-US" dirty="0" err="1" smtClean="0"/>
              <a:t>Odakl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Yaklaş</a:t>
            </a:r>
            <a:r>
              <a:rPr lang="tr-TR" dirty="0" smtClean="0"/>
              <a:t>ı</a:t>
            </a:r>
            <a:r>
              <a:rPr lang="en-US" dirty="0" err="1" smtClean="0"/>
              <a:t>mlar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Eşli Programlama </a:t>
            </a:r>
          </a:p>
          <a:p>
            <a:r>
              <a:rPr lang="tr-TR" dirty="0"/>
              <a:t>Oyun Temelli Öğrenme </a:t>
            </a:r>
          </a:p>
          <a:p>
            <a:r>
              <a:rPr lang="tr-TR" dirty="0"/>
              <a:t>Sorgulama Temelli Öğrenme</a:t>
            </a:r>
          </a:p>
          <a:p>
            <a:r>
              <a:rPr lang="tr-TR" dirty="0"/>
              <a:t>Proje Temelli Öğrenme</a:t>
            </a:r>
            <a:endParaRPr lang="en-US" dirty="0"/>
          </a:p>
          <a:p>
            <a:r>
              <a:rPr lang="tr-TR" dirty="0"/>
              <a:t>Programlama Eğitiminde </a:t>
            </a:r>
            <a:r>
              <a:rPr lang="tr-TR" dirty="0" smtClean="0"/>
              <a:t>Disiplinler arası </a:t>
            </a:r>
            <a:r>
              <a:rPr lang="tr-TR" dirty="0"/>
              <a:t>yaklaşım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98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dirty="0"/>
              <a:t>Araç Odaklı Yaklaşımlar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Bilgisayarsız </a:t>
            </a:r>
            <a:r>
              <a:rPr lang="tr-TR" dirty="0"/>
              <a:t>Programlama</a:t>
            </a:r>
            <a:endParaRPr lang="en-US" dirty="0"/>
          </a:p>
          <a:p>
            <a:r>
              <a:rPr lang="tr-TR" dirty="0" smtClean="0"/>
              <a:t>Blok </a:t>
            </a:r>
            <a:r>
              <a:rPr lang="tr-TR" dirty="0"/>
              <a:t>Temelli Programlama</a:t>
            </a:r>
            <a:endParaRPr lang="en-US" dirty="0"/>
          </a:p>
          <a:p>
            <a:r>
              <a:rPr lang="tr-TR" dirty="0" smtClean="0"/>
              <a:t>Metin </a:t>
            </a:r>
            <a:r>
              <a:rPr lang="tr-TR" dirty="0"/>
              <a:t>Temelli Programlama</a:t>
            </a:r>
            <a:endParaRPr lang="en-US" dirty="0"/>
          </a:p>
          <a:p>
            <a:r>
              <a:rPr lang="tr-TR" dirty="0" smtClean="0"/>
              <a:t>Fiziksel </a:t>
            </a:r>
            <a:r>
              <a:rPr lang="tr-TR" dirty="0"/>
              <a:t>Programlama</a:t>
            </a:r>
            <a:endParaRPr lang="en-US" dirty="0"/>
          </a:p>
          <a:p>
            <a:r>
              <a:rPr lang="tr-TR" dirty="0" err="1" smtClean="0"/>
              <a:t>Hibrit</a:t>
            </a:r>
            <a:r>
              <a:rPr lang="tr-TR" dirty="0" smtClean="0"/>
              <a:t> </a:t>
            </a:r>
            <a:r>
              <a:rPr lang="tr-TR" dirty="0"/>
              <a:t>programlama ortamları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57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İlkokul Düzeyinde (6-10 Yaş) Programlama Öğretim Yaklaşımları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İlkokul</a:t>
            </a:r>
            <a:r>
              <a:rPr lang="en-US" sz="2400" dirty="0"/>
              <a:t>, </a:t>
            </a:r>
            <a:r>
              <a:rPr lang="en-US" sz="2400" dirty="0" err="1"/>
              <a:t>temel</a:t>
            </a:r>
            <a:r>
              <a:rPr lang="en-US" sz="2400" dirty="0"/>
              <a:t> </a:t>
            </a:r>
            <a:r>
              <a:rPr lang="en-US" sz="2400" dirty="0" err="1"/>
              <a:t>programlama</a:t>
            </a:r>
            <a:r>
              <a:rPr lang="en-US" sz="2400" dirty="0"/>
              <a:t> </a:t>
            </a:r>
            <a:r>
              <a:rPr lang="en-US" sz="2400" dirty="0" err="1"/>
              <a:t>becerilerine</a:t>
            </a:r>
            <a:r>
              <a:rPr lang="en-US" sz="2400" dirty="0"/>
              <a:t> </a:t>
            </a:r>
            <a:r>
              <a:rPr lang="en-US" sz="2400" dirty="0" err="1"/>
              <a:t>ilişkin</a:t>
            </a:r>
            <a:r>
              <a:rPr lang="en-US" sz="2400" dirty="0"/>
              <a:t> ilk </a:t>
            </a:r>
            <a:r>
              <a:rPr lang="en-US" sz="2400" dirty="0" err="1"/>
              <a:t>adımların</a:t>
            </a:r>
            <a:r>
              <a:rPr lang="en-US" sz="2400" dirty="0"/>
              <a:t> </a:t>
            </a:r>
            <a:r>
              <a:rPr lang="en-US" sz="2400" dirty="0" err="1"/>
              <a:t>atıldığı</a:t>
            </a:r>
            <a:r>
              <a:rPr lang="en-US" sz="2400" dirty="0"/>
              <a:t> </a:t>
            </a:r>
            <a:r>
              <a:rPr lang="en-US" sz="2400" dirty="0" err="1"/>
              <a:t>süreci</a:t>
            </a:r>
            <a:r>
              <a:rPr lang="en-US" sz="2400" dirty="0"/>
              <a:t> </a:t>
            </a:r>
            <a:r>
              <a:rPr lang="en-US" sz="2400" dirty="0" err="1"/>
              <a:t>kapsamaktadır</a:t>
            </a:r>
            <a:r>
              <a:rPr lang="en-US" sz="2400" dirty="0"/>
              <a:t>. </a:t>
            </a: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en-US" sz="2400" dirty="0"/>
              <a:t>Bu </a:t>
            </a:r>
            <a:r>
              <a:rPr lang="en-US" sz="2400" dirty="0" err="1"/>
              <a:t>yaş</a:t>
            </a:r>
            <a:r>
              <a:rPr lang="en-US" sz="2400" dirty="0"/>
              <a:t> </a:t>
            </a:r>
            <a:r>
              <a:rPr lang="en-US" sz="2400" dirty="0" err="1"/>
              <a:t>düzeyinde</a:t>
            </a:r>
            <a:r>
              <a:rPr lang="en-US" sz="2400" dirty="0"/>
              <a:t>, </a:t>
            </a:r>
            <a:r>
              <a:rPr lang="en-US" sz="2400" dirty="0" err="1"/>
              <a:t>detaylardan</a:t>
            </a:r>
            <a:r>
              <a:rPr lang="en-US" sz="2400" dirty="0"/>
              <a:t> </a:t>
            </a:r>
            <a:r>
              <a:rPr lang="en-US" sz="2400" dirty="0" err="1"/>
              <a:t>arındırılmış</a:t>
            </a:r>
            <a:r>
              <a:rPr lang="en-US" sz="2400" dirty="0"/>
              <a:t> </a:t>
            </a:r>
            <a:r>
              <a:rPr lang="en-US" sz="2400" dirty="0" err="1"/>
              <a:t>anlamlı</a:t>
            </a:r>
            <a:r>
              <a:rPr lang="en-US" sz="2400" dirty="0"/>
              <a:t> </a:t>
            </a:r>
            <a:r>
              <a:rPr lang="en-US" sz="2400" dirty="0" err="1"/>
              <a:t>öğrenme</a:t>
            </a:r>
            <a:r>
              <a:rPr lang="en-US" sz="2400" dirty="0"/>
              <a:t> </a:t>
            </a:r>
            <a:r>
              <a:rPr lang="en-US" sz="2400" dirty="0" err="1"/>
              <a:t>çalışmalarının</a:t>
            </a:r>
            <a:r>
              <a:rPr lang="en-US" sz="2400" dirty="0"/>
              <a:t>, </a:t>
            </a:r>
            <a:r>
              <a:rPr lang="en-US" sz="2400" dirty="0" err="1"/>
              <a:t>çocuğun</a:t>
            </a:r>
            <a:r>
              <a:rPr lang="en-US" sz="2400" dirty="0"/>
              <a:t> </a:t>
            </a:r>
            <a:r>
              <a:rPr lang="en-US" sz="2400" dirty="0" err="1"/>
              <a:t>bilgi</a:t>
            </a:r>
            <a:r>
              <a:rPr lang="en-US" sz="2400" dirty="0"/>
              <a:t> </a:t>
            </a:r>
            <a:r>
              <a:rPr lang="en-US" sz="2400" dirty="0" err="1"/>
              <a:t>işlemsel</a:t>
            </a:r>
            <a:r>
              <a:rPr lang="en-US" sz="2400" dirty="0"/>
              <a:t> </a:t>
            </a:r>
            <a:r>
              <a:rPr lang="en-US" sz="2400" dirty="0" err="1"/>
              <a:t>düşünme</a:t>
            </a:r>
            <a:r>
              <a:rPr lang="en-US" sz="2400" dirty="0"/>
              <a:t> </a:t>
            </a:r>
            <a:r>
              <a:rPr lang="en-US" sz="2400" dirty="0" err="1"/>
              <a:t>becerilerinin</a:t>
            </a:r>
            <a:r>
              <a:rPr lang="en-US" sz="2400" dirty="0"/>
              <a:t> </a:t>
            </a:r>
            <a:r>
              <a:rPr lang="en-US" sz="2400" dirty="0" err="1"/>
              <a:t>inşa</a:t>
            </a:r>
            <a:r>
              <a:rPr lang="en-US" sz="2400" dirty="0"/>
              <a:t> </a:t>
            </a:r>
            <a:r>
              <a:rPr lang="en-US" sz="2400" dirty="0" err="1"/>
              <a:t>edilmesi</a:t>
            </a:r>
            <a:r>
              <a:rPr lang="en-US" sz="2400" dirty="0"/>
              <a:t> </a:t>
            </a:r>
            <a:r>
              <a:rPr lang="en-US" sz="2400" dirty="0" err="1"/>
              <a:t>amacına</a:t>
            </a:r>
            <a:r>
              <a:rPr lang="en-US" sz="2400" dirty="0"/>
              <a:t> </a:t>
            </a:r>
            <a:r>
              <a:rPr lang="en-US" sz="2400" dirty="0" err="1"/>
              <a:t>yönelik</a:t>
            </a:r>
            <a:r>
              <a:rPr lang="en-US" sz="2400" dirty="0"/>
              <a:t> </a:t>
            </a:r>
            <a:r>
              <a:rPr lang="en-US" sz="2400" dirty="0" err="1"/>
              <a:t>olduğunu</a:t>
            </a:r>
            <a:r>
              <a:rPr lang="en-US" sz="2400" dirty="0"/>
              <a:t> </a:t>
            </a:r>
            <a:r>
              <a:rPr lang="en-US" sz="2400" dirty="0" err="1"/>
              <a:t>unutmamak</a:t>
            </a:r>
            <a:r>
              <a:rPr lang="en-US" sz="2400" dirty="0"/>
              <a:t> </a:t>
            </a:r>
            <a:r>
              <a:rPr lang="en-US" sz="2400" dirty="0" err="1"/>
              <a:t>önemlidir</a:t>
            </a:r>
            <a:r>
              <a:rPr lang="en-US" sz="2400" dirty="0"/>
              <a:t>. </a:t>
            </a: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en-US" sz="2400" dirty="0" err="1"/>
              <a:t>fiziki</a:t>
            </a:r>
            <a:r>
              <a:rPr lang="en-US" sz="2400" dirty="0"/>
              <a:t> </a:t>
            </a:r>
            <a:r>
              <a:rPr lang="en-US" sz="2400" dirty="0" err="1"/>
              <a:t>ortamda</a:t>
            </a:r>
            <a:r>
              <a:rPr lang="en-US" sz="2400" dirty="0"/>
              <a:t> </a:t>
            </a:r>
            <a:r>
              <a:rPr lang="en-US" sz="2400" dirty="0" err="1"/>
              <a:t>gerçekleştirilecek</a:t>
            </a:r>
            <a:r>
              <a:rPr lang="en-US" sz="2400" dirty="0"/>
              <a:t> </a:t>
            </a:r>
            <a:r>
              <a:rPr lang="en-US" sz="2400" dirty="0" err="1"/>
              <a:t>gerçek</a:t>
            </a:r>
            <a:r>
              <a:rPr lang="en-US" sz="2400" dirty="0"/>
              <a:t> </a:t>
            </a:r>
            <a:r>
              <a:rPr lang="en-US" sz="2400" dirty="0" err="1"/>
              <a:t>oyun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oyunlaştırma</a:t>
            </a:r>
            <a:r>
              <a:rPr lang="en-US" sz="2400" dirty="0"/>
              <a:t> </a:t>
            </a:r>
            <a:r>
              <a:rPr lang="en-US" sz="2400" dirty="0" err="1"/>
              <a:t>çalışmalarının</a:t>
            </a:r>
            <a:r>
              <a:rPr lang="en-US" sz="2400" dirty="0"/>
              <a:t> </a:t>
            </a:r>
            <a:r>
              <a:rPr lang="en-US" sz="2400" dirty="0" err="1"/>
              <a:t>tasarlanması</a:t>
            </a:r>
            <a:r>
              <a:rPr lang="en-US" sz="2400" dirty="0"/>
              <a:t> </a:t>
            </a:r>
            <a:r>
              <a:rPr lang="en-US" sz="2400" dirty="0" err="1"/>
              <a:t>zengin</a:t>
            </a:r>
            <a:r>
              <a:rPr lang="en-US" sz="2400" dirty="0"/>
              <a:t> </a:t>
            </a:r>
            <a:r>
              <a:rPr lang="en-US" sz="2400" dirty="0" err="1"/>
              <a:t>öğrenme</a:t>
            </a:r>
            <a:r>
              <a:rPr lang="en-US" sz="2400" dirty="0"/>
              <a:t> </a:t>
            </a:r>
            <a:r>
              <a:rPr lang="en-US" sz="2400" dirty="0" err="1"/>
              <a:t>ortamlarının</a:t>
            </a:r>
            <a:r>
              <a:rPr lang="en-US" sz="2400" dirty="0"/>
              <a:t> </a:t>
            </a:r>
            <a:r>
              <a:rPr lang="en-US" sz="2400" dirty="0" err="1"/>
              <a:t>oluşturmasını</a:t>
            </a:r>
            <a:r>
              <a:rPr lang="en-US" sz="2400" dirty="0"/>
              <a:t> </a:t>
            </a:r>
            <a:r>
              <a:rPr lang="en-US" sz="2400" dirty="0" err="1"/>
              <a:t>sağlayacaktır</a:t>
            </a:r>
            <a:r>
              <a:rPr lang="en-US" sz="2400" dirty="0"/>
              <a:t>. 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69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Ortaokul Düzeyinde (11-13 Yaş) Programlama Öğretim </a:t>
            </a:r>
            <a:r>
              <a:rPr lang="tr-TR" dirty="0" smtClean="0"/>
              <a:t>Yaklaşımları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Ortaokul</a:t>
            </a:r>
            <a:r>
              <a:rPr lang="en-US" sz="2400" dirty="0"/>
              <a:t> </a:t>
            </a:r>
            <a:r>
              <a:rPr lang="en-US" sz="2400" dirty="0" err="1"/>
              <a:t>dönemi</a:t>
            </a:r>
            <a:r>
              <a:rPr lang="en-US" sz="2400" dirty="0"/>
              <a:t> </a:t>
            </a:r>
            <a:r>
              <a:rPr lang="en-US" sz="2400" dirty="0" err="1"/>
              <a:t>programlama</a:t>
            </a:r>
            <a:r>
              <a:rPr lang="en-US" sz="2400" dirty="0"/>
              <a:t> </a:t>
            </a:r>
            <a:r>
              <a:rPr lang="en-US" sz="2400" dirty="0" err="1"/>
              <a:t>öğretiminde</a:t>
            </a:r>
            <a:r>
              <a:rPr lang="en-US" sz="2400" dirty="0"/>
              <a:t> </a:t>
            </a:r>
            <a:r>
              <a:rPr lang="en-US" sz="2400" dirty="0" err="1"/>
              <a:t>profesyonel</a:t>
            </a:r>
            <a:r>
              <a:rPr lang="en-US" sz="2400" dirty="0"/>
              <a:t> </a:t>
            </a:r>
            <a:r>
              <a:rPr lang="en-US" sz="2400" dirty="0" err="1"/>
              <a:t>uygulamaya</a:t>
            </a:r>
            <a:r>
              <a:rPr lang="en-US" sz="2400" dirty="0"/>
              <a:t> </a:t>
            </a:r>
            <a:r>
              <a:rPr lang="en-US" sz="2400" dirty="0" err="1"/>
              <a:t>geçişin</a:t>
            </a:r>
            <a:r>
              <a:rPr lang="en-US" sz="2400" dirty="0"/>
              <a:t> </a:t>
            </a:r>
            <a:r>
              <a:rPr lang="en-US" sz="2400" dirty="0" err="1"/>
              <a:t>ara</a:t>
            </a:r>
            <a:r>
              <a:rPr lang="en-US" sz="2400" dirty="0"/>
              <a:t> </a:t>
            </a:r>
            <a:r>
              <a:rPr lang="en-US" sz="2400" dirty="0" err="1"/>
              <a:t>dönemi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ifade</a:t>
            </a:r>
            <a:r>
              <a:rPr lang="en-US" sz="2400" dirty="0"/>
              <a:t> </a:t>
            </a:r>
            <a:r>
              <a:rPr lang="en-US" sz="2400" dirty="0" err="1"/>
              <a:t>edilebilir</a:t>
            </a:r>
            <a:r>
              <a:rPr lang="en-US" sz="2400" dirty="0"/>
              <a:t>. </a:t>
            </a:r>
            <a:endParaRPr lang="tr-TR" sz="2400" dirty="0" smtClean="0"/>
          </a:p>
          <a:p>
            <a:endParaRPr lang="tr-TR" sz="2400" dirty="0"/>
          </a:p>
          <a:p>
            <a:r>
              <a:rPr lang="en-US" sz="2400" dirty="0"/>
              <a:t>Bu </a:t>
            </a:r>
            <a:r>
              <a:rPr lang="en-US" sz="2400" dirty="0" err="1"/>
              <a:t>dönem</a:t>
            </a:r>
            <a:r>
              <a:rPr lang="en-US" sz="2400" dirty="0"/>
              <a:t> </a:t>
            </a:r>
            <a:r>
              <a:rPr lang="en-US" sz="2400" dirty="0" err="1"/>
              <a:t>içerisinde</a:t>
            </a:r>
            <a:r>
              <a:rPr lang="en-US" sz="2400" dirty="0"/>
              <a:t> </a:t>
            </a:r>
            <a:r>
              <a:rPr lang="en-US" sz="2400" dirty="0" err="1"/>
              <a:t>ilkokul</a:t>
            </a:r>
            <a:r>
              <a:rPr lang="en-US" sz="2400" dirty="0"/>
              <a:t> </a:t>
            </a:r>
            <a:r>
              <a:rPr lang="en-US" sz="2400" dirty="0" err="1"/>
              <a:t>döneminde</a:t>
            </a:r>
            <a:r>
              <a:rPr lang="en-US" sz="2400" dirty="0"/>
              <a:t> </a:t>
            </a:r>
            <a:r>
              <a:rPr lang="en-US" sz="2400" dirty="0" err="1"/>
              <a:t>başlanan</a:t>
            </a:r>
            <a:r>
              <a:rPr lang="en-US" sz="2400" dirty="0"/>
              <a:t> </a:t>
            </a:r>
            <a:r>
              <a:rPr lang="en-US" sz="2400" dirty="0" err="1"/>
              <a:t>bilgi</a:t>
            </a:r>
            <a:r>
              <a:rPr lang="en-US" sz="2400" dirty="0"/>
              <a:t> </a:t>
            </a:r>
            <a:r>
              <a:rPr lang="en-US" sz="2400" dirty="0" err="1"/>
              <a:t>işlemsel</a:t>
            </a:r>
            <a:r>
              <a:rPr lang="en-US" sz="2400" dirty="0"/>
              <a:t> </a:t>
            </a:r>
            <a:r>
              <a:rPr lang="en-US" sz="2400" dirty="0" err="1"/>
              <a:t>düşünme</a:t>
            </a:r>
            <a:r>
              <a:rPr lang="en-US" sz="2400" dirty="0"/>
              <a:t> </a:t>
            </a:r>
            <a:r>
              <a:rPr lang="en-US" sz="2400" dirty="0" err="1"/>
              <a:t>becerilerini</a:t>
            </a:r>
            <a:r>
              <a:rPr lang="en-US" sz="2400" dirty="0"/>
              <a:t> </a:t>
            </a:r>
            <a:r>
              <a:rPr lang="en-US" sz="2400" dirty="0" err="1"/>
              <a:t>gelişimine</a:t>
            </a:r>
            <a:r>
              <a:rPr lang="en-US" sz="2400" dirty="0"/>
              <a:t> </a:t>
            </a:r>
            <a:r>
              <a:rPr lang="en-US" sz="2400" dirty="0" err="1"/>
              <a:t>yönelik</a:t>
            </a:r>
            <a:r>
              <a:rPr lang="en-US" sz="2400" dirty="0"/>
              <a:t> </a:t>
            </a:r>
            <a:r>
              <a:rPr lang="en-US" sz="2400" dirty="0" err="1"/>
              <a:t>etkinliklere</a:t>
            </a:r>
            <a:r>
              <a:rPr lang="en-US" sz="2400" dirty="0"/>
              <a:t> </a:t>
            </a:r>
            <a:r>
              <a:rPr lang="en-US" sz="2400" dirty="0" err="1"/>
              <a:t>devam</a:t>
            </a:r>
            <a:r>
              <a:rPr lang="en-US" sz="2400" dirty="0"/>
              <a:t> </a:t>
            </a:r>
            <a:r>
              <a:rPr lang="en-US" sz="2400" dirty="0" err="1"/>
              <a:t>edilmekle</a:t>
            </a:r>
            <a:r>
              <a:rPr lang="en-US" sz="2400" dirty="0"/>
              <a:t> </a:t>
            </a:r>
            <a:r>
              <a:rPr lang="en-US" sz="2400" dirty="0" err="1"/>
              <a:t>birlikte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</a:t>
            </a:r>
            <a:r>
              <a:rPr lang="en-US" sz="2400" dirty="0" err="1"/>
              <a:t>temelli</a:t>
            </a:r>
            <a:r>
              <a:rPr lang="en-US" sz="2400" dirty="0"/>
              <a:t> </a:t>
            </a:r>
            <a:r>
              <a:rPr lang="en-US" sz="2400" dirty="0" err="1"/>
              <a:t>uygulama</a:t>
            </a:r>
            <a:r>
              <a:rPr lang="en-US" sz="2400" dirty="0"/>
              <a:t> </a:t>
            </a:r>
            <a:r>
              <a:rPr lang="en-US" sz="2400" dirty="0" err="1"/>
              <a:t>geliştirme</a:t>
            </a:r>
            <a:r>
              <a:rPr lang="en-US" sz="2400" dirty="0"/>
              <a:t> </a:t>
            </a:r>
            <a:r>
              <a:rPr lang="en-US" sz="2400" dirty="0" err="1"/>
              <a:t>çalışmaları</a:t>
            </a:r>
            <a:r>
              <a:rPr lang="en-US" sz="2400" dirty="0"/>
              <a:t> </a:t>
            </a:r>
            <a:r>
              <a:rPr lang="en-US" sz="2400" dirty="0" err="1"/>
              <a:t>ağırlık</a:t>
            </a:r>
            <a:r>
              <a:rPr lang="en-US" sz="2400" dirty="0"/>
              <a:t> </a:t>
            </a:r>
            <a:r>
              <a:rPr lang="en-US" sz="2400" dirty="0" err="1"/>
              <a:t>kazanmaktadır</a:t>
            </a:r>
            <a:r>
              <a:rPr lang="en-US" sz="2400" dirty="0"/>
              <a:t>. 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r>
              <a:rPr lang="en-US" sz="2400" dirty="0" err="1"/>
              <a:t>Tüm</a:t>
            </a:r>
            <a:r>
              <a:rPr lang="en-US" sz="2400" dirty="0"/>
              <a:t> </a:t>
            </a:r>
            <a:r>
              <a:rPr lang="en-US" sz="2400" dirty="0" err="1"/>
              <a:t>pedagojik</a:t>
            </a:r>
            <a:r>
              <a:rPr lang="en-US" sz="2400" dirty="0"/>
              <a:t> </a:t>
            </a:r>
            <a:r>
              <a:rPr lang="en-US" sz="2400" dirty="0" err="1"/>
              <a:t>uygulamalarla</a:t>
            </a:r>
            <a:r>
              <a:rPr lang="en-US" sz="2400" dirty="0"/>
              <a:t> </a:t>
            </a:r>
            <a:r>
              <a:rPr lang="en-US" sz="2400" dirty="0" err="1"/>
              <a:t>birlikte</a:t>
            </a:r>
            <a:r>
              <a:rPr lang="en-US" sz="2400" dirty="0"/>
              <a:t>, </a:t>
            </a:r>
            <a:r>
              <a:rPr lang="en-US" sz="2400" dirty="0" err="1"/>
              <a:t>özellikle</a:t>
            </a:r>
            <a:r>
              <a:rPr lang="en-US" sz="2400" dirty="0"/>
              <a:t> </a:t>
            </a:r>
            <a:r>
              <a:rPr lang="en-US" sz="2400" dirty="0" err="1"/>
              <a:t>ortaokul</a:t>
            </a:r>
            <a:r>
              <a:rPr lang="en-US" sz="2400" dirty="0"/>
              <a:t> </a:t>
            </a:r>
            <a:r>
              <a:rPr lang="en-US" sz="2400" dirty="0" err="1"/>
              <a:t>döneminde</a:t>
            </a:r>
            <a:r>
              <a:rPr lang="en-US" sz="2400" dirty="0"/>
              <a:t> </a:t>
            </a:r>
            <a:r>
              <a:rPr lang="en-US" sz="2400" dirty="0" err="1"/>
              <a:t>programlama</a:t>
            </a:r>
            <a:r>
              <a:rPr lang="en-US" sz="2400" dirty="0"/>
              <a:t> </a:t>
            </a:r>
            <a:r>
              <a:rPr lang="en-US" sz="2400" dirty="0" err="1"/>
              <a:t>öğretiminin</a:t>
            </a:r>
            <a:r>
              <a:rPr lang="en-US" sz="2400" dirty="0"/>
              <a:t> </a:t>
            </a:r>
            <a:r>
              <a:rPr lang="en-US" sz="2400" dirty="0" err="1"/>
              <a:t>disiplinler</a:t>
            </a:r>
            <a:r>
              <a:rPr lang="en-US" sz="2400" dirty="0"/>
              <a:t> </a:t>
            </a:r>
            <a:r>
              <a:rPr lang="en-US" sz="2400" dirty="0" err="1"/>
              <a:t>arası</a:t>
            </a:r>
            <a:r>
              <a:rPr lang="en-US" sz="2400" dirty="0"/>
              <a:t> </a:t>
            </a:r>
            <a:r>
              <a:rPr lang="en-US" sz="2400" dirty="0" err="1"/>
              <a:t>özelliklerini</a:t>
            </a:r>
            <a:r>
              <a:rPr lang="en-US" sz="2400" dirty="0"/>
              <a:t> de </a:t>
            </a:r>
            <a:r>
              <a:rPr lang="en-US" sz="2400" dirty="0" err="1"/>
              <a:t>göz</a:t>
            </a:r>
            <a:r>
              <a:rPr lang="en-US" sz="2400" dirty="0"/>
              <a:t> </a:t>
            </a:r>
            <a:r>
              <a:rPr lang="en-US" sz="2400" dirty="0" err="1"/>
              <a:t>ardı</a:t>
            </a:r>
            <a:r>
              <a:rPr lang="en-US" sz="2400" dirty="0"/>
              <a:t> </a:t>
            </a:r>
            <a:r>
              <a:rPr lang="en-US" sz="2400" dirty="0" err="1"/>
              <a:t>etmemek</a:t>
            </a:r>
            <a:r>
              <a:rPr lang="en-US" sz="2400" dirty="0"/>
              <a:t> </a:t>
            </a:r>
            <a:r>
              <a:rPr lang="en-US" sz="2400" dirty="0" err="1"/>
              <a:t>gereklidir</a:t>
            </a:r>
            <a:r>
              <a:rPr lang="en-US" sz="2400" dirty="0"/>
              <a:t>. 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3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Lise Düzeyinde (14-17 Yaş) Programlama Öğretim </a:t>
            </a:r>
            <a:r>
              <a:rPr lang="tr-TR" dirty="0" smtClean="0"/>
              <a:t>Yaklaşımları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 err="1"/>
              <a:t>Lise</a:t>
            </a:r>
            <a:r>
              <a:rPr lang="en-US" sz="2400" dirty="0"/>
              <a:t> </a:t>
            </a:r>
            <a:r>
              <a:rPr lang="en-US" sz="2400" dirty="0" err="1"/>
              <a:t>düzeyi</a:t>
            </a:r>
            <a:r>
              <a:rPr lang="en-US" sz="2400" dirty="0"/>
              <a:t> </a:t>
            </a:r>
            <a:r>
              <a:rPr lang="en-US" sz="2400" dirty="0" err="1"/>
              <a:t>programlama</a:t>
            </a:r>
            <a:r>
              <a:rPr lang="en-US" sz="2400" dirty="0"/>
              <a:t> </a:t>
            </a:r>
            <a:r>
              <a:rPr lang="en-US" sz="2400" dirty="0" err="1"/>
              <a:t>sürecine</a:t>
            </a:r>
            <a:r>
              <a:rPr lang="en-US" sz="2400" dirty="0"/>
              <a:t> </a:t>
            </a:r>
            <a:r>
              <a:rPr lang="en-US" sz="2400" dirty="0" err="1"/>
              <a:t>başlangıç</a:t>
            </a:r>
            <a:r>
              <a:rPr lang="en-US" sz="2400" dirty="0"/>
              <a:t> </a:t>
            </a:r>
            <a:r>
              <a:rPr lang="en-US" sz="2400" dirty="0" err="1"/>
              <a:t>dönemidir</a:t>
            </a:r>
            <a:r>
              <a:rPr lang="en-US" sz="2400" dirty="0"/>
              <a:t>. Bu </a:t>
            </a:r>
            <a:r>
              <a:rPr lang="en-US" sz="2400" dirty="0" err="1"/>
              <a:t>dönem</a:t>
            </a:r>
            <a:r>
              <a:rPr lang="en-US" sz="2400" dirty="0"/>
              <a:t> </a:t>
            </a:r>
            <a:r>
              <a:rPr lang="en-US" sz="2400" dirty="0" err="1"/>
              <a:t>içerisinde</a:t>
            </a:r>
            <a:r>
              <a:rPr lang="en-US" sz="2400" dirty="0"/>
              <a:t> </a:t>
            </a:r>
            <a:r>
              <a:rPr lang="en-US" sz="2400" dirty="0" err="1"/>
              <a:t>metin</a:t>
            </a:r>
            <a:r>
              <a:rPr lang="en-US" sz="2400" dirty="0"/>
              <a:t> </a:t>
            </a:r>
            <a:r>
              <a:rPr lang="en-US" sz="2400" dirty="0" err="1"/>
              <a:t>temelli</a:t>
            </a:r>
            <a:r>
              <a:rPr lang="en-US" sz="2400" dirty="0"/>
              <a:t> program </a:t>
            </a:r>
            <a:r>
              <a:rPr lang="en-US" sz="2400" dirty="0" err="1"/>
              <a:t>geliştirme</a:t>
            </a:r>
            <a:r>
              <a:rPr lang="en-US" sz="2400" dirty="0"/>
              <a:t> </a:t>
            </a:r>
            <a:r>
              <a:rPr lang="en-US" sz="2400" dirty="0" err="1"/>
              <a:t>araçları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proje</a:t>
            </a:r>
            <a:r>
              <a:rPr lang="en-US" sz="2400" dirty="0"/>
              <a:t> </a:t>
            </a:r>
            <a:r>
              <a:rPr lang="en-US" sz="2400" dirty="0" err="1"/>
              <a:t>temelli</a:t>
            </a:r>
            <a:r>
              <a:rPr lang="en-US" sz="2400" dirty="0"/>
              <a:t> </a:t>
            </a:r>
            <a:r>
              <a:rPr lang="en-US" sz="2400" dirty="0" err="1"/>
              <a:t>yaklaşımın</a:t>
            </a:r>
            <a:r>
              <a:rPr lang="en-US" sz="2400" dirty="0"/>
              <a:t> </a:t>
            </a:r>
            <a:r>
              <a:rPr lang="en-US" sz="2400" dirty="0" err="1"/>
              <a:t>ön</a:t>
            </a:r>
            <a:r>
              <a:rPr lang="en-US" sz="2400" dirty="0"/>
              <a:t> </a:t>
            </a:r>
            <a:r>
              <a:rPr lang="en-US" sz="2400" dirty="0" err="1"/>
              <a:t>plana</a:t>
            </a:r>
            <a:r>
              <a:rPr lang="en-US" sz="2400" dirty="0"/>
              <a:t> </a:t>
            </a:r>
            <a:r>
              <a:rPr lang="en-US" sz="2400" dirty="0" err="1"/>
              <a:t>çıktığı</a:t>
            </a:r>
            <a:r>
              <a:rPr lang="en-US" sz="2400" dirty="0"/>
              <a:t> </a:t>
            </a:r>
            <a:r>
              <a:rPr lang="en-US" sz="2400" dirty="0" err="1"/>
              <a:t>ifade</a:t>
            </a:r>
            <a:r>
              <a:rPr lang="en-US" sz="2400" dirty="0"/>
              <a:t> </a:t>
            </a:r>
            <a:r>
              <a:rPr lang="en-US" sz="2400" dirty="0" err="1"/>
              <a:t>dilebilir</a:t>
            </a:r>
            <a:r>
              <a:rPr lang="en-US" sz="2400" dirty="0"/>
              <a:t>. </a:t>
            </a:r>
            <a:endParaRPr lang="tr-TR" sz="2400" dirty="0"/>
          </a:p>
          <a:p>
            <a:pPr>
              <a:lnSpc>
                <a:spcPct val="100000"/>
              </a:lnSpc>
            </a:pPr>
            <a:r>
              <a:rPr lang="tr-TR" sz="2400" dirty="0" smtClean="0"/>
              <a:t>Ortaokul </a:t>
            </a:r>
            <a:r>
              <a:rPr lang="tr-TR" sz="2400" dirty="0"/>
              <a:t>düzeyinde başlayan eşli programlama çalışmalarına devam edilmesi uygun olacaktır.</a:t>
            </a:r>
          </a:p>
          <a:p>
            <a:pPr>
              <a:lnSpc>
                <a:spcPct val="100000"/>
              </a:lnSpc>
            </a:pPr>
            <a:r>
              <a:rPr lang="tr-TR" sz="2400" dirty="0"/>
              <a:t>proje temelli çalışmalarda yenilikçi içerik geliştirmeye yönelik öğrenci eğilimlerinin desteklenmesi gerekmektedir. </a:t>
            </a:r>
          </a:p>
          <a:p>
            <a:pPr>
              <a:lnSpc>
                <a:spcPct val="100000"/>
              </a:lnSpc>
            </a:pPr>
            <a:r>
              <a:rPr lang="tr-TR" sz="2400" dirty="0"/>
              <a:t>Lise düzeyinde programlamaya giriş derslerinde öncelikli olarak 3 programlama dili </a:t>
            </a:r>
            <a:r>
              <a:rPr lang="tr-TR" sz="2400" dirty="0" err="1"/>
              <a:t>Python</a:t>
            </a:r>
            <a:r>
              <a:rPr lang="tr-TR" sz="2400" dirty="0"/>
              <a:t>, </a:t>
            </a:r>
            <a:r>
              <a:rPr lang="tr-TR" sz="2400" dirty="0" err="1"/>
              <a:t>Ruby</a:t>
            </a:r>
            <a:r>
              <a:rPr lang="tr-TR" sz="2400" dirty="0"/>
              <a:t> ve Java Programlama kullanılabilir.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Sonuç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2141626" y="21894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Diyagram 11"/>
          <p:cNvGraphicFramePr/>
          <p:nvPr>
            <p:extLst>
              <p:ext uri="{D42A27DB-BD31-4B8C-83A1-F6EECF244321}">
                <p14:modId xmlns:p14="http://schemas.microsoft.com/office/powerpoint/2010/main" val="1389446651"/>
              </p:ext>
            </p:extLst>
          </p:nvPr>
        </p:nvGraphicFramePr>
        <p:xfrm>
          <a:off x="1404730" y="1802296"/>
          <a:ext cx="7792279" cy="4159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2598826" y="59613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35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Bölüm İçeriği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tr-TR" dirty="0" smtClean="0"/>
              <a:t>Programlama </a:t>
            </a:r>
            <a:r>
              <a:rPr lang="tr-TR" dirty="0"/>
              <a:t>Öğretiminin Kuramsal </a:t>
            </a:r>
            <a:r>
              <a:rPr lang="tr-TR" dirty="0" smtClean="0"/>
              <a:t>Temelleri</a:t>
            </a:r>
            <a:endParaRPr lang="tr-TR" dirty="0"/>
          </a:p>
          <a:p>
            <a:pPr marL="514350" indent="-514350">
              <a:buAutoNum type="arabicPeriod" startAt="2"/>
            </a:pPr>
            <a:r>
              <a:rPr lang="tr-TR" dirty="0" smtClean="0"/>
              <a:t>Programlama </a:t>
            </a:r>
            <a:r>
              <a:rPr lang="tr-TR" dirty="0"/>
              <a:t>Öğretim </a:t>
            </a:r>
            <a:r>
              <a:rPr lang="tr-TR" dirty="0" smtClean="0"/>
              <a:t>Stratejileri</a:t>
            </a:r>
          </a:p>
          <a:p>
            <a:pPr marL="514350" indent="-514350">
              <a:buAutoNum type="arabicPeriod" startAt="3"/>
            </a:pPr>
            <a:r>
              <a:rPr lang="tr-TR" dirty="0" smtClean="0"/>
              <a:t>Öğrenen </a:t>
            </a:r>
            <a:r>
              <a:rPr lang="tr-TR" dirty="0"/>
              <a:t>Odaklı </a:t>
            </a:r>
            <a:r>
              <a:rPr lang="tr-TR" dirty="0" smtClean="0"/>
              <a:t>Yaklaşımlar</a:t>
            </a:r>
            <a:endParaRPr lang="tr-TR" dirty="0"/>
          </a:p>
          <a:p>
            <a:pPr marL="514350" indent="-514350">
              <a:buAutoNum type="arabicPeriod" startAt="4"/>
            </a:pPr>
            <a:r>
              <a:rPr lang="tr-TR" dirty="0" smtClean="0"/>
              <a:t>Araç </a:t>
            </a:r>
            <a:r>
              <a:rPr lang="tr-TR" dirty="0"/>
              <a:t>Odaklı </a:t>
            </a:r>
            <a:r>
              <a:rPr lang="tr-TR" dirty="0" smtClean="0"/>
              <a:t>Yaklaşımlar</a:t>
            </a:r>
          </a:p>
          <a:p>
            <a:pPr marL="514350" indent="-514350">
              <a:buAutoNum type="arabicPeriod" startAt="4"/>
            </a:pPr>
            <a:r>
              <a:rPr lang="tr-TR" dirty="0" smtClean="0"/>
              <a:t>İlkokul </a:t>
            </a:r>
            <a:r>
              <a:rPr lang="tr-TR" dirty="0"/>
              <a:t>Düzeyinde (6-10 Yaş) Programlama Öğretim Yaklaşımları</a:t>
            </a:r>
          </a:p>
          <a:p>
            <a:pPr marL="514350" indent="-514350">
              <a:buAutoNum type="arabicPeriod" startAt="4"/>
            </a:pPr>
            <a:r>
              <a:rPr lang="tr-TR" dirty="0" smtClean="0"/>
              <a:t>Ortaokul </a:t>
            </a:r>
            <a:r>
              <a:rPr lang="tr-TR" dirty="0"/>
              <a:t>Düzeyinde (11-13 Yaş) Programlama Öğretim Yaklaşımları</a:t>
            </a:r>
          </a:p>
          <a:p>
            <a:pPr marL="514350" indent="-514350">
              <a:buAutoNum type="arabicPeriod" startAt="4"/>
            </a:pPr>
            <a:r>
              <a:rPr lang="tr-TR" dirty="0" smtClean="0"/>
              <a:t>Lise </a:t>
            </a:r>
            <a:r>
              <a:rPr lang="tr-TR" dirty="0"/>
              <a:t>Düzeyinde (14-17 Yaş) Programlama Öğretim Yaklaşımları</a:t>
            </a:r>
          </a:p>
          <a:p>
            <a:pPr marL="514350" indent="-514350">
              <a:buAutoNum type="arabicPeriod" startAt="4"/>
            </a:pPr>
            <a:endParaRPr lang="tr-TR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48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AMAÇLAR: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600" dirty="0"/>
              <a:t>Bu </a:t>
            </a:r>
            <a:r>
              <a:rPr lang="en-US" sz="2600" dirty="0" err="1"/>
              <a:t>bölümü</a:t>
            </a:r>
            <a:r>
              <a:rPr lang="en-US" sz="2600" dirty="0"/>
              <a:t> </a:t>
            </a:r>
            <a:r>
              <a:rPr lang="en-US" sz="2600" dirty="0" err="1"/>
              <a:t>bitirdiğinizde</a:t>
            </a:r>
            <a:r>
              <a:rPr lang="en-US" sz="2600" dirty="0"/>
              <a:t>; </a:t>
            </a:r>
          </a:p>
          <a:p>
            <a:endParaRPr lang="tr-TR" sz="2400" dirty="0" smtClean="0"/>
          </a:p>
          <a:p>
            <a:r>
              <a:rPr lang="en-US" sz="2400" dirty="0" err="1" smtClean="0"/>
              <a:t>Programlama</a:t>
            </a:r>
            <a:r>
              <a:rPr lang="en-US" sz="2400" dirty="0" smtClean="0"/>
              <a:t> </a:t>
            </a:r>
            <a:r>
              <a:rPr lang="en-US" sz="2400" dirty="0" err="1"/>
              <a:t>öğretiminde</a:t>
            </a:r>
            <a:r>
              <a:rPr lang="en-US" sz="2400" dirty="0"/>
              <a:t> </a:t>
            </a:r>
            <a:r>
              <a:rPr lang="en-US" sz="2400" dirty="0" err="1"/>
              <a:t>temel</a:t>
            </a:r>
            <a:r>
              <a:rPr lang="en-US" sz="2400" dirty="0"/>
              <a:t> </a:t>
            </a:r>
            <a:r>
              <a:rPr lang="en-US" sz="2400" dirty="0" err="1"/>
              <a:t>alınan</a:t>
            </a:r>
            <a:r>
              <a:rPr lang="en-US" sz="2400" dirty="0"/>
              <a:t> </a:t>
            </a:r>
            <a:r>
              <a:rPr lang="en-US" sz="2400" dirty="0" err="1"/>
              <a:t>kuramların</a:t>
            </a:r>
            <a:r>
              <a:rPr lang="en-US" sz="2400" dirty="0"/>
              <a:t> </a:t>
            </a:r>
            <a:r>
              <a:rPr lang="en-US" sz="2400" dirty="0" err="1"/>
              <a:t>neler</a:t>
            </a:r>
            <a:r>
              <a:rPr lang="en-US" sz="2400" dirty="0"/>
              <a:t> </a:t>
            </a:r>
            <a:r>
              <a:rPr lang="en-US" sz="2400" dirty="0" err="1"/>
              <a:t>olduğunu</a:t>
            </a:r>
            <a:r>
              <a:rPr lang="en-US" sz="2400" dirty="0"/>
              <a:t> </a:t>
            </a:r>
            <a:r>
              <a:rPr lang="en-US" sz="2400" dirty="0" err="1"/>
              <a:t>açıklayabileceksiniz</a:t>
            </a:r>
            <a:r>
              <a:rPr lang="en-US" sz="2400" dirty="0"/>
              <a:t>,</a:t>
            </a:r>
          </a:p>
          <a:p>
            <a:r>
              <a:rPr lang="en-US" sz="2400" dirty="0" err="1" smtClean="0"/>
              <a:t>Programlama</a:t>
            </a:r>
            <a:r>
              <a:rPr lang="en-US" sz="2400" dirty="0" smtClean="0"/>
              <a:t> </a:t>
            </a:r>
            <a:r>
              <a:rPr lang="en-US" sz="2400" dirty="0" err="1"/>
              <a:t>öğretim</a:t>
            </a:r>
            <a:r>
              <a:rPr lang="en-US" sz="2400" dirty="0"/>
              <a:t> </a:t>
            </a:r>
            <a:r>
              <a:rPr lang="en-US" sz="2400" dirty="0" err="1"/>
              <a:t>startejilerinin</a:t>
            </a:r>
            <a:r>
              <a:rPr lang="en-US" sz="2400" dirty="0"/>
              <a:t> </a:t>
            </a:r>
            <a:r>
              <a:rPr lang="en-US" sz="2400" dirty="0" err="1"/>
              <a:t>öğretmen</a:t>
            </a:r>
            <a:r>
              <a:rPr lang="en-US" sz="2400" dirty="0"/>
              <a:t>, </a:t>
            </a:r>
            <a:r>
              <a:rPr lang="en-US" sz="2400" dirty="0" err="1"/>
              <a:t>içerik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uygulama</a:t>
            </a:r>
            <a:r>
              <a:rPr lang="en-US" sz="2400" dirty="0"/>
              <a:t> </a:t>
            </a:r>
            <a:r>
              <a:rPr lang="en-US" sz="2400" dirty="0" err="1"/>
              <a:t>boyutlarıyla</a:t>
            </a:r>
            <a:r>
              <a:rPr lang="en-US" sz="2400" dirty="0"/>
              <a:t> </a:t>
            </a:r>
            <a:r>
              <a:rPr lang="en-US" sz="2400" dirty="0" err="1"/>
              <a:t>kullanımlarını</a:t>
            </a:r>
            <a:r>
              <a:rPr lang="en-US" sz="2400" dirty="0"/>
              <a:t> </a:t>
            </a:r>
            <a:r>
              <a:rPr lang="en-US" sz="2400" dirty="0" err="1"/>
              <a:t>tartışabileceksiniz</a:t>
            </a:r>
            <a:r>
              <a:rPr lang="en-US" sz="2400" dirty="0"/>
              <a:t>,</a:t>
            </a:r>
          </a:p>
          <a:p>
            <a:r>
              <a:rPr lang="en-US" sz="2400" dirty="0" err="1" smtClean="0"/>
              <a:t>Öğrenen</a:t>
            </a:r>
            <a:r>
              <a:rPr lang="en-US" sz="2400" dirty="0" smtClean="0"/>
              <a:t> </a:t>
            </a:r>
            <a:r>
              <a:rPr lang="en-US" sz="2400" dirty="0" err="1"/>
              <a:t>odaklı</a:t>
            </a:r>
            <a:r>
              <a:rPr lang="en-US" sz="2400" dirty="0"/>
              <a:t> </a:t>
            </a:r>
            <a:r>
              <a:rPr lang="en-US" sz="2400" dirty="0" err="1"/>
              <a:t>programlama</a:t>
            </a:r>
            <a:r>
              <a:rPr lang="en-US" sz="2400" dirty="0"/>
              <a:t> </a:t>
            </a:r>
            <a:r>
              <a:rPr lang="en-US" sz="2400" dirty="0" err="1"/>
              <a:t>öğretim</a:t>
            </a:r>
            <a:r>
              <a:rPr lang="en-US" sz="2400" dirty="0"/>
              <a:t> </a:t>
            </a:r>
            <a:r>
              <a:rPr lang="en-US" sz="2400" dirty="0" err="1"/>
              <a:t>yaklaşımalarının</a:t>
            </a:r>
            <a:r>
              <a:rPr lang="en-US" sz="2400" dirty="0"/>
              <a:t> </a:t>
            </a:r>
            <a:r>
              <a:rPr lang="en-US" sz="2400" dirty="0" err="1"/>
              <a:t>neler</a:t>
            </a:r>
            <a:r>
              <a:rPr lang="en-US" sz="2400" dirty="0"/>
              <a:t> </a:t>
            </a:r>
            <a:r>
              <a:rPr lang="en-US" sz="2400" dirty="0" err="1"/>
              <a:t>olduğunu</a:t>
            </a:r>
            <a:r>
              <a:rPr lang="en-US" sz="2400" dirty="0"/>
              <a:t> </a:t>
            </a:r>
            <a:r>
              <a:rPr lang="en-US" sz="2400" dirty="0" err="1"/>
              <a:t>ifade</a:t>
            </a:r>
            <a:r>
              <a:rPr lang="en-US" sz="2400" dirty="0"/>
              <a:t> </a:t>
            </a:r>
            <a:r>
              <a:rPr lang="en-US" sz="2400" dirty="0" err="1"/>
              <a:t>edebileceksiniz</a:t>
            </a:r>
            <a:r>
              <a:rPr lang="en-US" sz="2400" dirty="0"/>
              <a:t>,</a:t>
            </a:r>
          </a:p>
          <a:p>
            <a:r>
              <a:rPr lang="en-US" sz="2400" dirty="0" err="1" smtClean="0"/>
              <a:t>Programlama</a:t>
            </a:r>
            <a:r>
              <a:rPr lang="en-US" sz="2400" dirty="0" smtClean="0"/>
              <a:t> </a:t>
            </a:r>
            <a:r>
              <a:rPr lang="en-US" sz="2400" dirty="0" err="1"/>
              <a:t>öğretiminde</a:t>
            </a:r>
            <a:r>
              <a:rPr lang="en-US" sz="2400" dirty="0"/>
              <a:t> </a:t>
            </a:r>
            <a:r>
              <a:rPr lang="en-US" sz="2400" dirty="0" err="1"/>
              <a:t>takip</a:t>
            </a:r>
            <a:r>
              <a:rPr lang="en-US" sz="2400" dirty="0"/>
              <a:t> </a:t>
            </a:r>
            <a:r>
              <a:rPr lang="en-US" sz="2400" dirty="0" err="1"/>
              <a:t>edilen</a:t>
            </a:r>
            <a:r>
              <a:rPr lang="en-US" sz="2400" dirty="0"/>
              <a:t> </a:t>
            </a:r>
            <a:r>
              <a:rPr lang="en-US" sz="2400" dirty="0" err="1"/>
              <a:t>araç</a:t>
            </a:r>
            <a:r>
              <a:rPr lang="en-US" sz="2400" dirty="0"/>
              <a:t> </a:t>
            </a:r>
            <a:r>
              <a:rPr lang="en-US" sz="2400" dirty="0" err="1"/>
              <a:t>odaklı</a:t>
            </a:r>
            <a:r>
              <a:rPr lang="en-US" sz="2400" dirty="0"/>
              <a:t> </a:t>
            </a:r>
            <a:r>
              <a:rPr lang="en-US" sz="2400" dirty="0" err="1"/>
              <a:t>yaklaşımları</a:t>
            </a:r>
            <a:r>
              <a:rPr lang="en-US" sz="2400" dirty="0"/>
              <a:t> </a:t>
            </a:r>
            <a:r>
              <a:rPr lang="en-US" sz="2400" dirty="0" err="1"/>
              <a:t>karşılaştırabileceksiniz</a:t>
            </a:r>
            <a:r>
              <a:rPr lang="en-US" sz="2400" dirty="0"/>
              <a:t>.</a:t>
            </a:r>
          </a:p>
          <a:p>
            <a:r>
              <a:rPr lang="en-US" sz="2400" dirty="0" err="1" smtClean="0"/>
              <a:t>İlkokul</a:t>
            </a:r>
            <a:r>
              <a:rPr lang="en-US" sz="2400" dirty="0"/>
              <a:t>, </a:t>
            </a:r>
            <a:r>
              <a:rPr lang="en-US" sz="2400" dirty="0" err="1"/>
              <a:t>ortaokkul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lise</a:t>
            </a:r>
            <a:r>
              <a:rPr lang="en-US" sz="2400" dirty="0"/>
              <a:t> </a:t>
            </a:r>
            <a:r>
              <a:rPr lang="en-US" sz="2400" dirty="0" err="1"/>
              <a:t>düzeyinde</a:t>
            </a:r>
            <a:r>
              <a:rPr lang="en-US" sz="2400" dirty="0"/>
              <a:t> </a:t>
            </a:r>
            <a:r>
              <a:rPr lang="en-US" sz="2400" dirty="0" err="1"/>
              <a:t>programlama</a:t>
            </a:r>
            <a:r>
              <a:rPr lang="en-US" sz="2400" dirty="0"/>
              <a:t> </a:t>
            </a:r>
            <a:r>
              <a:rPr lang="en-US" sz="2400" dirty="0" err="1"/>
              <a:t>öğretim</a:t>
            </a:r>
            <a:r>
              <a:rPr lang="en-US" sz="2400" dirty="0"/>
              <a:t> </a:t>
            </a:r>
            <a:r>
              <a:rPr lang="en-US" sz="2400" dirty="0" err="1"/>
              <a:t>yaklaşımlarını</a:t>
            </a:r>
            <a:r>
              <a:rPr lang="en-US" sz="2400" dirty="0"/>
              <a:t> </a:t>
            </a:r>
            <a:r>
              <a:rPr lang="en-US" sz="2400" dirty="0" err="1"/>
              <a:t>açıklayabileceksiniz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8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Programlama</a:t>
            </a:r>
            <a:r>
              <a:rPr lang="en-US" sz="3200" dirty="0" smtClean="0"/>
              <a:t> </a:t>
            </a:r>
            <a:r>
              <a:rPr lang="en-US" sz="3200" dirty="0" err="1" smtClean="0"/>
              <a:t>Öğretiminin</a:t>
            </a:r>
            <a:r>
              <a:rPr lang="en-US" sz="3200" dirty="0" smtClean="0"/>
              <a:t> </a:t>
            </a:r>
            <a:r>
              <a:rPr lang="en-US" sz="3200" dirty="0" err="1" smtClean="0"/>
              <a:t>Kuramsal</a:t>
            </a:r>
            <a:r>
              <a:rPr lang="en-US" sz="3200" dirty="0" smtClean="0"/>
              <a:t> </a:t>
            </a:r>
            <a:r>
              <a:rPr lang="en-US" sz="3200" dirty="0" err="1" smtClean="0"/>
              <a:t>Temelleri</a:t>
            </a:r>
            <a:endParaRPr lang="en-US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dirty="0" smtClean="0"/>
          </a:p>
          <a:p>
            <a:r>
              <a:rPr lang="tr-TR" sz="2400" dirty="0" smtClean="0"/>
              <a:t>Öncelikli olarak, </a:t>
            </a:r>
            <a:r>
              <a:rPr lang="en-US" sz="2400" dirty="0" err="1" smtClean="0"/>
              <a:t>inşacılığın</a:t>
            </a:r>
            <a:r>
              <a:rPr lang="en-US" sz="2400" dirty="0" smtClean="0"/>
              <a:t> </a:t>
            </a:r>
            <a:r>
              <a:rPr lang="en-US" sz="2400" dirty="0"/>
              <a:t>(Constructionism) </a:t>
            </a:r>
            <a:r>
              <a:rPr lang="en-US" sz="2400" dirty="0" err="1"/>
              <a:t>programlama</a:t>
            </a:r>
            <a:r>
              <a:rPr lang="en-US" sz="2400" dirty="0"/>
              <a:t> </a:t>
            </a:r>
            <a:r>
              <a:rPr lang="en-US" sz="2400" dirty="0" err="1"/>
              <a:t>öğretimi</a:t>
            </a:r>
            <a:r>
              <a:rPr lang="en-US" sz="2400" dirty="0"/>
              <a:t> </a:t>
            </a:r>
            <a:r>
              <a:rPr lang="en-US" sz="2400" dirty="0" err="1"/>
              <a:t>yaklaşımlarını</a:t>
            </a:r>
            <a:r>
              <a:rPr lang="en-US" sz="2400" dirty="0"/>
              <a:t> </a:t>
            </a:r>
            <a:r>
              <a:rPr lang="en-US" sz="2400" dirty="0" err="1"/>
              <a:t>etkilediği</a:t>
            </a:r>
            <a:r>
              <a:rPr lang="en-US" sz="2400" dirty="0"/>
              <a:t> </a:t>
            </a:r>
            <a:r>
              <a:rPr lang="en-US" sz="2400" dirty="0" err="1"/>
              <a:t>ifade</a:t>
            </a:r>
            <a:r>
              <a:rPr lang="en-US" sz="2400" dirty="0"/>
              <a:t> </a:t>
            </a:r>
            <a:r>
              <a:rPr lang="en-US" sz="2400" dirty="0" err="1"/>
              <a:t>edilebilir</a:t>
            </a:r>
            <a:r>
              <a:rPr lang="en-US" sz="2400" dirty="0"/>
              <a:t>. </a:t>
            </a:r>
            <a:r>
              <a:rPr lang="en-US" sz="2400" dirty="0" err="1"/>
              <a:t>İnşacılık</a:t>
            </a:r>
            <a:r>
              <a:rPr lang="en-US" sz="2400" dirty="0"/>
              <a:t>, </a:t>
            </a:r>
            <a:r>
              <a:rPr lang="en-US" sz="2400" dirty="0" err="1"/>
              <a:t>yaparak</a:t>
            </a:r>
            <a:r>
              <a:rPr lang="en-US" sz="2400" dirty="0"/>
              <a:t> </a:t>
            </a:r>
            <a:r>
              <a:rPr lang="en-US" sz="2400" dirty="0" err="1"/>
              <a:t>öğrenme</a:t>
            </a:r>
            <a:r>
              <a:rPr lang="en-US" sz="2400" dirty="0"/>
              <a:t> </a:t>
            </a:r>
            <a:r>
              <a:rPr lang="en-US" sz="2400" dirty="0" err="1"/>
              <a:t>yaklaşımının</a:t>
            </a:r>
            <a:r>
              <a:rPr lang="en-US" sz="2400" dirty="0"/>
              <a:t> </a:t>
            </a:r>
            <a:r>
              <a:rPr lang="en-US" sz="2400" dirty="0" err="1"/>
              <a:t>benimsendiği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öğrenme</a:t>
            </a:r>
            <a:r>
              <a:rPr lang="en-US" sz="2400" dirty="0"/>
              <a:t> </a:t>
            </a:r>
            <a:r>
              <a:rPr lang="en-US" sz="2400" dirty="0" err="1"/>
              <a:t>kuramıdır</a:t>
            </a:r>
            <a:r>
              <a:rPr lang="en-US" sz="2400" dirty="0"/>
              <a:t> (Kennedy, Boyer, Cavanaugh, </a:t>
            </a:r>
            <a:r>
              <a:rPr lang="en-US" sz="2400" dirty="0" err="1"/>
              <a:t>ve</a:t>
            </a:r>
            <a:r>
              <a:rPr lang="en-US" sz="2400" dirty="0"/>
              <a:t> Dawson, 2009). </a:t>
            </a:r>
            <a:endParaRPr lang="tr-TR" sz="2400" dirty="0" smtClean="0"/>
          </a:p>
          <a:p>
            <a:endParaRPr lang="tr-TR" sz="2400" dirty="0" smtClean="0"/>
          </a:p>
          <a:p>
            <a:endParaRPr lang="tr-TR" sz="2400" dirty="0"/>
          </a:p>
          <a:p>
            <a:r>
              <a:rPr lang="en-US" sz="2400" dirty="0"/>
              <a:t>Jean </a:t>
            </a:r>
            <a:r>
              <a:rPr lang="en-US" sz="2400" dirty="0" err="1"/>
              <a:t>Piaget’nin</a:t>
            </a:r>
            <a:r>
              <a:rPr lang="en-US" sz="2400" dirty="0"/>
              <a:t> </a:t>
            </a:r>
            <a:r>
              <a:rPr lang="en-US" sz="2400" dirty="0" err="1"/>
              <a:t>öğrencisi</a:t>
            </a:r>
            <a:r>
              <a:rPr lang="en-US" sz="2400" dirty="0"/>
              <a:t> </a:t>
            </a:r>
            <a:r>
              <a:rPr lang="en-US" sz="2400" dirty="0" err="1"/>
              <a:t>olan</a:t>
            </a:r>
            <a:r>
              <a:rPr lang="en-US" sz="2400" dirty="0"/>
              <a:t> Seymour </a:t>
            </a:r>
            <a:r>
              <a:rPr lang="en-US" sz="2400" dirty="0" err="1"/>
              <a:t>Papert</a:t>
            </a:r>
            <a:r>
              <a:rPr lang="en-US" sz="2400" dirty="0"/>
              <a:t> </a:t>
            </a:r>
            <a:r>
              <a:rPr lang="en-US" sz="2400" dirty="0" err="1"/>
              <a:t>tarafından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öğrenme</a:t>
            </a:r>
            <a:r>
              <a:rPr lang="en-US" sz="2400" dirty="0"/>
              <a:t> </a:t>
            </a:r>
            <a:r>
              <a:rPr lang="en-US" sz="2400" dirty="0" err="1"/>
              <a:t>kuramı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ortaya</a:t>
            </a:r>
            <a:r>
              <a:rPr lang="en-US" sz="2400" dirty="0"/>
              <a:t> </a:t>
            </a:r>
            <a:r>
              <a:rPr lang="en-US" sz="2400" dirty="0" err="1"/>
              <a:t>konulan</a:t>
            </a:r>
            <a:r>
              <a:rPr lang="en-US" sz="2400" dirty="0"/>
              <a:t> </a:t>
            </a:r>
            <a:r>
              <a:rPr lang="en-US" sz="2400" dirty="0" err="1"/>
              <a:t>inşacılık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öğrenenlerin</a:t>
            </a:r>
            <a:r>
              <a:rPr lang="en-US" sz="2400" dirty="0"/>
              <a:t> </a:t>
            </a:r>
            <a:r>
              <a:rPr lang="en-US" sz="2400" dirty="0" err="1"/>
              <a:t>somut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test </a:t>
            </a:r>
            <a:r>
              <a:rPr lang="en-US" sz="2400" dirty="0" err="1"/>
              <a:t>edilebilir</a:t>
            </a:r>
            <a:r>
              <a:rPr lang="en-US" sz="2400" dirty="0"/>
              <a:t> </a:t>
            </a:r>
            <a:r>
              <a:rPr lang="en-US" sz="2400" dirty="0" err="1"/>
              <a:t>ürünler</a:t>
            </a:r>
            <a:r>
              <a:rPr lang="en-US" sz="2400" dirty="0"/>
              <a:t> </a:t>
            </a:r>
            <a:r>
              <a:rPr lang="en-US" sz="2400" dirty="0" err="1"/>
              <a:t>ortaya</a:t>
            </a:r>
            <a:r>
              <a:rPr lang="en-US" sz="2400" dirty="0"/>
              <a:t> </a:t>
            </a:r>
            <a:r>
              <a:rPr lang="en-US" sz="2400" dirty="0" err="1"/>
              <a:t>çıkardıkları</a:t>
            </a:r>
            <a:r>
              <a:rPr lang="en-US" sz="2400" dirty="0"/>
              <a:t> </a:t>
            </a:r>
            <a:r>
              <a:rPr lang="en-US" sz="2400" dirty="0" err="1"/>
              <a:t>etkinlikler</a:t>
            </a:r>
            <a:r>
              <a:rPr lang="en-US" sz="2400" dirty="0"/>
              <a:t> </a:t>
            </a:r>
            <a:r>
              <a:rPr lang="en-US" sz="2400" dirty="0" err="1"/>
              <a:t>yoluyla</a:t>
            </a:r>
            <a:r>
              <a:rPr lang="en-US" sz="2400" dirty="0"/>
              <a:t> </a:t>
            </a:r>
            <a:r>
              <a:rPr lang="en-US" sz="2400" dirty="0" err="1"/>
              <a:t>daha</a:t>
            </a:r>
            <a:r>
              <a:rPr lang="en-US" sz="2400" dirty="0"/>
              <a:t> </a:t>
            </a:r>
            <a:r>
              <a:rPr lang="en-US" sz="2400" dirty="0" err="1"/>
              <a:t>derin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öğrenme</a:t>
            </a:r>
            <a:r>
              <a:rPr lang="en-US" sz="2400" dirty="0"/>
              <a:t> </a:t>
            </a:r>
            <a:r>
              <a:rPr lang="en-US" sz="2400" dirty="0" err="1"/>
              <a:t>deneyimi</a:t>
            </a:r>
            <a:r>
              <a:rPr lang="en-US" sz="2400" dirty="0"/>
              <a:t> </a:t>
            </a:r>
            <a:r>
              <a:rPr lang="en-US" sz="2400" dirty="0" err="1"/>
              <a:t>yaşayacakları</a:t>
            </a:r>
            <a:r>
              <a:rPr lang="en-US" sz="2400" dirty="0"/>
              <a:t> </a:t>
            </a:r>
            <a:r>
              <a:rPr lang="en-US" sz="2400" dirty="0" err="1"/>
              <a:t>benimsenmektedir</a:t>
            </a:r>
            <a:r>
              <a:rPr lang="en-US" sz="2400" dirty="0"/>
              <a:t> (Crichton </a:t>
            </a:r>
            <a:r>
              <a:rPr lang="en-US" sz="2400" dirty="0" err="1"/>
              <a:t>ve</a:t>
            </a:r>
            <a:r>
              <a:rPr lang="en-US" sz="2400" dirty="0"/>
              <a:t> Carter, 2015). 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76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Programlama</a:t>
            </a:r>
            <a:r>
              <a:rPr lang="en-US" sz="3200" dirty="0" smtClean="0"/>
              <a:t> </a:t>
            </a:r>
            <a:r>
              <a:rPr lang="en-US" sz="3200" dirty="0" err="1" smtClean="0"/>
              <a:t>Öğretiminin</a:t>
            </a:r>
            <a:r>
              <a:rPr lang="en-US" sz="3200" dirty="0" smtClean="0"/>
              <a:t> </a:t>
            </a:r>
            <a:r>
              <a:rPr lang="en-US" sz="3200" dirty="0" err="1" smtClean="0"/>
              <a:t>Kuramsal</a:t>
            </a:r>
            <a:r>
              <a:rPr lang="en-US" sz="3200" dirty="0" smtClean="0"/>
              <a:t> </a:t>
            </a:r>
            <a:r>
              <a:rPr lang="en-US" sz="3200" dirty="0" err="1" smtClean="0"/>
              <a:t>Temelleri</a:t>
            </a:r>
            <a:endParaRPr lang="en-US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dirty="0" smtClean="0"/>
          </a:p>
          <a:p>
            <a:r>
              <a:rPr lang="en-US" sz="2400" dirty="0" err="1" smtClean="0"/>
              <a:t>Hedeflenen</a:t>
            </a:r>
            <a:r>
              <a:rPr lang="en-US" sz="2400" dirty="0" smtClean="0"/>
              <a:t> </a:t>
            </a:r>
            <a:r>
              <a:rPr lang="en-US" sz="2400" dirty="0" err="1"/>
              <a:t>ürünün</a:t>
            </a:r>
            <a:r>
              <a:rPr lang="en-US" sz="2400" dirty="0"/>
              <a:t> </a:t>
            </a:r>
            <a:r>
              <a:rPr lang="en-US" sz="2400" dirty="0" err="1"/>
              <a:t>belirli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tasarım</a:t>
            </a:r>
            <a:r>
              <a:rPr lang="en-US" sz="2400" dirty="0"/>
              <a:t> </a:t>
            </a:r>
            <a:r>
              <a:rPr lang="en-US" sz="2400" dirty="0" err="1"/>
              <a:t>düzeyinde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karmaşık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yapıda</a:t>
            </a:r>
            <a:r>
              <a:rPr lang="en-US" sz="2400" dirty="0"/>
              <a:t> </a:t>
            </a:r>
            <a:r>
              <a:rPr lang="en-US" sz="2400" dirty="0" err="1"/>
              <a:t>olmasına</a:t>
            </a:r>
            <a:r>
              <a:rPr lang="en-US" sz="2400" dirty="0"/>
              <a:t> </a:t>
            </a:r>
            <a:r>
              <a:rPr lang="en-US" sz="2400" dirty="0" err="1"/>
              <a:t>gerek</a:t>
            </a:r>
            <a:r>
              <a:rPr lang="en-US" sz="2400" dirty="0"/>
              <a:t> </a:t>
            </a:r>
            <a:r>
              <a:rPr lang="en-US" sz="2400" dirty="0" err="1"/>
              <a:t>yoktur</a:t>
            </a:r>
            <a:r>
              <a:rPr lang="en-US" sz="2400" dirty="0"/>
              <a:t>. </a:t>
            </a:r>
            <a:endParaRPr lang="tr-TR" sz="2400" dirty="0" smtClean="0"/>
          </a:p>
          <a:p>
            <a:endParaRPr lang="tr-TR" sz="2400" dirty="0" smtClean="0"/>
          </a:p>
          <a:p>
            <a:endParaRPr lang="tr-TR" sz="2400" dirty="0"/>
          </a:p>
          <a:p>
            <a:endParaRPr lang="tr-TR" sz="2400" dirty="0"/>
          </a:p>
          <a:p>
            <a:r>
              <a:rPr lang="en-US" sz="2400" dirty="0" err="1"/>
              <a:t>Kazanımlara</a:t>
            </a:r>
            <a:r>
              <a:rPr lang="en-US" sz="2400" dirty="0"/>
              <a:t> </a:t>
            </a:r>
            <a:r>
              <a:rPr lang="en-US" sz="2400" dirty="0" err="1"/>
              <a:t>uygun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kurgulanan</a:t>
            </a:r>
            <a:r>
              <a:rPr lang="en-US" sz="2400" dirty="0"/>
              <a:t> </a:t>
            </a:r>
            <a:r>
              <a:rPr lang="en-US" sz="2400" dirty="0" err="1"/>
              <a:t>doğru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cümle</a:t>
            </a:r>
            <a:r>
              <a:rPr lang="en-US" sz="2400" dirty="0"/>
              <a:t>, </a:t>
            </a:r>
            <a:r>
              <a:rPr lang="en-US" sz="2400" dirty="0" err="1"/>
              <a:t>ya</a:t>
            </a:r>
            <a:r>
              <a:rPr lang="en-US" sz="2400" dirty="0"/>
              <a:t> da internet </a:t>
            </a:r>
            <a:r>
              <a:rPr lang="en-US" sz="2400" dirty="0" err="1"/>
              <a:t>üzerinden</a:t>
            </a:r>
            <a:r>
              <a:rPr lang="en-US" sz="2400" dirty="0"/>
              <a:t> </a:t>
            </a:r>
            <a:r>
              <a:rPr lang="en-US" sz="2400" dirty="0" err="1"/>
              <a:t>gönderilen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mesaj</a:t>
            </a:r>
            <a:r>
              <a:rPr lang="en-US" sz="2400" dirty="0"/>
              <a:t> </a:t>
            </a:r>
            <a:r>
              <a:rPr lang="en-US" sz="2400" dirty="0" err="1"/>
              <a:t>kadar</a:t>
            </a:r>
            <a:r>
              <a:rPr lang="en-US" sz="2400" dirty="0"/>
              <a:t> </a:t>
            </a:r>
            <a:r>
              <a:rPr lang="en-US" sz="2400" dirty="0" err="1"/>
              <a:t>basit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üründen</a:t>
            </a:r>
            <a:r>
              <a:rPr lang="en-US" sz="2400" dirty="0"/>
              <a:t>,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yağlı</a:t>
            </a:r>
            <a:r>
              <a:rPr lang="en-US" sz="2400" dirty="0"/>
              <a:t> </a:t>
            </a:r>
            <a:r>
              <a:rPr lang="en-US" sz="2400" dirty="0" err="1"/>
              <a:t>boya</a:t>
            </a:r>
            <a:r>
              <a:rPr lang="en-US" sz="2400" dirty="0"/>
              <a:t> </a:t>
            </a:r>
            <a:r>
              <a:rPr lang="en-US" sz="2400" dirty="0" err="1"/>
              <a:t>tablosu</a:t>
            </a:r>
            <a:r>
              <a:rPr lang="en-US" sz="2400" dirty="0"/>
              <a:t>, </a:t>
            </a:r>
            <a:r>
              <a:rPr lang="en-US" sz="2400" dirty="0" err="1"/>
              <a:t>ev</a:t>
            </a:r>
            <a:r>
              <a:rPr lang="en-US" sz="2400" dirty="0"/>
              <a:t> </a:t>
            </a:r>
            <a:r>
              <a:rPr lang="en-US" sz="2400" dirty="0" err="1"/>
              <a:t>ya</a:t>
            </a:r>
            <a:r>
              <a:rPr lang="en-US" sz="2400" dirty="0"/>
              <a:t> da </a:t>
            </a:r>
            <a:r>
              <a:rPr lang="en-US" sz="2400" dirty="0" err="1"/>
              <a:t>yazılım</a:t>
            </a:r>
            <a:r>
              <a:rPr lang="en-US" sz="2400" dirty="0"/>
              <a:t> </a:t>
            </a:r>
            <a:r>
              <a:rPr lang="en-US" sz="2400" dirty="0" err="1"/>
              <a:t>paketi</a:t>
            </a:r>
            <a:r>
              <a:rPr lang="en-US" sz="2400" dirty="0"/>
              <a:t> </a:t>
            </a:r>
            <a:r>
              <a:rPr lang="en-US" sz="2400" dirty="0" err="1"/>
              <a:t>gibi</a:t>
            </a:r>
            <a:r>
              <a:rPr lang="en-US" sz="2400" dirty="0"/>
              <a:t> </a:t>
            </a:r>
            <a:r>
              <a:rPr lang="en-US" sz="2400" dirty="0" err="1"/>
              <a:t>karmaşık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ürüne</a:t>
            </a:r>
            <a:r>
              <a:rPr lang="en-US" sz="2400" dirty="0"/>
              <a:t> </a:t>
            </a:r>
            <a:r>
              <a:rPr lang="en-US" sz="2400" dirty="0" err="1"/>
              <a:t>kadar</a:t>
            </a:r>
            <a:r>
              <a:rPr lang="en-US" sz="2400" dirty="0"/>
              <a:t> her </a:t>
            </a:r>
            <a:r>
              <a:rPr lang="en-US" sz="2400" dirty="0" err="1"/>
              <a:t>eser</a:t>
            </a:r>
            <a:r>
              <a:rPr lang="en-US" sz="2400" dirty="0"/>
              <a:t>, </a:t>
            </a:r>
            <a:r>
              <a:rPr lang="en-US" sz="2400" dirty="0" err="1"/>
              <a:t>inşacılığın</a:t>
            </a:r>
            <a:r>
              <a:rPr lang="en-US" sz="2400" dirty="0"/>
              <a:t> </a:t>
            </a:r>
            <a:r>
              <a:rPr lang="en-US" sz="2400" dirty="0" err="1"/>
              <a:t>yaparak</a:t>
            </a:r>
            <a:r>
              <a:rPr lang="en-US" sz="2400" dirty="0"/>
              <a:t> </a:t>
            </a:r>
            <a:r>
              <a:rPr lang="en-US" sz="2400" dirty="0" err="1"/>
              <a:t>öğrenme</a:t>
            </a:r>
            <a:r>
              <a:rPr lang="en-US" sz="2400" dirty="0"/>
              <a:t> </a:t>
            </a:r>
            <a:r>
              <a:rPr lang="en-US" sz="2400" dirty="0" err="1"/>
              <a:t>anlayışı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örtüşmektedir</a:t>
            </a:r>
            <a:r>
              <a:rPr lang="en-US" sz="2400" dirty="0"/>
              <a:t> (Dai, </a:t>
            </a:r>
            <a:r>
              <a:rPr lang="en-US" sz="2400" dirty="0" err="1"/>
              <a:t>Daloukas</a:t>
            </a:r>
            <a:r>
              <a:rPr lang="en-US" sz="2400" dirty="0"/>
              <a:t>, </a:t>
            </a:r>
            <a:r>
              <a:rPr lang="en-US" sz="2400" dirty="0" err="1"/>
              <a:t>Rigou</a:t>
            </a:r>
            <a:r>
              <a:rPr lang="en-US" sz="2400" dirty="0"/>
              <a:t>,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Sirmakessis</a:t>
            </a:r>
            <a:r>
              <a:rPr lang="en-US" sz="2400" dirty="0"/>
              <a:t>, 2011). 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27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Programlama</a:t>
            </a:r>
            <a:r>
              <a:rPr lang="en-US" sz="3200" dirty="0" smtClean="0"/>
              <a:t> </a:t>
            </a:r>
            <a:r>
              <a:rPr lang="en-US" sz="3200" dirty="0" err="1" smtClean="0"/>
              <a:t>Öğretiminin</a:t>
            </a:r>
            <a:r>
              <a:rPr lang="en-US" sz="3200" dirty="0" smtClean="0"/>
              <a:t> </a:t>
            </a:r>
            <a:r>
              <a:rPr lang="en-US" sz="3200" dirty="0" err="1" smtClean="0"/>
              <a:t>Kuramsal</a:t>
            </a:r>
            <a:r>
              <a:rPr lang="en-US" sz="3200" dirty="0" smtClean="0"/>
              <a:t> </a:t>
            </a:r>
            <a:r>
              <a:rPr lang="en-US" sz="3200" dirty="0" err="1" smtClean="0"/>
              <a:t>Temelleri</a:t>
            </a:r>
            <a:endParaRPr lang="en-US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dirty="0" smtClean="0"/>
          </a:p>
          <a:p>
            <a:r>
              <a:rPr lang="en-US" sz="2400" dirty="0" err="1" smtClean="0"/>
              <a:t>Durumlu</a:t>
            </a:r>
            <a:r>
              <a:rPr lang="en-US" sz="2400" dirty="0" smtClean="0"/>
              <a:t> </a:t>
            </a:r>
            <a:r>
              <a:rPr lang="en-US" sz="2400" dirty="0" err="1"/>
              <a:t>öğrenme</a:t>
            </a:r>
            <a:r>
              <a:rPr lang="en-US" sz="2400" dirty="0"/>
              <a:t>, </a:t>
            </a:r>
            <a:r>
              <a:rPr lang="en-US" sz="2400" dirty="0" err="1"/>
              <a:t>bilgisayar</a:t>
            </a:r>
            <a:r>
              <a:rPr lang="en-US" sz="2400" dirty="0"/>
              <a:t> </a:t>
            </a:r>
            <a:r>
              <a:rPr lang="en-US" sz="2400" dirty="0" err="1"/>
              <a:t>bilimi</a:t>
            </a:r>
            <a:r>
              <a:rPr lang="en-US" sz="2400" dirty="0"/>
              <a:t> </a:t>
            </a:r>
            <a:r>
              <a:rPr lang="en-US" sz="2400" dirty="0" err="1"/>
              <a:t>eğitimi</a:t>
            </a:r>
            <a:r>
              <a:rPr lang="en-US" sz="2400" dirty="0"/>
              <a:t> </a:t>
            </a:r>
            <a:r>
              <a:rPr lang="en-US" sz="2400" dirty="0" err="1"/>
              <a:t>içerisinde</a:t>
            </a:r>
            <a:r>
              <a:rPr lang="en-US" sz="2400" dirty="0"/>
              <a:t> </a:t>
            </a:r>
            <a:r>
              <a:rPr lang="en-US" sz="2400" dirty="0" err="1"/>
              <a:t>üzerinde</a:t>
            </a:r>
            <a:r>
              <a:rPr lang="en-US" sz="2400" dirty="0"/>
              <a:t> </a:t>
            </a:r>
            <a:r>
              <a:rPr lang="en-US" sz="2400" dirty="0" err="1"/>
              <a:t>durulan</a:t>
            </a:r>
            <a:r>
              <a:rPr lang="en-US" sz="2400" dirty="0"/>
              <a:t>, </a:t>
            </a:r>
            <a:r>
              <a:rPr lang="en-US" sz="2400" dirty="0" err="1"/>
              <a:t>diğer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 smtClean="0"/>
              <a:t>öğrenme</a:t>
            </a:r>
            <a:r>
              <a:rPr lang="en-US" sz="2400" dirty="0" smtClean="0"/>
              <a:t> </a:t>
            </a:r>
            <a:r>
              <a:rPr lang="en-US" sz="2400" dirty="0" err="1"/>
              <a:t>kuramsi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göze</a:t>
            </a:r>
            <a:r>
              <a:rPr lang="en-US" sz="2400" dirty="0"/>
              <a:t> </a:t>
            </a:r>
            <a:r>
              <a:rPr lang="en-US" sz="2400" dirty="0" err="1"/>
              <a:t>çarpmaktadır</a:t>
            </a:r>
            <a:r>
              <a:rPr lang="en-US" sz="2400" dirty="0"/>
              <a:t>. </a:t>
            </a:r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r>
              <a:rPr lang="tr-TR" sz="2400" dirty="0" smtClean="0"/>
              <a:t>İki </a:t>
            </a:r>
            <a:r>
              <a:rPr lang="tr-TR" sz="2400" dirty="0"/>
              <a:t>farklı şekilde “Durumlu öğrenme” ya da “Durumlu Biliş” olarak ifade edilebilen bu kuram kapsamında, </a:t>
            </a:r>
            <a:r>
              <a:rPr lang="tr-TR" sz="2400" dirty="0" err="1"/>
              <a:t>yapılandırmacılık</a:t>
            </a:r>
            <a:r>
              <a:rPr lang="tr-TR" sz="2400" dirty="0"/>
              <a:t> ve sosyal öğrenme kuramları bir arada ele alınarak, bilişsel gelişimin, bireylerin sosyal topluluklar içerisindeki uygulamalara katılmasıyla ortaya çıktığı savunulmaktadır (</a:t>
            </a:r>
            <a:r>
              <a:rPr lang="tr-TR" sz="2400" dirty="0" err="1"/>
              <a:t>Gebhard</a:t>
            </a:r>
            <a:r>
              <a:rPr lang="tr-TR" sz="2400" dirty="0"/>
              <a:t>, 2008).</a:t>
            </a:r>
            <a:endParaRPr lang="en-US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63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Öğretiminin</a:t>
            </a:r>
            <a:r>
              <a:rPr lang="en-US" dirty="0"/>
              <a:t> </a:t>
            </a:r>
            <a:r>
              <a:rPr lang="en-US" dirty="0" err="1"/>
              <a:t>Kuramsal</a:t>
            </a:r>
            <a:r>
              <a:rPr lang="en-US" dirty="0"/>
              <a:t> </a:t>
            </a:r>
            <a:r>
              <a:rPr lang="en-US" dirty="0" err="1"/>
              <a:t>Temelleri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Durumlu</a:t>
            </a:r>
            <a:r>
              <a:rPr lang="en-US" sz="2400" dirty="0"/>
              <a:t> </a:t>
            </a:r>
            <a:r>
              <a:rPr lang="en-US" sz="2400" dirty="0" err="1"/>
              <a:t>biliş</a:t>
            </a:r>
            <a:r>
              <a:rPr lang="en-US" sz="2400" dirty="0"/>
              <a:t> </a:t>
            </a:r>
            <a:r>
              <a:rPr lang="en-US" sz="2400" dirty="0" err="1"/>
              <a:t>paradigması</a:t>
            </a:r>
            <a:r>
              <a:rPr lang="en-US" sz="2400" dirty="0"/>
              <a:t> </a:t>
            </a:r>
            <a:r>
              <a:rPr lang="en-US" sz="2400" dirty="0" err="1"/>
              <a:t>sosyal</a:t>
            </a:r>
            <a:r>
              <a:rPr lang="en-US" sz="2400" dirty="0"/>
              <a:t> </a:t>
            </a:r>
            <a:r>
              <a:rPr lang="en-US" sz="2400" dirty="0" err="1"/>
              <a:t>yapılandırmacı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perspektife</a:t>
            </a:r>
            <a:r>
              <a:rPr lang="en-US" sz="2400" dirty="0"/>
              <a:t> </a:t>
            </a:r>
            <a:r>
              <a:rPr lang="en-US" sz="2400" dirty="0" err="1"/>
              <a:t>dayanmaktadır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bilgi</a:t>
            </a:r>
            <a:r>
              <a:rPr lang="en-US" sz="2400" dirty="0"/>
              <a:t> </a:t>
            </a:r>
            <a:r>
              <a:rPr lang="en-US" sz="2400" dirty="0" err="1"/>
              <a:t>inşa</a:t>
            </a:r>
            <a:r>
              <a:rPr lang="en-US" sz="2400" dirty="0"/>
              <a:t> </a:t>
            </a:r>
            <a:r>
              <a:rPr lang="en-US" sz="2400" dirty="0" err="1"/>
              <a:t>sürecinin</a:t>
            </a:r>
            <a:r>
              <a:rPr lang="en-US" sz="2400" dirty="0"/>
              <a:t>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sürecin</a:t>
            </a:r>
            <a:r>
              <a:rPr lang="en-US" sz="2400" dirty="0"/>
              <a:t> </a:t>
            </a:r>
            <a:r>
              <a:rPr lang="en-US" sz="2400" dirty="0" err="1"/>
              <a:t>gerçekleştiği</a:t>
            </a:r>
            <a:r>
              <a:rPr lang="en-US" sz="2400" dirty="0"/>
              <a:t> </a:t>
            </a:r>
            <a:r>
              <a:rPr lang="en-US" sz="2400" dirty="0" err="1"/>
              <a:t>ortam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bağlantılı</a:t>
            </a:r>
            <a:r>
              <a:rPr lang="en-US" sz="2400" dirty="0"/>
              <a:t> </a:t>
            </a:r>
            <a:r>
              <a:rPr lang="en-US" sz="2400" dirty="0" err="1"/>
              <a:t>olduğu</a:t>
            </a:r>
            <a:r>
              <a:rPr lang="en-US" sz="2400" dirty="0"/>
              <a:t> </a:t>
            </a:r>
            <a:r>
              <a:rPr lang="en-US" sz="2400" dirty="0" err="1"/>
              <a:t>anlayışından</a:t>
            </a:r>
            <a:r>
              <a:rPr lang="en-US" sz="2400" dirty="0"/>
              <a:t> </a:t>
            </a:r>
            <a:r>
              <a:rPr lang="en-US" sz="2400" dirty="0" err="1"/>
              <a:t>yola</a:t>
            </a:r>
            <a:r>
              <a:rPr lang="en-US" sz="2400" dirty="0"/>
              <a:t> </a:t>
            </a:r>
            <a:r>
              <a:rPr lang="en-US" sz="2400" dirty="0" err="1"/>
              <a:t>çıkmaktadır</a:t>
            </a:r>
            <a:r>
              <a:rPr lang="en-US" sz="2400" dirty="0"/>
              <a:t> (Santos, 2009). 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r>
              <a:rPr lang="en-US" sz="2400" dirty="0" err="1"/>
              <a:t>Programlama</a:t>
            </a:r>
            <a:r>
              <a:rPr lang="en-US" sz="2400" dirty="0"/>
              <a:t> </a:t>
            </a:r>
            <a:r>
              <a:rPr lang="en-US" sz="2400" dirty="0" err="1"/>
              <a:t>sürecinin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parçası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, </a:t>
            </a:r>
            <a:r>
              <a:rPr lang="en-US" sz="2400" dirty="0" err="1"/>
              <a:t>üretim</a:t>
            </a:r>
            <a:r>
              <a:rPr lang="en-US" sz="2400" dirty="0"/>
              <a:t> </a:t>
            </a:r>
            <a:r>
              <a:rPr lang="en-US" sz="2400" dirty="0" err="1"/>
              <a:t>basamaklarının</a:t>
            </a:r>
            <a:r>
              <a:rPr lang="en-US" sz="2400" dirty="0"/>
              <a:t> </a:t>
            </a:r>
            <a:r>
              <a:rPr lang="en-US" sz="2400" dirty="0" err="1"/>
              <a:t>içerisinde</a:t>
            </a:r>
            <a:r>
              <a:rPr lang="en-US" sz="2400" dirty="0"/>
              <a:t> </a:t>
            </a:r>
            <a:r>
              <a:rPr lang="en-US" sz="2400" dirty="0" err="1"/>
              <a:t>kendi</a:t>
            </a:r>
            <a:r>
              <a:rPr lang="en-US" sz="2400" dirty="0"/>
              <a:t> </a:t>
            </a:r>
            <a:r>
              <a:rPr lang="en-US" sz="2400" dirty="0" err="1"/>
              <a:t>bilgi</a:t>
            </a:r>
            <a:r>
              <a:rPr lang="en-US" sz="2400" dirty="0"/>
              <a:t> </a:t>
            </a:r>
            <a:r>
              <a:rPr lang="en-US" sz="2400" dirty="0" err="1"/>
              <a:t>inşa</a:t>
            </a:r>
            <a:r>
              <a:rPr lang="en-US" sz="2400" dirty="0"/>
              <a:t> </a:t>
            </a:r>
            <a:r>
              <a:rPr lang="en-US" sz="2400" dirty="0" err="1"/>
              <a:t>katmanlarını</a:t>
            </a:r>
            <a:r>
              <a:rPr lang="en-US" sz="2400" dirty="0"/>
              <a:t> </a:t>
            </a:r>
            <a:r>
              <a:rPr lang="en-US" sz="2400" dirty="0" err="1"/>
              <a:t>adımlayan</a:t>
            </a:r>
            <a:r>
              <a:rPr lang="en-US" sz="2400" dirty="0"/>
              <a:t> </a:t>
            </a:r>
            <a:r>
              <a:rPr lang="en-US" sz="2400" dirty="0" err="1"/>
              <a:t>bireyin</a:t>
            </a:r>
            <a:r>
              <a:rPr lang="en-US" sz="2400" dirty="0"/>
              <a:t>, </a:t>
            </a:r>
            <a:r>
              <a:rPr lang="en-US" sz="2400" dirty="0" err="1"/>
              <a:t>olumlu</a:t>
            </a:r>
            <a:r>
              <a:rPr lang="en-US" sz="2400" dirty="0"/>
              <a:t> </a:t>
            </a:r>
            <a:r>
              <a:rPr lang="en-US" sz="2400" dirty="0" err="1"/>
              <a:t>yönde</a:t>
            </a:r>
            <a:r>
              <a:rPr lang="en-US" sz="2400" dirty="0"/>
              <a:t> </a:t>
            </a:r>
            <a:r>
              <a:rPr lang="en-US" sz="2400" dirty="0" err="1"/>
              <a:t>değişimine</a:t>
            </a:r>
            <a:r>
              <a:rPr lang="en-US" sz="2400" dirty="0"/>
              <a:t> </a:t>
            </a:r>
            <a:r>
              <a:rPr lang="en-US" sz="2400" dirty="0" err="1"/>
              <a:t>rehberlik</a:t>
            </a:r>
            <a:r>
              <a:rPr lang="en-US" sz="2400" dirty="0"/>
              <a:t> </a:t>
            </a:r>
            <a:r>
              <a:rPr lang="en-US" sz="2400" dirty="0" err="1"/>
              <a:t>etmek</a:t>
            </a:r>
            <a:r>
              <a:rPr lang="en-US" sz="2400" dirty="0"/>
              <a:t>, </a:t>
            </a:r>
            <a:r>
              <a:rPr lang="en-US" sz="2400" dirty="0" err="1"/>
              <a:t>durumlu</a:t>
            </a:r>
            <a:r>
              <a:rPr lang="en-US" sz="2400" dirty="0"/>
              <a:t> </a:t>
            </a:r>
            <a:r>
              <a:rPr lang="en-US" sz="2400" dirty="0" err="1"/>
              <a:t>öğrenme</a:t>
            </a:r>
            <a:r>
              <a:rPr lang="en-US" sz="2400" dirty="0"/>
              <a:t> </a:t>
            </a:r>
            <a:r>
              <a:rPr lang="en-US" sz="2400" dirty="0" err="1"/>
              <a:t>kuramının</a:t>
            </a:r>
            <a:r>
              <a:rPr lang="en-US" sz="2400" dirty="0"/>
              <a:t> </a:t>
            </a:r>
            <a:r>
              <a:rPr lang="en-US" sz="2400" dirty="0" err="1"/>
              <a:t>programlama</a:t>
            </a:r>
            <a:r>
              <a:rPr lang="en-US" sz="2400" dirty="0"/>
              <a:t> </a:t>
            </a:r>
            <a:r>
              <a:rPr lang="en-US" sz="2400" dirty="0" err="1"/>
              <a:t>öğretimi</a:t>
            </a:r>
            <a:r>
              <a:rPr lang="en-US" sz="2400" dirty="0"/>
              <a:t> </a:t>
            </a:r>
            <a:r>
              <a:rPr lang="en-US" sz="2400" dirty="0" err="1"/>
              <a:t>sırasında</a:t>
            </a:r>
            <a:r>
              <a:rPr lang="en-US" sz="2400" dirty="0"/>
              <a:t> </a:t>
            </a:r>
            <a:r>
              <a:rPr lang="en-US" sz="2400" dirty="0" err="1"/>
              <a:t>öğretmen</a:t>
            </a:r>
            <a:r>
              <a:rPr lang="en-US" sz="2400" dirty="0"/>
              <a:t> </a:t>
            </a:r>
            <a:r>
              <a:rPr lang="en-US" sz="2400" dirty="0" err="1"/>
              <a:t>yaklaşımına</a:t>
            </a:r>
            <a:r>
              <a:rPr lang="en-US" sz="2400" dirty="0"/>
              <a:t> </a:t>
            </a:r>
            <a:r>
              <a:rPr lang="en-US" sz="2400" dirty="0" err="1"/>
              <a:t>getirdiği</a:t>
            </a:r>
            <a:r>
              <a:rPr lang="en-US" sz="2400" dirty="0"/>
              <a:t> </a:t>
            </a:r>
            <a:r>
              <a:rPr lang="en-US" sz="2400" dirty="0" err="1"/>
              <a:t>yeni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bakış</a:t>
            </a:r>
            <a:r>
              <a:rPr lang="en-US" sz="2400" dirty="0"/>
              <a:t> </a:t>
            </a:r>
            <a:r>
              <a:rPr lang="en-US" sz="2400" dirty="0" err="1"/>
              <a:t>açısı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tanımlanabilir</a:t>
            </a:r>
            <a:r>
              <a:rPr lang="en-US" sz="2400" dirty="0"/>
              <a:t>. 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58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Programlama</a:t>
            </a:r>
            <a:r>
              <a:rPr lang="en-US" dirty="0" smtClean="0"/>
              <a:t> </a:t>
            </a:r>
            <a:r>
              <a:rPr lang="en-US" dirty="0" err="1" smtClean="0"/>
              <a:t>Öğretim</a:t>
            </a:r>
            <a:r>
              <a:rPr lang="en-US" dirty="0" smtClean="0"/>
              <a:t> </a:t>
            </a:r>
            <a:r>
              <a:rPr lang="en-US" dirty="0" err="1" smtClean="0"/>
              <a:t>Stratejileri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Guzdial</a:t>
            </a:r>
            <a:r>
              <a:rPr lang="tr-TR" dirty="0"/>
              <a:t> (2016) programlama dili öğretiminde kullanılması gerekli 5 önemli ilke üzerinde durmuştur: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Ön bilgi </a:t>
            </a:r>
          </a:p>
          <a:p>
            <a:r>
              <a:rPr lang="tr-TR" dirty="0"/>
              <a:t>B</a:t>
            </a:r>
            <a:r>
              <a:rPr lang="tr-TR" dirty="0" smtClean="0"/>
              <a:t>ilişsel yük  </a:t>
            </a:r>
          </a:p>
          <a:p>
            <a:r>
              <a:rPr lang="tr-TR" dirty="0" smtClean="0"/>
              <a:t>Dürüstlük</a:t>
            </a:r>
          </a:p>
          <a:p>
            <a:r>
              <a:rPr lang="tr-TR" dirty="0"/>
              <a:t>Ü</a:t>
            </a:r>
            <a:r>
              <a:rPr lang="tr-TR" dirty="0" smtClean="0"/>
              <a:t>retkenlik  </a:t>
            </a:r>
          </a:p>
          <a:p>
            <a:r>
              <a:rPr lang="tr-TR" dirty="0"/>
              <a:t>T</a:t>
            </a:r>
            <a:r>
              <a:rPr lang="tr-TR" dirty="0" smtClean="0"/>
              <a:t>est etme</a:t>
            </a:r>
            <a:endParaRPr lang="en-US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75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Programlama</a:t>
            </a:r>
            <a:r>
              <a:rPr lang="en-US" dirty="0" smtClean="0"/>
              <a:t> </a:t>
            </a:r>
            <a:r>
              <a:rPr lang="en-US" dirty="0" err="1" smtClean="0"/>
              <a:t>Öğretim</a:t>
            </a:r>
            <a:r>
              <a:rPr lang="en-US" dirty="0" smtClean="0"/>
              <a:t> </a:t>
            </a:r>
            <a:r>
              <a:rPr lang="en-US" dirty="0" err="1" smtClean="0"/>
              <a:t>Stratejileri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Caspersen</a:t>
            </a:r>
            <a:r>
              <a:rPr lang="tr-TR" dirty="0"/>
              <a:t> (2018) programlama öğretim stratejilerini 4 farklı boyut altında toplamıştır: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İlerleme </a:t>
            </a:r>
          </a:p>
          <a:p>
            <a:r>
              <a:rPr lang="tr-TR" dirty="0" smtClean="0"/>
              <a:t>Örnekler</a:t>
            </a:r>
          </a:p>
          <a:p>
            <a:r>
              <a:rPr lang="tr-TR" dirty="0" smtClean="0"/>
              <a:t>Soyutlama</a:t>
            </a:r>
          </a:p>
          <a:p>
            <a:r>
              <a:rPr lang="tr-TR" dirty="0" smtClean="0"/>
              <a:t>Desenler </a:t>
            </a:r>
          </a:p>
          <a:p>
            <a:r>
              <a:rPr lang="tr-TR" dirty="0" smtClean="0"/>
              <a:t>Süreç.</a:t>
            </a:r>
            <a:endParaRPr lang="en-US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370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836</Words>
  <Application>Microsoft Office PowerPoint</Application>
  <PresentationFormat>Geniş ekran</PresentationFormat>
  <Paragraphs>150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Bölüm 4</vt:lpstr>
      <vt:lpstr>Bölüm İçeriği</vt:lpstr>
      <vt:lpstr>AMAÇLAR:</vt:lpstr>
      <vt:lpstr>Programlama Öğretiminin Kuramsal Temelleri</vt:lpstr>
      <vt:lpstr>Programlama Öğretiminin Kuramsal Temelleri</vt:lpstr>
      <vt:lpstr>Programlama Öğretiminin Kuramsal Temelleri</vt:lpstr>
      <vt:lpstr>Programlama Öğretiminin Kuramsal Temelleri</vt:lpstr>
      <vt:lpstr>Programlama Öğretim Stratejileri</vt:lpstr>
      <vt:lpstr>Programlama Öğretim Stratejileri</vt:lpstr>
      <vt:lpstr>Öğrenen Odaklı Yaklaşımlar</vt:lpstr>
      <vt:lpstr>Araç Odaklı Yaklaşımlar</vt:lpstr>
      <vt:lpstr>İlkokul Düzeyinde (6-10 Yaş) Programlama Öğretim Yaklaşımları </vt:lpstr>
      <vt:lpstr>Ortaokul Düzeyinde (11-13 Yaş) Programlama Öğretim Yaklaşımları </vt:lpstr>
      <vt:lpstr>Lise Düzeyinde (14-17 Yaş) Programlama Öğretim Yaklaşımları </vt:lpstr>
      <vt:lpstr>Sonuç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#</dc:title>
  <dc:creator>Yasemin Gulbahar</dc:creator>
  <cp:lastModifiedBy>USER</cp:lastModifiedBy>
  <cp:revision>9</cp:revision>
  <dcterms:created xsi:type="dcterms:W3CDTF">2019-01-04T17:54:52Z</dcterms:created>
  <dcterms:modified xsi:type="dcterms:W3CDTF">2019-03-09T18:24:55Z</dcterms:modified>
</cp:coreProperties>
</file>