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7" r:id="rId4"/>
    <p:sldId id="268" r:id="rId5"/>
    <p:sldId id="270" r:id="rId6"/>
    <p:sldId id="271" r:id="rId7"/>
    <p:sldId id="272" r:id="rId8"/>
    <p:sldId id="273" r:id="rId9"/>
    <p:sldId id="27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30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18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319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21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34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55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59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46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16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34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F66FB-8DFA-4E1F-A058-C31F2E56582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99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F66FB-8DFA-4E1F-A058-C31F2E565823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A5E1-E36E-4A82-93B6-7D3D471CA1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61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97565"/>
            <a:ext cx="10515600" cy="1152939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/>
              <a:t>4</a:t>
            </a:r>
            <a:r>
              <a:rPr lang="tr-TR" b="1" dirty="0" smtClean="0"/>
              <a:t>. AKIL VE İMAN: </a:t>
            </a:r>
            <a:br>
              <a:rPr lang="tr-TR" b="1" dirty="0" smtClean="0"/>
            </a:br>
            <a:r>
              <a:rPr lang="tr-TR" b="1" dirty="0" smtClean="0"/>
              <a:t>DİNİ İNANCIN TEMELSELLİĞİ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50504"/>
            <a:ext cx="10611678" cy="462645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Dini inancın rasyonel olması için kanıta dayanması zorunlu mudur?</a:t>
            </a:r>
          </a:p>
          <a:p>
            <a:r>
              <a:rPr lang="tr-TR" dirty="0" smtClean="0"/>
              <a:t>Katı </a:t>
            </a:r>
            <a:r>
              <a:rPr lang="tr-TR" dirty="0" err="1" smtClean="0"/>
              <a:t>delilciliğin</a:t>
            </a:r>
            <a:r>
              <a:rPr lang="tr-TR" dirty="0" smtClean="0"/>
              <a:t> sembol ismi K. </a:t>
            </a:r>
            <a:r>
              <a:rPr lang="tr-TR" dirty="0" err="1" smtClean="0"/>
              <a:t>Clifford’a</a:t>
            </a:r>
            <a:r>
              <a:rPr lang="tr-TR" dirty="0" smtClean="0"/>
              <a:t> göre, yetersiz delille bir şeye inanmak her zaman, her yerde ve herkes için yanlıştır.  </a:t>
            </a:r>
          </a:p>
          <a:p>
            <a:r>
              <a:rPr lang="tr-TR" dirty="0" err="1" smtClean="0"/>
              <a:t>Alvin</a:t>
            </a:r>
            <a:r>
              <a:rPr lang="tr-TR" dirty="0" smtClean="0"/>
              <a:t> </a:t>
            </a:r>
            <a:r>
              <a:rPr lang="tr-TR" dirty="0" err="1" smtClean="0"/>
              <a:t>Plantinga</a:t>
            </a:r>
            <a:r>
              <a:rPr lang="tr-TR" dirty="0" smtClean="0"/>
              <a:t> gibi filozoflar ise delil olmadan da bir inanca sahip olmanın rasyonel olabileceğini ileri sürer.</a:t>
            </a:r>
          </a:p>
          <a:p>
            <a:r>
              <a:rPr lang="tr-TR" dirty="0" err="1" smtClean="0"/>
              <a:t>Plantinga’ya</a:t>
            </a:r>
            <a:r>
              <a:rPr lang="tr-TR" dirty="0" smtClean="0"/>
              <a:t> göre bir dini inanç «temel inanç» olabilir ve bu takdirde delille ortaya konulması zorunlu olmaz.</a:t>
            </a:r>
          </a:p>
          <a:p>
            <a:r>
              <a:rPr lang="tr-TR" dirty="0" smtClean="0"/>
              <a:t>Peki bir inancın «temel inanç» olması veya olmaması ne anlama gelmektedir?</a:t>
            </a:r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2124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8301"/>
          </a:xfrm>
        </p:spPr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3426" y="1285461"/>
            <a:ext cx="9859617" cy="489150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sz="2400" b="1" dirty="0"/>
              <a:t>Reçber</a:t>
            </a:r>
            <a:r>
              <a:rPr lang="tr-TR" sz="2400" dirty="0"/>
              <a:t>, M. S. (2013). «Akıl ve İman», </a:t>
            </a:r>
            <a:r>
              <a:rPr lang="tr-TR" sz="2400" i="1" dirty="0"/>
              <a:t>Din Felsefesi</a:t>
            </a:r>
            <a:r>
              <a:rPr lang="tr-TR" sz="2400" dirty="0"/>
              <a:t>, Recep Kılıç (ed.), Ankara: </a:t>
            </a:r>
            <a:r>
              <a:rPr lang="tr-TR" sz="2400" dirty="0" err="1"/>
              <a:t>Ankuzem</a:t>
            </a:r>
            <a:r>
              <a:rPr lang="tr-TR" sz="2400" dirty="0"/>
              <a:t>, </a:t>
            </a:r>
            <a:r>
              <a:rPr lang="tr-TR" sz="2400" dirty="0" err="1"/>
              <a:t>ss</a:t>
            </a:r>
            <a:r>
              <a:rPr lang="tr-TR" sz="2400" dirty="0"/>
              <a:t>. 175-223.</a:t>
            </a:r>
          </a:p>
          <a:p>
            <a:r>
              <a:rPr lang="tr-TR" sz="2400" b="1" dirty="0"/>
              <a:t>Reçber</a:t>
            </a:r>
            <a:r>
              <a:rPr lang="tr-TR" sz="2400" dirty="0"/>
              <a:t>, M. S. (2004). «</a:t>
            </a:r>
            <a:r>
              <a:rPr lang="tr-TR" sz="2400" dirty="0" err="1"/>
              <a:t>Plantinga</a:t>
            </a:r>
            <a:r>
              <a:rPr lang="tr-TR" sz="2400" dirty="0"/>
              <a:t> ve Tanrı </a:t>
            </a:r>
            <a:r>
              <a:rPr lang="tr-TR" sz="2400" dirty="0" err="1"/>
              <a:t>İnancı’nın</a:t>
            </a:r>
            <a:r>
              <a:rPr lang="tr-TR" sz="2400" dirty="0"/>
              <a:t> </a:t>
            </a:r>
            <a:r>
              <a:rPr lang="tr-TR" sz="2400" dirty="0" err="1"/>
              <a:t>Temelselliği</a:t>
            </a:r>
            <a:r>
              <a:rPr lang="tr-TR" sz="2400" dirty="0"/>
              <a:t>», </a:t>
            </a:r>
            <a:r>
              <a:rPr lang="tr-TR" sz="2400" i="1" dirty="0"/>
              <a:t>Felsefe Dünyası</a:t>
            </a:r>
            <a:r>
              <a:rPr lang="tr-TR" sz="2400" dirty="0"/>
              <a:t>, S. 39.</a:t>
            </a:r>
          </a:p>
          <a:p>
            <a:r>
              <a:rPr lang="tr-TR" sz="2400" b="1" dirty="0" err="1"/>
              <a:t>Peterson</a:t>
            </a:r>
            <a:r>
              <a:rPr lang="tr-TR" sz="2400" dirty="0"/>
              <a:t> M. </a:t>
            </a:r>
            <a:r>
              <a:rPr lang="tr-TR" sz="2400" dirty="0" err="1"/>
              <a:t>vdğ</a:t>
            </a:r>
            <a:r>
              <a:rPr lang="tr-TR" sz="2400" dirty="0"/>
              <a:t>. (2003). </a:t>
            </a:r>
            <a:r>
              <a:rPr lang="tr-TR" sz="2400" i="1" dirty="0"/>
              <a:t>Akıl ve İnanç: Din Felsefesine Giriş</a:t>
            </a:r>
            <a:r>
              <a:rPr lang="tr-TR" sz="2400" dirty="0"/>
              <a:t>, (çev. Rahim Acar), İstanbul: Küre Yay.</a:t>
            </a:r>
          </a:p>
          <a:p>
            <a:r>
              <a:rPr lang="tr-TR" sz="2400" b="1" dirty="0" err="1" smtClean="0"/>
              <a:t>Plantinga</a:t>
            </a:r>
            <a:r>
              <a:rPr lang="tr-TR" sz="2400" dirty="0"/>
              <a:t>, A. (2013). «Doğal Teolojiye Yönelik Reformcu İtiraz</a:t>
            </a:r>
            <a:r>
              <a:rPr lang="tr-TR" sz="2400" dirty="0" smtClean="0"/>
              <a:t>» </a:t>
            </a:r>
            <a:r>
              <a:rPr lang="tr-TR" sz="2400" i="1" dirty="0"/>
              <a:t>Din Felsefesi: Seçme Metinler</a:t>
            </a:r>
            <a:r>
              <a:rPr lang="tr-TR" sz="2400" dirty="0"/>
              <a:t>, ed. Michael </a:t>
            </a:r>
            <a:r>
              <a:rPr lang="tr-TR" sz="2400" dirty="0" err="1"/>
              <a:t>Peterson</a:t>
            </a:r>
            <a:r>
              <a:rPr lang="tr-TR" sz="2400" dirty="0"/>
              <a:t> </a:t>
            </a:r>
            <a:r>
              <a:rPr lang="tr-TR" sz="2400" dirty="0" err="1"/>
              <a:t>vdğ</a:t>
            </a:r>
            <a:r>
              <a:rPr lang="tr-TR" sz="2400" dirty="0"/>
              <a:t>. İstanbul: Küre,</a:t>
            </a:r>
            <a:r>
              <a:rPr lang="tr-TR" sz="2400" dirty="0" smtClean="0"/>
              <a:t> </a:t>
            </a:r>
            <a:r>
              <a:rPr lang="tr-TR" sz="2400" dirty="0" err="1"/>
              <a:t>ss</a:t>
            </a:r>
            <a:r>
              <a:rPr lang="tr-TR" sz="2400" dirty="0"/>
              <a:t>. 329-342</a:t>
            </a:r>
            <a:r>
              <a:rPr lang="tr-TR" sz="2400" dirty="0" smtClean="0"/>
              <a:t>.</a:t>
            </a:r>
          </a:p>
          <a:p>
            <a:r>
              <a:rPr lang="tr-TR" sz="2400" b="1" dirty="0" err="1" smtClean="0"/>
              <a:t>Pargetter</a:t>
            </a:r>
            <a:r>
              <a:rPr lang="tr-TR" sz="2400" dirty="0" smtClean="0"/>
              <a:t>, R. (2013). «Tecrübe, Uygun </a:t>
            </a:r>
            <a:r>
              <a:rPr lang="tr-TR" sz="2400" dirty="0" err="1" smtClean="0"/>
              <a:t>Temelsellik</a:t>
            </a:r>
            <a:r>
              <a:rPr lang="tr-TR" sz="2400" dirty="0" smtClean="0"/>
              <a:t> ve Tanrı İnancı», </a:t>
            </a:r>
            <a:r>
              <a:rPr lang="tr-TR" sz="2400" i="1" dirty="0"/>
              <a:t>Din Felsefesi: Seçme Metinler</a:t>
            </a:r>
            <a:r>
              <a:rPr lang="tr-TR" sz="2400" dirty="0"/>
              <a:t>, ed. Michael </a:t>
            </a:r>
            <a:r>
              <a:rPr lang="tr-TR" sz="2400" dirty="0" err="1"/>
              <a:t>Peterson</a:t>
            </a:r>
            <a:r>
              <a:rPr lang="tr-TR" sz="2400" dirty="0"/>
              <a:t> </a:t>
            </a:r>
            <a:r>
              <a:rPr lang="tr-TR" sz="2400" dirty="0" err="1"/>
              <a:t>vdğ</a:t>
            </a:r>
            <a:r>
              <a:rPr lang="tr-TR" sz="2400" dirty="0"/>
              <a:t>. İstanbul: Küre, </a:t>
            </a:r>
            <a:r>
              <a:rPr lang="tr-TR" sz="2400" dirty="0" err="1" smtClean="0"/>
              <a:t>ss</a:t>
            </a:r>
            <a:r>
              <a:rPr lang="tr-TR" sz="2400" dirty="0" smtClean="0"/>
              <a:t>. 342-349. </a:t>
            </a:r>
            <a:endParaRPr lang="tr-TR" sz="2400" dirty="0"/>
          </a:p>
          <a:p>
            <a:r>
              <a:rPr lang="tr-TR" sz="2400" b="1" dirty="0" smtClean="0"/>
              <a:t>Aydın</a:t>
            </a:r>
            <a:r>
              <a:rPr lang="tr-TR" sz="2400" dirty="0"/>
              <a:t>, M. (2002). </a:t>
            </a:r>
            <a:r>
              <a:rPr lang="tr-TR" sz="2400" i="1" dirty="0"/>
              <a:t>Din Felsefesi</a:t>
            </a:r>
            <a:r>
              <a:rPr lang="tr-TR" sz="2400" dirty="0"/>
              <a:t>, İzmir: İlahiyat Fakültesi Vakfı Yayınları.</a:t>
            </a:r>
          </a:p>
          <a:p>
            <a:r>
              <a:rPr lang="tr-TR" sz="2400" b="1" dirty="0" err="1" smtClean="0"/>
              <a:t>Davies</a:t>
            </a:r>
            <a:r>
              <a:rPr lang="tr-TR" sz="2400" dirty="0"/>
              <a:t>, </a:t>
            </a:r>
            <a:r>
              <a:rPr lang="tr-TR" sz="2400" dirty="0" err="1"/>
              <a:t>Brian</a:t>
            </a:r>
            <a:r>
              <a:rPr lang="tr-TR" sz="2400" dirty="0"/>
              <a:t>. (2011). </a:t>
            </a:r>
            <a:r>
              <a:rPr lang="tr-TR" sz="2400" i="1" dirty="0"/>
              <a:t>Din Felsefesine Giriş</a:t>
            </a:r>
            <a:r>
              <a:rPr lang="tr-TR" sz="2400" dirty="0"/>
              <a:t>, (çev. Fatih Taştan), İstanbul: Paradigma Yay.</a:t>
            </a:r>
          </a:p>
          <a:p>
            <a:r>
              <a:rPr lang="tr-TR" sz="2400" b="1" dirty="0" err="1"/>
              <a:t>Evans</a:t>
            </a:r>
            <a:r>
              <a:rPr lang="tr-TR" sz="2400" dirty="0"/>
              <a:t>, C. S. &amp; </a:t>
            </a:r>
            <a:r>
              <a:rPr lang="tr-TR" sz="2400" dirty="0" err="1"/>
              <a:t>Manis</a:t>
            </a:r>
            <a:r>
              <a:rPr lang="tr-TR" sz="2400" dirty="0"/>
              <a:t>, R. Z. (2010). </a:t>
            </a:r>
            <a:r>
              <a:rPr lang="tr-TR" sz="2400" i="1" dirty="0"/>
              <a:t>Din Felsefesi: İman Üzerine Rasyonel Düşünme,</a:t>
            </a:r>
            <a:r>
              <a:rPr lang="tr-TR" sz="2400" dirty="0"/>
              <a:t> (çev. Ferhat Akdemir), Ankara: </a:t>
            </a:r>
            <a:r>
              <a:rPr lang="tr-TR" sz="2400" dirty="0" err="1"/>
              <a:t>Elis</a:t>
            </a:r>
            <a:r>
              <a:rPr lang="tr-TR" sz="2400" dirty="0"/>
              <a:t> Yayınları.</a:t>
            </a:r>
          </a:p>
          <a:p>
            <a:r>
              <a:rPr lang="tr-TR" sz="2400" b="1" dirty="0" smtClean="0"/>
              <a:t>Taylan</a:t>
            </a:r>
            <a:r>
              <a:rPr lang="tr-TR" sz="2400" dirty="0"/>
              <a:t>, N. (2015). </a:t>
            </a:r>
            <a:r>
              <a:rPr lang="tr-TR" sz="2400" i="1" dirty="0"/>
              <a:t>Düşünce Tarihinde Tanrı Sorunu</a:t>
            </a:r>
            <a:r>
              <a:rPr lang="tr-TR" sz="2400" dirty="0"/>
              <a:t>, İstanbul: Mahya Yay. </a:t>
            </a:r>
          </a:p>
          <a:p>
            <a:r>
              <a:rPr lang="tr-TR" sz="2400" b="1" dirty="0"/>
              <a:t>Yaran</a:t>
            </a:r>
            <a:r>
              <a:rPr lang="tr-TR" sz="2400" dirty="0"/>
              <a:t>, C. S. (2011). </a:t>
            </a:r>
            <a:r>
              <a:rPr lang="tr-TR" sz="2400" i="1" dirty="0"/>
              <a:t>Bilgelik Peşinde: Din Felsefesi Yazıları</a:t>
            </a:r>
            <a:r>
              <a:rPr lang="tr-TR" sz="2400" dirty="0"/>
              <a:t>, İstanbul: Ensar Neşriyat.</a:t>
            </a:r>
          </a:p>
          <a:p>
            <a:r>
              <a:rPr lang="tr-TR" sz="2400" b="1" dirty="0"/>
              <a:t>Uslu</a:t>
            </a:r>
            <a:r>
              <a:rPr lang="tr-TR" sz="2400" dirty="0"/>
              <a:t>, F. (2004). </a:t>
            </a:r>
            <a:r>
              <a:rPr lang="tr-TR" sz="2400" i="1" dirty="0"/>
              <a:t>Felsefi Açıdan İmanı Temellendirme</a:t>
            </a:r>
            <a:r>
              <a:rPr lang="tr-TR" sz="2400" dirty="0"/>
              <a:t>, Ankara: Ankara Okulu Yayınları.</a:t>
            </a:r>
          </a:p>
          <a:p>
            <a:r>
              <a:rPr lang="tr-TR" sz="2400" b="1" dirty="0"/>
              <a:t>Özcan</a:t>
            </a:r>
            <a:r>
              <a:rPr lang="tr-TR" sz="2400" dirty="0"/>
              <a:t>, H. (1992). </a:t>
            </a:r>
            <a:r>
              <a:rPr lang="tr-TR" sz="2400" i="1" dirty="0"/>
              <a:t>Epistemolojik Açıdan İ</a:t>
            </a:r>
            <a:r>
              <a:rPr lang="tr-TR" sz="2400" dirty="0"/>
              <a:t>man, İstanbul: Marmara Ün. İlahiyat Vakfı Yayınları. </a:t>
            </a:r>
          </a:p>
        </p:txBody>
      </p:sp>
    </p:spTree>
    <p:extLst>
      <p:ext uri="{BB962C8B-B14F-4D97-AF65-F5344CB8AC3E}">
        <p14:creationId xmlns:p14="http://schemas.microsoft.com/office/powerpoint/2010/main" val="3164724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Klasik </a:t>
            </a:r>
            <a:r>
              <a:rPr lang="tr-TR" b="1" dirty="0" err="1" smtClean="0"/>
              <a:t>Temelselcilik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 felsefesinde </a:t>
            </a:r>
            <a:r>
              <a:rPr lang="tr-TR" dirty="0" err="1" smtClean="0"/>
              <a:t>temelselcilik</a:t>
            </a:r>
            <a:r>
              <a:rPr lang="tr-TR" dirty="0" smtClean="0"/>
              <a:t>, inançlarımızın bir kısmının «temel», diğer kısmının ise «temel olmayan» inançlar olduğunu savunur.</a:t>
            </a:r>
          </a:p>
          <a:p>
            <a:r>
              <a:rPr lang="tr-TR" dirty="0" smtClean="0"/>
              <a:t>Şöyle ki; biz bazı inançlarımızı başka bazı inançlarımıza dayandırırız. Ancak bu böyle sonsuza kadar gitmez. Bir yerde, artık kendileri başka inançlara dayanmak durumunda olmayan temel inançlar alanında bu geriye gidiş durur.</a:t>
            </a:r>
          </a:p>
          <a:p>
            <a:r>
              <a:rPr lang="tr-TR" dirty="0" smtClean="0"/>
              <a:t>Sonuç olarak bizim bazı inançlarımız «temel» inanç iken bazıları bu temel inançlardan çıkarım yoluyla elde edilmiş «türetilmiş» inançlardır.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3402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Klasik </a:t>
            </a:r>
            <a:r>
              <a:rPr lang="tr-TR" b="1" dirty="0" err="1" smtClean="0"/>
              <a:t>Temelselciliğe</a:t>
            </a:r>
            <a:r>
              <a:rPr lang="tr-TR" b="1" dirty="0" smtClean="0"/>
              <a:t> Göre Temel İnanç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Peki klasik </a:t>
            </a:r>
            <a:r>
              <a:rPr lang="tr-TR" dirty="0" err="1" smtClean="0"/>
              <a:t>temelselciliğe</a:t>
            </a:r>
            <a:r>
              <a:rPr lang="tr-TR" dirty="0" smtClean="0"/>
              <a:t> göre neler temel inançtır?</a:t>
            </a:r>
          </a:p>
          <a:p>
            <a:r>
              <a:rPr lang="tr-TR" dirty="0" smtClean="0"/>
              <a:t>Bunların başında doğruluğu kendinden apaçık (</a:t>
            </a:r>
            <a:r>
              <a:rPr lang="tr-TR" u="sng" dirty="0" smtClean="0"/>
              <a:t>self-</a:t>
            </a:r>
            <a:r>
              <a:rPr lang="tr-TR" u="sng" dirty="0" err="1" smtClean="0"/>
              <a:t>evident</a:t>
            </a:r>
            <a:r>
              <a:rPr lang="tr-TR" dirty="0" smtClean="0"/>
              <a:t>) zorunlu doğrular gelmektedir. Ör. «bütün parçasından büyüktür» ve «2+2=4» gibi doğrular zorunlu olarak doğrudurlar ve başka bir delile ihtiyaç duymazlar, dolayısıyla temel inançlarımızı oluştururlar. </a:t>
            </a:r>
          </a:p>
          <a:p>
            <a:r>
              <a:rPr lang="tr-TR" dirty="0" smtClean="0"/>
              <a:t>Yine doğruluğunu duyularımızla apaçık bir şekilde idrak ettiğimiz (</a:t>
            </a:r>
            <a:r>
              <a:rPr lang="tr-TR" u="sng" dirty="0" smtClean="0"/>
              <a:t>sense-</a:t>
            </a:r>
            <a:r>
              <a:rPr lang="tr-TR" u="sng" dirty="0" err="1" smtClean="0"/>
              <a:t>evident</a:t>
            </a:r>
            <a:r>
              <a:rPr lang="tr-TR" dirty="0" smtClean="0"/>
              <a:t>) önermeler de temel inanç oluştururlar. Ör. «Şu an elimde bir kalem var» önermesi duyular dışında başka bir delile ihtiyaç duymayan bir «temel inanç» ifadesidir.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187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Klasik </a:t>
            </a:r>
            <a:r>
              <a:rPr lang="tr-TR" b="1" dirty="0" err="1" smtClean="0"/>
              <a:t>Temelselciliğin</a:t>
            </a:r>
            <a:r>
              <a:rPr lang="tr-TR" b="1" dirty="0" smtClean="0"/>
              <a:t> Eleştirisi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Plantinga</a:t>
            </a:r>
            <a:r>
              <a:rPr lang="tr-TR" dirty="0" smtClean="0"/>
              <a:t>, klasik </a:t>
            </a:r>
            <a:r>
              <a:rPr lang="tr-TR" dirty="0" err="1" smtClean="0"/>
              <a:t>temelselciliğin</a:t>
            </a:r>
            <a:r>
              <a:rPr lang="tr-TR" dirty="0" smtClean="0"/>
              <a:t> bu temel inanç anlayışını eleştirmiştir.</a:t>
            </a:r>
          </a:p>
          <a:p>
            <a:r>
              <a:rPr lang="tr-TR" dirty="0" smtClean="0"/>
              <a:t>Ona göre, bu anlayış, aslında temel inanç olan bazı inançları dışarıda bırakmaktadır.</a:t>
            </a:r>
          </a:p>
          <a:p>
            <a:r>
              <a:rPr lang="tr-TR" dirty="0" smtClean="0"/>
              <a:t>Ör. «Dün işe gittim» önermesinin ifade ettiği inanç hafızaya dayalı bir inançtır. </a:t>
            </a:r>
            <a:r>
              <a:rPr lang="tr-TR" dirty="0"/>
              <a:t>Ancak klasik </a:t>
            </a:r>
            <a:r>
              <a:rPr lang="tr-TR" dirty="0" err="1"/>
              <a:t>temelselciliğe</a:t>
            </a:r>
            <a:r>
              <a:rPr lang="tr-TR" dirty="0"/>
              <a:t> göre temel </a:t>
            </a:r>
            <a:r>
              <a:rPr lang="tr-TR" dirty="0" smtClean="0"/>
              <a:t>bir inanç </a:t>
            </a:r>
            <a:r>
              <a:rPr lang="tr-TR" dirty="0"/>
              <a:t>değildir, çünkü kendiliğinden apaçık olmadığı gibi duyularla da apaçık bir şekilde bilinemez. </a:t>
            </a:r>
          </a:p>
          <a:p>
            <a:r>
              <a:rPr lang="tr-TR" dirty="0" err="1" smtClean="0"/>
              <a:t>Plantinga’ya</a:t>
            </a:r>
            <a:r>
              <a:rPr lang="tr-TR" dirty="0" smtClean="0"/>
              <a:t> göre bu inanç başka bir inanca dayanmadığı için temel bir inançtır.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2450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/>
              <a:t>Tanrı </a:t>
            </a:r>
            <a:r>
              <a:rPr lang="tr-TR" b="1" dirty="0"/>
              <a:t>İnancının </a:t>
            </a:r>
            <a:r>
              <a:rPr lang="tr-TR" b="1" dirty="0" smtClean="0"/>
              <a:t>Temel </a:t>
            </a:r>
            <a:r>
              <a:rPr lang="tr-TR" b="1" dirty="0"/>
              <a:t>İnanç </a:t>
            </a:r>
            <a:r>
              <a:rPr lang="tr-TR" b="1" dirty="0" smtClean="0"/>
              <a:t>Olması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Plantinga’ya</a:t>
            </a:r>
            <a:r>
              <a:rPr lang="tr-TR" dirty="0" smtClean="0"/>
              <a:t> göre, evrendeki muhteşemlik ve güzellik karşısında yaşadığı tecrübeden dolayı bir kimse Tanrı’nın onu yarattığı inancına sahip olabilir.</a:t>
            </a:r>
          </a:p>
          <a:p>
            <a:r>
              <a:rPr lang="tr-TR" dirty="0" smtClean="0"/>
              <a:t>Yine böyle bir kimse «Tanrı beni gözetiyor» «Tanrı beni seviyor» «Tanrı bana hitap ediyor» gibi inançlara sahip olabilir ve bu inançlar o kimse için temel inanç olabilir.</a:t>
            </a:r>
          </a:p>
          <a:p>
            <a:r>
              <a:rPr lang="tr-TR" dirty="0" smtClean="0"/>
              <a:t>Nasıl ki «Karşımdaki şahıs sevinçlidir» önermesi bizden başka varlıkların var olduğunu öngörmek durumundaysa aynı şekilde, «Tanrı beni koruyor» şeklindeki inançlar da «Tanrı vardır» önermesini öngörmektedir.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1114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Plantinga’ya</a:t>
            </a:r>
            <a:r>
              <a:rPr lang="tr-TR" b="1" dirty="0" smtClean="0"/>
              <a:t> Göre Temel İnanç Kriteri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Peki </a:t>
            </a:r>
            <a:r>
              <a:rPr lang="tr-TR" dirty="0" err="1" smtClean="0"/>
              <a:t>Plantinga’nın</a:t>
            </a:r>
            <a:r>
              <a:rPr lang="tr-TR" dirty="0" smtClean="0"/>
              <a:t> görüşünü kabul edersek bir inancın temel inanç olup olmaması konusunda nasıl bir kritere sahip oluruz?</a:t>
            </a:r>
          </a:p>
          <a:p>
            <a:r>
              <a:rPr lang="tr-TR" dirty="0" smtClean="0"/>
              <a:t> Ör. Biri «Büyük Kabak her Cadılar Bayramı’nda gelir» inancına sahip olsa ve bu inancının  «Tanrı beni koruyor» inancı gibi temel inanç olduğunu iddia etse ona ne diyebiliriz? Bu kişinin «Büyük </a:t>
            </a:r>
            <a:r>
              <a:rPr lang="tr-TR" dirty="0" err="1" smtClean="0"/>
              <a:t>Kabak»la</a:t>
            </a:r>
            <a:r>
              <a:rPr lang="tr-TR" dirty="0" smtClean="0"/>
              <a:t> ilgili inancının temel inanç olmadığını hangi düzlemde öne sürebiliriz.</a:t>
            </a:r>
          </a:p>
          <a:p>
            <a:r>
              <a:rPr lang="tr-TR" dirty="0" err="1" smtClean="0"/>
              <a:t>Plantinga</a:t>
            </a:r>
            <a:r>
              <a:rPr lang="tr-TR" dirty="0" smtClean="0"/>
              <a:t> bu noktada tepeden inme bir kriter yerine, </a:t>
            </a:r>
            <a:r>
              <a:rPr lang="tr-TR" dirty="0" err="1" smtClean="0"/>
              <a:t>tümevarımsal</a:t>
            </a:r>
            <a:r>
              <a:rPr lang="tr-TR" dirty="0" smtClean="0"/>
              <a:t> bir yol teklif eder.</a:t>
            </a:r>
          </a:p>
          <a:p>
            <a:r>
              <a:rPr lang="tr-TR" dirty="0" smtClean="0"/>
              <a:t>Tek tek örneklerden bir hipotez geliştirilmeli ve bu hipotez örneklerle denetlenmelidir.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6521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Temel </a:t>
            </a:r>
            <a:r>
              <a:rPr lang="tr-TR" b="1" dirty="0"/>
              <a:t>İnanç </a:t>
            </a:r>
            <a:r>
              <a:rPr lang="tr-TR" b="1" dirty="0" err="1" smtClean="0"/>
              <a:t>Yanlışlanabilir</a:t>
            </a:r>
            <a:r>
              <a:rPr lang="tr-TR" b="1" dirty="0" smtClean="0"/>
              <a:t> mi?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Plantinga’ya</a:t>
            </a:r>
            <a:r>
              <a:rPr lang="tr-TR" dirty="0" smtClean="0"/>
              <a:t> göre, bir inancın temel bir inanç olarak kabul edilmesi o inancın sonsuza kadar temel inanç olarak kalacağı anlamına gelmek zorunda değildir.</a:t>
            </a:r>
          </a:p>
          <a:p>
            <a:r>
              <a:rPr lang="tr-TR" dirty="0" smtClean="0"/>
              <a:t>Ör. </a:t>
            </a:r>
            <a:r>
              <a:rPr lang="tr-TR" dirty="0"/>
              <a:t>y</a:t>
            </a:r>
            <a:r>
              <a:rPr lang="tr-TR" dirty="0" smtClean="0"/>
              <a:t>olun ortasında bir su birikintisi gördüğünü söyleyen bir kimseye bunun bir rahatsızlıktan kaynaklandığı kesin olarak gösterilebilirse o kişinin inancı artık temel olmaktan çıkar. </a:t>
            </a:r>
            <a:endParaRPr lang="tr-TR" dirty="0"/>
          </a:p>
          <a:p>
            <a:r>
              <a:rPr lang="tr-TR" dirty="0" smtClean="0"/>
              <a:t>Aynı şekilde Tanrı’nın varlığı inancına temel inanç olarak sahip olduğunu iddia eden bir </a:t>
            </a:r>
            <a:r>
              <a:rPr lang="tr-TR" dirty="0" err="1" smtClean="0"/>
              <a:t>teiste</a:t>
            </a:r>
            <a:r>
              <a:rPr lang="tr-TR" dirty="0" smtClean="0"/>
              <a:t> karşı deliller gösterilebilir. Bu durumda </a:t>
            </a:r>
            <a:r>
              <a:rPr lang="tr-TR" dirty="0" err="1" smtClean="0"/>
              <a:t>teist</a:t>
            </a:r>
            <a:r>
              <a:rPr lang="tr-TR" dirty="0" smtClean="0"/>
              <a:t> kendini savunmak durumundadır.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496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Peki böyle bir temel inanç anlayışı bizi </a:t>
            </a:r>
            <a:r>
              <a:rPr lang="tr-TR" dirty="0" err="1" smtClean="0"/>
              <a:t>epistemik</a:t>
            </a:r>
            <a:r>
              <a:rPr lang="tr-TR" dirty="0" smtClean="0"/>
              <a:t> göreceliğe/çoğulculuğa götürmez mi? </a:t>
            </a:r>
            <a:r>
              <a:rPr lang="tr-TR" dirty="0"/>
              <a:t>Bu durumda doğruluk sorusu gündemden çıkmaz mı</a:t>
            </a:r>
            <a:r>
              <a:rPr lang="tr-TR" dirty="0" smtClean="0"/>
              <a:t>?</a:t>
            </a:r>
          </a:p>
          <a:p>
            <a:r>
              <a:rPr lang="tr-TR" dirty="0" err="1" smtClean="0"/>
              <a:t>Plantinga</a:t>
            </a:r>
            <a:r>
              <a:rPr lang="tr-TR" dirty="0" smtClean="0"/>
              <a:t> bunun felsefede olağan bir durum olduğunu ve herkesin ittifakla kabul edeceği bir kriter beklenmemesi gerektiğini söyleyerek cevap verir.</a:t>
            </a:r>
          </a:p>
          <a:p>
            <a:r>
              <a:rPr lang="tr-TR" dirty="0" smtClean="0"/>
              <a:t> Bazı eleştirmenlere göre, böylesi bir temel inanç anlayışı, ya temel inançları göreceleştirecektir ya da temel inançların neler olabileceğini baştan sınırlayan bir dogmatizme dönüşecektir.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1207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Plantinga</a:t>
            </a:r>
            <a:r>
              <a:rPr lang="tr-TR" dirty="0" smtClean="0"/>
              <a:t> böyle bir temel inanç anlayışını nihai ve ideal bir </a:t>
            </a:r>
            <a:r>
              <a:rPr lang="tr-TR" dirty="0" err="1" smtClean="0"/>
              <a:t>epistemik</a:t>
            </a:r>
            <a:r>
              <a:rPr lang="tr-TR" dirty="0" smtClean="0"/>
              <a:t> durum olarak önermez, aksine bir başlangıç durumu olarak görür.</a:t>
            </a:r>
          </a:p>
          <a:p>
            <a:r>
              <a:rPr lang="tr-TR" dirty="0" smtClean="0"/>
              <a:t>Esasen burada </a:t>
            </a:r>
            <a:r>
              <a:rPr lang="tr-TR" dirty="0" err="1" smtClean="0"/>
              <a:t>Plantinga’nın</a:t>
            </a:r>
            <a:r>
              <a:rPr lang="tr-TR" dirty="0" smtClean="0"/>
              <a:t> rasyonellikten kastettiği şey, </a:t>
            </a:r>
            <a:r>
              <a:rPr lang="tr-TR" dirty="0" err="1" smtClean="0"/>
              <a:t>epistemik</a:t>
            </a:r>
            <a:r>
              <a:rPr lang="tr-TR" dirty="0" smtClean="0"/>
              <a:t> olarak izin verilebilir olma (ruhsat) halidir. Buna göre bir inancın rasyonel olması onun doğru olmasını teminat altına almaz.</a:t>
            </a:r>
          </a:p>
          <a:p>
            <a:r>
              <a:rPr lang="tr-TR" dirty="0" smtClean="0"/>
              <a:t>Bu yaklaşım </a:t>
            </a:r>
            <a:r>
              <a:rPr lang="tr-TR" dirty="0" err="1" smtClean="0"/>
              <a:t>fideist</a:t>
            </a:r>
            <a:r>
              <a:rPr lang="tr-TR" dirty="0" smtClean="0"/>
              <a:t> olmakla eleştirilmiştir. Ancak belirgin bazı farklılıklara dikkat etmek gerekir. </a:t>
            </a:r>
            <a:r>
              <a:rPr lang="tr-TR" dirty="0" err="1" smtClean="0"/>
              <a:t>Plantinga</a:t>
            </a:r>
            <a:r>
              <a:rPr lang="tr-TR" dirty="0" smtClean="0"/>
              <a:t> inancı akla ve </a:t>
            </a:r>
            <a:r>
              <a:rPr lang="tr-TR" dirty="0" err="1" smtClean="0"/>
              <a:t>delillendirmeye</a:t>
            </a:r>
            <a:r>
              <a:rPr lang="tr-TR" dirty="0" smtClean="0"/>
              <a:t> kapatmaz. Halbuki </a:t>
            </a:r>
            <a:r>
              <a:rPr lang="tr-TR" dirty="0" err="1" smtClean="0"/>
              <a:t>fideist</a:t>
            </a:r>
            <a:r>
              <a:rPr lang="tr-TR" dirty="0" smtClean="0"/>
              <a:t> yaklaşımlar bu konuda kategorik bir tutum içindedir. </a:t>
            </a:r>
          </a:p>
        </p:txBody>
      </p:sp>
    </p:spTree>
    <p:extLst>
      <p:ext uri="{BB962C8B-B14F-4D97-AF65-F5344CB8AC3E}">
        <p14:creationId xmlns:p14="http://schemas.microsoft.com/office/powerpoint/2010/main" val="1779556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1883</TotalTime>
  <Words>1064</Words>
  <Application>Microsoft Office PowerPoint</Application>
  <PresentationFormat>Geniş ekran</PresentationFormat>
  <Paragraphs>58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4. AKIL VE İMAN:  DİNİ İNANCIN TEMELSELLİĞİ</vt:lpstr>
      <vt:lpstr>Klasik Temelselcilik</vt:lpstr>
      <vt:lpstr>Klasik Temelselciliğe Göre Temel İnanç</vt:lpstr>
      <vt:lpstr>Klasik Temelselciliğin Eleştirisi</vt:lpstr>
      <vt:lpstr> Tanrı İnancının Temel İnanç Olması </vt:lpstr>
      <vt:lpstr>Plantinga’ya Göre Temel İnanç Kriteri </vt:lpstr>
      <vt:lpstr>Temel İnanç Yanlışlanabilir mi? </vt:lpstr>
      <vt:lpstr>Değerlendirme</vt:lpstr>
      <vt:lpstr>Değerlendirme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FELSEFE, DİN VE DİN FELSEFESİ</dc:title>
  <dc:creator>yusuf duman</dc:creator>
  <cp:lastModifiedBy>yusuf duman</cp:lastModifiedBy>
  <cp:revision>558</cp:revision>
  <dcterms:created xsi:type="dcterms:W3CDTF">2017-12-27T11:58:08Z</dcterms:created>
  <dcterms:modified xsi:type="dcterms:W3CDTF">2018-04-11T12:40:43Z</dcterms:modified>
</cp:coreProperties>
</file>