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3746" r:id="rId2"/>
    <p:sldMasterId id="2147484568" r:id="rId3"/>
    <p:sldMasterId id="2147484580" r:id="rId4"/>
    <p:sldMasterId id="2147485863" r:id="rId5"/>
    <p:sldMasterId id="2147485875" r:id="rId6"/>
    <p:sldMasterId id="2147485887" r:id="rId7"/>
    <p:sldMasterId id="2147485900" r:id="rId8"/>
  </p:sldMasterIdLst>
  <p:notesMasterIdLst>
    <p:notesMasterId r:id="rId26"/>
  </p:notesMasterIdLst>
  <p:handoutMasterIdLst>
    <p:handoutMasterId r:id="rId27"/>
  </p:handoutMasterIdLst>
  <p:sldIdLst>
    <p:sldId id="296" r:id="rId9"/>
    <p:sldId id="662" r:id="rId10"/>
    <p:sldId id="680" r:id="rId11"/>
    <p:sldId id="656" r:id="rId12"/>
    <p:sldId id="654" r:id="rId13"/>
    <p:sldId id="655" r:id="rId14"/>
    <p:sldId id="682" r:id="rId15"/>
    <p:sldId id="683" r:id="rId16"/>
    <p:sldId id="684" r:id="rId17"/>
    <p:sldId id="685" r:id="rId18"/>
    <p:sldId id="686" r:id="rId19"/>
    <p:sldId id="688" r:id="rId20"/>
    <p:sldId id="689" r:id="rId21"/>
    <p:sldId id="690" r:id="rId22"/>
    <p:sldId id="676" r:id="rId23"/>
    <p:sldId id="631" r:id="rId24"/>
    <p:sldId id="630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CC"/>
    <a:srgbClr val="66CCFF"/>
    <a:srgbClr val="3399FF"/>
    <a:srgbClr val="FFFFCC"/>
    <a:srgbClr val="FF6600"/>
    <a:srgbClr val="FF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06" autoAdjust="0"/>
    <p:restoredTop sz="85246" autoAdjust="0"/>
  </p:normalViewPr>
  <p:slideViewPr>
    <p:cSldViewPr>
      <p:cViewPr varScale="1">
        <p:scale>
          <a:sx n="62" d="100"/>
          <a:sy n="62" d="100"/>
        </p:scale>
        <p:origin x="-1788" y="-90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92D862A-5643-4F72-B7AD-9438C0193F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1032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0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EE18E5-7437-40F4-A2FB-6A7D4CB37B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3995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C984DC1B-62ED-45B9-968B-074499DCC2A3}" type="slidenum">
              <a:rPr lang="zh-CN" altLang="en-US" smtClean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4</a:t>
            </a:fld>
            <a:endParaRPr lang="en-US" altLang="zh-CN" smtClean="0">
              <a:solidFill>
                <a:srgbClr val="000000"/>
              </a:solidFill>
              <a:latin typeface="Tahoma" pitchFamily="34" charset="0"/>
              <a:ea typeface="楷体_GB2312" pitchFamily="49" charset="-122"/>
            </a:endParaRPr>
          </a:p>
        </p:txBody>
      </p:sp>
      <p:sp>
        <p:nvSpPr>
          <p:cNvPr id="1034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1552EDB-FBDD-4686-BC84-36F2CB9B59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0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6FFC5-9E44-4B54-8BBB-A1DA0FD537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533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1CE3F-9DAF-4AC4-93D3-76E5C8BA7E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4054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90EE2-6FC7-41F4-A16F-2316C04224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3178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99E93A1-7C3E-4F07-B5EE-948545773F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1353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D13DE-31AF-4480-9B2F-27B0A2F539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3682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928BF-8699-41BF-8525-F0442FD12E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9549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DC1C8-352D-4800-9C71-BF6E34368C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1811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E516D-001B-4309-9AC2-E453E9D9EA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9246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D345C-35C0-42B8-8213-4C228AA3E6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6994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372CB-C4A3-4B45-8A65-20D1076DC8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285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0D819-F357-425B-AA89-B8EE17F284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03467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BC83-1CEE-4CC9-BEF1-FD2A98A331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02837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EAAA2-E58B-493E-AB6A-B6D1ADC71B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45370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362B8-C26D-4A95-9A4D-F3C8231E2C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06070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71A6A-9443-4D51-9F0E-85EB3846ED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17402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1EACF-378C-4B4B-A6B5-CF8B65E94E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17048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9EBCA-F1CD-40CB-8F19-3EB4544F49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9945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46C6D-CCDC-408A-869F-A96F560DD2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43895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EA645-671E-42E7-8EBC-DCDB408621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6818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CB569-392B-4921-94C2-AA90F3A261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04588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BA1261B-DB7A-404F-BE32-D0817811D3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99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B59-A2B3-44DC-ACD0-ABC9C4C4FD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39049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73B0B-F72F-470E-A12E-B7D7E4CE5B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3826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E83EE-B58A-41A7-85B9-DDDF5FEC3D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43434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CECFB-1926-4F23-A9ED-4A01712F50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09849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F1676-1FE7-41AC-BF42-0D224EB608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44743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1588E-762A-4CEE-9C84-449606D473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22790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D999E-812E-478D-9AD5-42DDBB179C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97664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B1385-A145-4484-9710-3E61A28551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17685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00CAE-4387-4D2D-8A93-B3FF4AD0EA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26092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B0BD-F8E7-4BCB-BFE7-8FA71E4CFC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24773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45683-7AC1-4AC4-A862-919AAB34ED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998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1AEDE-B8D3-4AB1-A4E4-0B73B6E70E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62977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75AA6DC-37A7-471D-8EF6-6F923C1EA2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69340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81DF1-57B3-4743-9E09-D1ADF12AEF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15025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80879-BF88-4EDC-96BB-98FE31428D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62164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A0BD9-BF02-4B77-8993-23B7156E7A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67828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885DF-1928-4A5F-9990-541F7F71A5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239245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26F14-3ED0-458D-A82B-AECFED8C35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68233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9683C-5934-4C96-A49A-F78EA832F9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212672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99BB5-4BF4-48BF-866B-FBF0FDA67D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492708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ABC77-F871-4EEC-8B42-7826BD30BF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89418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E1888-FCF1-4930-BC84-EA4F355C62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191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49204-9E48-48CF-AFFF-31FC83784D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088367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61577-9D08-41CF-B5A7-B1CF1F15A9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95674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55D02-D977-4275-B5DE-516A8D7A57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72002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DF2B68C-1D5F-4C3E-B686-9E68B7DAAC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700419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4457F-77B7-4FCC-83EB-3D87218DC1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000954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F9AB7-5836-492B-AAC4-9F98CB1609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929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5F5AE-C4C6-4CF5-BD7D-E69F906545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98822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6F3E8-FEC1-4B63-9CE4-9FBDABE6E6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13103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D9E08-FF6E-47E0-84F8-66817BEEEC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819552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0796A-340A-49E4-8BDF-4527C4D55C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89700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6CD45-BE16-42BC-ABC5-B327EA7D45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5002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C052D-4900-4FDD-AC0D-7CE95034F0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23876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B102A-A3D1-4004-8142-82ADC6A167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31625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AF62C-5684-49C3-84A5-5F3041FDA2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551637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39095-A4FA-411B-9C02-6AC4742481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627002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64475C7D-9E3E-43AE-ADA1-0121066127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005927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1C485A4-9C5B-4F06-9D38-CDF25F6188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345523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F15249-AA6F-4506-9654-E14C739D1B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7989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BB5695B-9687-4E28-A0E5-C7C38BECAC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23991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772DECA-A574-4E63-B647-0AF2469377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925927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D2DB6F6-F039-4D5E-8965-45A28AAAEE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290007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ECCB4EE-271C-462C-A34D-F5A4CB87CC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522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F25B9-EE03-4E32-8C03-322A4360B3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228345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321C2D8-6DD5-4176-8DA5-6C86D197F2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831090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09C83EF-9A16-4CEC-9B1B-614544C2716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011128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D1E3FD5-FCCA-4926-8FE3-E2E5A9475B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402237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3C761A3-0BCE-457B-A4A9-07398CF909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640510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FD077BC-AEB7-4B92-84D9-687EF78128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351806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95032-B33D-4874-BA1B-EF45255BE0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501269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EE73A-FB75-4C14-8639-A7A9880954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194352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BA389-1AFE-4E77-A90D-F0F501F8C2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469631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7BE71-4655-4583-B19D-3258444C6C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131015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C453A-C942-434F-93C4-09F16DAF10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95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65722-613D-496A-85CA-3CD86F0A53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743368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0516E-3F37-4D7F-AF16-EBAE1D2C02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03241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5FBE6-9093-4440-ABA5-2165265B31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261307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45CF3-488B-4D25-AB17-F7AA2CC162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553871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FA00E-98BA-4957-B9CA-5D8F6C5879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924359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43912-6F50-492C-8FB4-A7CB64784D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908542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CA6CB-84FD-464B-B54A-41C80E5963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62648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83FEE30D-4C90-49EB-A546-4184C9E31B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716797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C315833-D212-4BAA-9F02-18769C5053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447385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DEC2229-3399-4A8C-88D3-83488FD0A8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148701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5BD98A9-552A-41D0-BB2F-FC66789B54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3181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D8882-C1CB-4BE0-96E2-E15F04C294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287716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9A47AA1-ADF9-4247-8C47-1BBEEE9715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19415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8B11E06-0BDD-4467-BCB5-AB1D70DA72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819926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514301A-900F-4B14-8EA0-2C995D0B78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793885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EE9EDEC-A427-4253-BCEF-2AAA0120CB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079888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9E483C8-BF8A-427D-8FC2-82A3942ADB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783325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1F035DF-3514-40AA-8DD8-E2A0882F9D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933229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FF78FD3-67AA-4AF4-9648-F10272D25D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9748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slideLayout" Target="../slideLayouts/slideLayout85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C9B731CE-A8ED-4F59-B790-9F22C74E75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53" r:id="rId1"/>
    <p:sldLayoutId id="2147486433" r:id="rId2"/>
    <p:sldLayoutId id="2147486434" r:id="rId3"/>
    <p:sldLayoutId id="2147486435" r:id="rId4"/>
    <p:sldLayoutId id="2147486436" r:id="rId5"/>
    <p:sldLayoutId id="2147486437" r:id="rId6"/>
    <p:sldLayoutId id="2147486438" r:id="rId7"/>
    <p:sldLayoutId id="2147486439" r:id="rId8"/>
    <p:sldLayoutId id="2147486440" r:id="rId9"/>
    <p:sldLayoutId id="2147486441" r:id="rId10"/>
    <p:sldLayoutId id="2147486442" r:id="rId11"/>
    <p:sldLayoutId id="21474864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B82118F-1EC2-400F-9DE8-40882E41CE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54" r:id="rId1"/>
    <p:sldLayoutId id="2147486444" r:id="rId2"/>
    <p:sldLayoutId id="2147486445" r:id="rId3"/>
    <p:sldLayoutId id="2147486446" r:id="rId4"/>
    <p:sldLayoutId id="2147486447" r:id="rId5"/>
    <p:sldLayoutId id="2147486448" r:id="rId6"/>
    <p:sldLayoutId id="2147486449" r:id="rId7"/>
    <p:sldLayoutId id="2147486450" r:id="rId8"/>
    <p:sldLayoutId id="2147486451" r:id="rId9"/>
    <p:sldLayoutId id="2147486452" r:id="rId10"/>
    <p:sldLayoutId id="2147486453" r:id="rId11"/>
    <p:sldLayoutId id="2147486454" r:id="rId12"/>
    <p:sldLayoutId id="2147486455" r:id="rId13"/>
    <p:sldLayoutId id="2147486456" r:id="rId14"/>
    <p:sldLayoutId id="2147486457" r:id="rId15"/>
    <p:sldLayoutId id="2147486458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831CE22-5AE6-4A15-BB2C-8D6C5B450D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55" r:id="rId1"/>
    <p:sldLayoutId id="2147486459" r:id="rId2"/>
    <p:sldLayoutId id="2147486460" r:id="rId3"/>
    <p:sldLayoutId id="2147486461" r:id="rId4"/>
    <p:sldLayoutId id="2147486462" r:id="rId5"/>
    <p:sldLayoutId id="2147486463" r:id="rId6"/>
    <p:sldLayoutId id="2147486464" r:id="rId7"/>
    <p:sldLayoutId id="2147486465" r:id="rId8"/>
    <p:sldLayoutId id="2147486466" r:id="rId9"/>
    <p:sldLayoutId id="2147486467" r:id="rId10"/>
    <p:sldLayoutId id="214748646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1D7A825-168F-42B6-8756-E20168742D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56" r:id="rId1"/>
    <p:sldLayoutId id="2147486469" r:id="rId2"/>
    <p:sldLayoutId id="2147486470" r:id="rId3"/>
    <p:sldLayoutId id="2147486471" r:id="rId4"/>
    <p:sldLayoutId id="2147486472" r:id="rId5"/>
    <p:sldLayoutId id="2147486473" r:id="rId6"/>
    <p:sldLayoutId id="2147486474" r:id="rId7"/>
    <p:sldLayoutId id="2147486475" r:id="rId8"/>
    <p:sldLayoutId id="2147486476" r:id="rId9"/>
    <p:sldLayoutId id="2147486477" r:id="rId10"/>
    <p:sldLayoutId id="2147486478" r:id="rId11"/>
    <p:sldLayoutId id="214748647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A0283C1-000B-4955-9327-C7143BD9B7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58" r:id="rId1"/>
    <p:sldLayoutId id="2147486491" r:id="rId2"/>
    <p:sldLayoutId id="2147486492" r:id="rId3"/>
    <p:sldLayoutId id="2147486493" r:id="rId4"/>
    <p:sldLayoutId id="2147486494" r:id="rId5"/>
    <p:sldLayoutId id="2147486495" r:id="rId6"/>
    <p:sldLayoutId id="2147486496" r:id="rId7"/>
    <p:sldLayoutId id="2147486497" r:id="rId8"/>
    <p:sldLayoutId id="2147486498" r:id="rId9"/>
    <p:sldLayoutId id="2147486499" r:id="rId10"/>
    <p:sldLayoutId id="214748650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D3F254B3-33F6-478A-8857-D735C23F05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59" r:id="rId1"/>
    <p:sldLayoutId id="2147486560" r:id="rId2"/>
    <p:sldLayoutId id="2147486561" r:id="rId3"/>
    <p:sldLayoutId id="2147486562" r:id="rId4"/>
    <p:sldLayoutId id="2147486563" r:id="rId5"/>
    <p:sldLayoutId id="2147486564" r:id="rId6"/>
    <p:sldLayoutId id="2147486565" r:id="rId7"/>
    <p:sldLayoutId id="2147486566" r:id="rId8"/>
    <p:sldLayoutId id="2147486567" r:id="rId9"/>
    <p:sldLayoutId id="2147486568" r:id="rId10"/>
    <p:sldLayoutId id="21474865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2D2EE00-1162-4CC1-832B-CB0350FE23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70" r:id="rId1"/>
    <p:sldLayoutId id="2147486501" r:id="rId2"/>
    <p:sldLayoutId id="2147486502" r:id="rId3"/>
    <p:sldLayoutId id="2147486503" r:id="rId4"/>
    <p:sldLayoutId id="2147486504" r:id="rId5"/>
    <p:sldLayoutId id="2147486505" r:id="rId6"/>
    <p:sldLayoutId id="2147486506" r:id="rId7"/>
    <p:sldLayoutId id="2147486507" r:id="rId8"/>
    <p:sldLayoutId id="2147486508" r:id="rId9"/>
    <p:sldLayoutId id="2147486509" r:id="rId10"/>
    <p:sldLayoutId id="2147486510" r:id="rId11"/>
    <p:sldLayoutId id="214748651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DAD7102-9376-4244-8427-411635F8F2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71" r:id="rId1"/>
    <p:sldLayoutId id="2147486572" r:id="rId2"/>
    <p:sldLayoutId id="2147486573" r:id="rId3"/>
    <p:sldLayoutId id="2147486574" r:id="rId4"/>
    <p:sldLayoutId id="2147486575" r:id="rId5"/>
    <p:sldLayoutId id="2147486576" r:id="rId6"/>
    <p:sldLayoutId id="2147486577" r:id="rId7"/>
    <p:sldLayoutId id="2147486578" r:id="rId8"/>
    <p:sldLayoutId id="2147486579" r:id="rId9"/>
    <p:sldLayoutId id="2147486580" r:id="rId10"/>
    <p:sldLayoutId id="21474865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20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课 坐在时光上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14313"/>
            <a:ext cx="7793037" cy="1462087"/>
          </a:xfrm>
        </p:spPr>
        <p:txBody>
          <a:bodyPr/>
          <a:lstStyle/>
          <a:p>
            <a:pPr eaLnBrk="1" hangingPunct="1"/>
            <a:r>
              <a:rPr lang="zh-CN" altLang="en-US" smtClean="0"/>
              <a:t>即时练习（偏偏）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839200" cy="38782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◇</a:t>
            </a:r>
            <a:r>
              <a:rPr lang="zh-CN" altLang="en-US" b="1" dirty="0" smtClean="0"/>
              <a:t>用</a:t>
            </a:r>
            <a:r>
              <a:rPr lang="zh-CN" altLang="en-US" b="1" dirty="0" smtClean="0">
                <a:latin typeface="Arial"/>
              </a:rPr>
              <a:t>“</a:t>
            </a:r>
            <a:r>
              <a:rPr lang="zh-CN" altLang="en-US" b="1" dirty="0" smtClean="0"/>
              <a:t>偏偏</a:t>
            </a:r>
            <a:r>
              <a:rPr lang="zh-CN" altLang="en-US" b="1" dirty="0" smtClean="0">
                <a:latin typeface="Arial"/>
              </a:rPr>
              <a:t>”</a:t>
            </a:r>
            <a:r>
              <a:rPr lang="zh-CN" altLang="en-US" b="1" dirty="0" smtClean="0"/>
              <a:t>改说句子：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1 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我本来就要迟到了，可是没想到又遇上了堵车。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2 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大家都觉得这次考试很重要，只有他觉得无所谓。</a:t>
            </a:r>
          </a:p>
          <a:p>
            <a:pPr eaLnBrk="1" hangingPunct="1">
              <a:defRPr/>
            </a:pPr>
            <a:endParaRPr lang="en-US" altLang="zh-CN" b="1" dirty="0" smtClean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540750" cy="1143000"/>
          </a:xfrm>
        </p:spPr>
        <p:txBody>
          <a:bodyPr/>
          <a:lstStyle/>
          <a:p>
            <a:pPr eaLnBrk="1" hangingPunct="1"/>
            <a:r>
              <a:rPr lang="zh-CN" altLang="en-US" smtClean="0"/>
              <a:t>即时练习（偏偏）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16100"/>
            <a:ext cx="8666162" cy="4492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>
                <a:solidFill>
                  <a:srgbClr val="000000"/>
                </a:solidFill>
              </a:rPr>
              <a:t>◇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用</a:t>
            </a:r>
            <a:r>
              <a:rPr lang="zh-CN" altLang="en-US" sz="2800" b="1" dirty="0" smtClean="0">
                <a:solidFill>
                  <a:srgbClr val="000000"/>
                </a:solidFill>
                <a:latin typeface="Arial"/>
              </a:rPr>
              <a:t>“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偏偏</a:t>
            </a:r>
            <a:r>
              <a:rPr lang="zh-CN" altLang="en-US" sz="2800" b="1" dirty="0" smtClean="0">
                <a:solidFill>
                  <a:srgbClr val="000000"/>
                </a:solidFill>
                <a:latin typeface="Arial"/>
              </a:rPr>
              <a:t>”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完成句子：</a:t>
            </a:r>
            <a:endParaRPr lang="zh-CN" altLang="en-US" sz="280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我去书店买那本书，</a:t>
            </a:r>
            <a:r>
              <a:rPr lang="en-US" altLang="zh-CN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</a:t>
            </a: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爸爸不让他去，</a:t>
            </a:r>
            <a:r>
              <a:rPr lang="en-US" altLang="zh-CN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</a:t>
            </a: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明天就要考试了，</a:t>
            </a:r>
            <a:r>
              <a:rPr lang="en-US" altLang="zh-CN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</a:t>
            </a: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别人都同意了，</a:t>
            </a:r>
            <a:r>
              <a:rPr lang="en-US" altLang="zh-CN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_____________________________</a:t>
            </a: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这种衣服有很多好看的颜色，</a:t>
            </a:r>
            <a:r>
              <a:rPr lang="en-US" altLang="zh-CN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_________________________________</a:t>
            </a:r>
            <a:r>
              <a:rPr lang="zh-CN" altLang="en-US" sz="2800" b="1" dirty="0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？</a:t>
            </a:r>
          </a:p>
          <a:p>
            <a:pPr eaLnBrk="1" hangingPunct="1">
              <a:lnSpc>
                <a:spcPct val="130000"/>
              </a:lnSpc>
              <a:defRPr/>
            </a:pPr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3851275" y="2349500"/>
            <a:ext cx="46815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zh-CN" altLang="en-US" sz="2800" b="1">
                <a:solidFill>
                  <a:srgbClr val="3333CC"/>
                </a:solidFill>
                <a:latin typeface="Arial" pitchFamily="34" charset="0"/>
                <a:ea typeface="楷体_GB2312" pitchFamily="49" charset="-122"/>
              </a:rPr>
              <a:t>偏偏它卖完了。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3419475" y="2997200"/>
            <a:ext cx="4392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zh-CN" altLang="en-US" sz="2800" b="1">
                <a:solidFill>
                  <a:srgbClr val="3333CC"/>
                </a:solidFill>
                <a:latin typeface="Arial" pitchFamily="34" charset="0"/>
                <a:ea typeface="楷体_GB2312" pitchFamily="49" charset="-122"/>
              </a:rPr>
              <a:t>可他偏偏要去。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492500" y="3644900"/>
            <a:ext cx="4392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zh-CN" altLang="en-US" sz="2800" b="1">
                <a:solidFill>
                  <a:srgbClr val="3333CC"/>
                </a:solidFill>
                <a:latin typeface="Arial" pitchFamily="34" charset="0"/>
                <a:ea typeface="楷体_GB2312" pitchFamily="49" charset="-122"/>
              </a:rPr>
              <a:t>可他偏偏这时候生病了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132138" y="4221163"/>
            <a:ext cx="5616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zh-CN" altLang="en-US" sz="2800" b="1">
                <a:solidFill>
                  <a:srgbClr val="3333CC"/>
                </a:solidFill>
                <a:latin typeface="Arial" pitchFamily="34" charset="0"/>
                <a:ea typeface="楷体_GB2312" pitchFamily="49" charset="-122"/>
              </a:rPr>
              <a:t>偏偏小李不同意。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116013" y="5516563"/>
            <a:ext cx="50403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zh-CN" altLang="en-US" sz="2800" b="1">
                <a:solidFill>
                  <a:srgbClr val="3333CC"/>
                </a:solidFill>
                <a:latin typeface="Arial" pitchFamily="34" charset="0"/>
                <a:ea typeface="楷体_GB2312" pitchFamily="49" charset="-122"/>
              </a:rPr>
              <a:t>你为什么偏偏买红色的呢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6" grpId="0"/>
      <p:bldP spid="25607" grpId="0"/>
      <p:bldP spid="25608" grpId="0"/>
      <p:bldP spid="256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8043862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语法</a:t>
            </a:r>
            <a:r>
              <a:rPr lang="en-US" altLang="zh-CN" sz="4000" smtClean="0">
                <a:solidFill>
                  <a:schemeClr val="tx1"/>
                </a:solidFill>
              </a:rPr>
              <a:t>2</a:t>
            </a:r>
            <a:r>
              <a:rPr lang="zh-CN" altLang="en-US" sz="4000" smtClean="0">
                <a:solidFill>
                  <a:schemeClr val="tx1"/>
                </a:solidFill>
              </a:rPr>
              <a:t>   随时</a:t>
            </a:r>
            <a:endParaRPr lang="zh-CN" altLang="en-US" sz="3200" smtClean="0">
              <a:solidFill>
                <a:schemeClr val="tx1"/>
              </a:solidFill>
            </a:endParaRPr>
          </a:p>
        </p:txBody>
      </p:sp>
      <p:sp>
        <p:nvSpPr>
          <p:cNvPr id="923651" name="Text Box 3"/>
          <p:cNvSpPr txBox="1">
            <a:spLocks noChangeArrowheads="1"/>
          </p:cNvSpPr>
          <p:nvPr/>
        </p:nvSpPr>
        <p:spPr bwMode="auto">
          <a:xfrm>
            <a:off x="395288" y="1773238"/>
            <a:ext cx="874871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有了手机，可以</a:t>
            </a:r>
            <a:r>
              <a:rPr lang="zh-CN" altLang="en-US" b="1">
                <a:solidFill>
                  <a:srgbClr val="FF0000"/>
                </a:solidFill>
              </a:rPr>
              <a:t>随时</a:t>
            </a:r>
            <a:r>
              <a:rPr lang="zh-CN" altLang="en-US" b="1">
                <a:solidFill>
                  <a:srgbClr val="000000"/>
                </a:solidFill>
              </a:rPr>
              <a:t>跟别人联系，真方便。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他的病比较重，</a:t>
            </a:r>
            <a:r>
              <a:rPr lang="zh-CN" altLang="en-US" b="1">
                <a:solidFill>
                  <a:srgbClr val="FF0000"/>
                </a:solidFill>
              </a:rPr>
              <a:t>随时</a:t>
            </a:r>
            <a:r>
              <a:rPr lang="zh-CN" altLang="en-US" b="1">
                <a:solidFill>
                  <a:srgbClr val="000000"/>
                </a:solidFill>
              </a:rPr>
              <a:t>都可能有危险。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他总是带着词典，</a:t>
            </a:r>
            <a:r>
              <a:rPr lang="zh-CN" altLang="en-US" b="1">
                <a:solidFill>
                  <a:srgbClr val="FF0000"/>
                </a:solidFill>
              </a:rPr>
              <a:t>随时</a:t>
            </a:r>
            <a:r>
              <a:rPr lang="zh-CN" altLang="en-US" b="1">
                <a:solidFill>
                  <a:srgbClr val="000000"/>
                </a:solidFill>
              </a:rPr>
              <a:t>遇到了生词，就</a:t>
            </a:r>
            <a:r>
              <a:rPr lang="zh-CN" altLang="en-US" b="1">
                <a:solidFill>
                  <a:srgbClr val="FF0000"/>
                </a:solidFill>
              </a:rPr>
              <a:t>随时</a:t>
            </a:r>
            <a:r>
              <a:rPr lang="zh-CN" altLang="en-US" b="1">
                <a:solidFill>
                  <a:srgbClr val="000000"/>
                </a:solidFill>
              </a:rPr>
              <a:t>查一下。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65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即时练习（随时）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17713"/>
            <a:ext cx="820737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b="1" smtClean="0">
                <a:solidFill>
                  <a:srgbClr val="000000"/>
                </a:solidFill>
              </a:rPr>
              <a:t>◇ </a:t>
            </a:r>
            <a:r>
              <a:rPr lang="zh-CN" altLang="en-US" b="1" smtClean="0">
                <a:solidFill>
                  <a:srgbClr val="000000"/>
                </a:solidFill>
              </a:rPr>
              <a:t>用</a:t>
            </a:r>
            <a:r>
              <a:rPr lang="zh-CN" altLang="en-US" b="1" smtClean="0">
                <a:solidFill>
                  <a:srgbClr val="000000"/>
                </a:solidFill>
                <a:latin typeface="Arial" pitchFamily="34" charset="0"/>
              </a:rPr>
              <a:t>“</a:t>
            </a:r>
            <a:r>
              <a:rPr lang="zh-CN" altLang="en-US" b="1" smtClean="0">
                <a:solidFill>
                  <a:srgbClr val="000000"/>
                </a:solidFill>
              </a:rPr>
              <a:t>随时</a:t>
            </a:r>
            <a:r>
              <a:rPr lang="zh-CN" altLang="en-US" b="1" smtClean="0">
                <a:solidFill>
                  <a:srgbClr val="000000"/>
                </a:solidFill>
                <a:latin typeface="Arial" pitchFamily="34" charset="0"/>
              </a:rPr>
              <a:t>”</a:t>
            </a:r>
            <a:r>
              <a:rPr lang="zh-CN" altLang="en-US" b="1" smtClean="0">
                <a:solidFill>
                  <a:srgbClr val="000000"/>
                </a:solidFill>
              </a:rPr>
              <a:t>改说句子：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b="1" smtClean="0">
              <a:solidFill>
                <a:srgbClr val="000000"/>
              </a:solidFill>
            </a:endParaRPr>
          </a:p>
          <a:p>
            <a:pPr marL="971550" lvl="1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他宿舍里就有电脑，什么时候都可以上网。</a:t>
            </a:r>
          </a:p>
          <a:p>
            <a:pPr marL="971550" lvl="1" indent="-51435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他总是随身带着茶水，不管什么时候渴了就喝一口。（随时</a:t>
            </a:r>
            <a:r>
              <a:rPr lang="en-US" altLang="zh-CN" b="1" smtClean="0">
                <a:solidFill>
                  <a:srgbClr val="000000"/>
                </a:solidFill>
                <a:ea typeface="楷体_GB2312" pitchFamily="49" charset="-122"/>
              </a:rPr>
              <a:t>……</a:t>
            </a: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随时</a:t>
            </a:r>
            <a:r>
              <a:rPr lang="en-US" altLang="zh-CN" b="1" smtClean="0">
                <a:solidFill>
                  <a:srgbClr val="000000"/>
                </a:solidFill>
                <a:ea typeface="楷体_GB2312" pitchFamily="49" charset="-122"/>
              </a:rPr>
              <a:t>……</a:t>
            </a: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即时练习（随时）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594725" cy="5111750"/>
          </a:xfrm>
        </p:spPr>
        <p:txBody>
          <a:bodyPr/>
          <a:lstStyle/>
          <a:p>
            <a:pPr marL="514350" indent="-514350" eaLnBrk="1" hangingPunct="1">
              <a:buFont typeface="Tahoma" pitchFamily="34" charset="0"/>
              <a:buAutoNum type="arabicPeriod"/>
            </a:pPr>
            <a:endParaRPr lang="en-US" altLang="zh-CN" b="1" smtClean="0">
              <a:solidFill>
                <a:srgbClr val="000000"/>
              </a:solidFill>
            </a:endParaRPr>
          </a:p>
          <a:p>
            <a:pPr marL="514350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你还是带着伞吧，看今天的天气，</a:t>
            </a:r>
            <a:r>
              <a:rPr lang="en-US" altLang="zh-CN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____________________________</a:t>
            </a:r>
            <a:r>
              <a:rPr lang="zh-CN" altLang="en-US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那是一家２４小时营业的超市，</a:t>
            </a:r>
            <a:r>
              <a:rPr lang="en-US" altLang="zh-CN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____________________________</a:t>
            </a:r>
            <a:r>
              <a:rPr lang="zh-CN" altLang="en-US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我明天一天都在家，</a:t>
            </a:r>
            <a:r>
              <a:rPr lang="en-US" altLang="zh-CN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____________________________</a:t>
            </a:r>
            <a:r>
              <a:rPr lang="zh-CN" altLang="en-US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我手机始终都开着，你</a:t>
            </a:r>
            <a:r>
              <a:rPr lang="zh-CN" altLang="en-US" b="1" smtClean="0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随时</a:t>
            </a:r>
            <a:r>
              <a:rPr lang="zh-CN" altLang="en-US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遇到了问题，</a:t>
            </a:r>
            <a:r>
              <a:rPr lang="en-US" altLang="zh-CN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_________________________</a:t>
            </a:r>
            <a:r>
              <a:rPr lang="zh-CN" altLang="en-US" b="1" smtClean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buFont typeface="Tahoma" pitchFamily="34" charset="0"/>
              <a:buAutoNum type="arabicPeriod"/>
            </a:pPr>
            <a:endParaRPr lang="en-US" altLang="zh-CN" b="1" smtClean="0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00113" y="2636838"/>
            <a:ext cx="4895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zh-CN" altLang="en-US" sz="2800" b="1">
                <a:solidFill>
                  <a:srgbClr val="0000FF"/>
                </a:solidFill>
                <a:latin typeface="Arial" pitchFamily="34" charset="0"/>
                <a:ea typeface="楷体_GB2312" pitchFamily="49" charset="-122"/>
              </a:rPr>
              <a:t>随时都可能会下雨。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827088" y="3716338"/>
            <a:ext cx="54006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zh-CN" altLang="en-US" sz="2800" b="1">
                <a:solidFill>
                  <a:srgbClr val="0000FF"/>
                </a:solidFill>
                <a:latin typeface="Arial" pitchFamily="34" charset="0"/>
                <a:ea typeface="楷体_GB2312" pitchFamily="49" charset="-122"/>
              </a:rPr>
              <a:t>你随时都可以去买东西。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827088" y="4797425"/>
            <a:ext cx="55451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zh-CN" altLang="en-US" sz="2800" b="1">
                <a:solidFill>
                  <a:srgbClr val="0000FF"/>
                </a:solidFill>
                <a:latin typeface="Arial" pitchFamily="34" charset="0"/>
                <a:ea typeface="楷体_GB2312" pitchFamily="49" charset="-122"/>
              </a:rPr>
              <a:t>你们随时都可以来找我。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900113" y="5876925"/>
            <a:ext cx="4103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zh-CN" altLang="en-US" sz="2800" b="1">
                <a:solidFill>
                  <a:srgbClr val="0000FF"/>
                </a:solidFill>
                <a:latin typeface="Arial" pitchFamily="34" charset="0"/>
                <a:ea typeface="楷体_GB2312" pitchFamily="49" charset="-122"/>
              </a:rPr>
              <a:t>随时给我打电话。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0" grpId="0"/>
      <p:bldP spid="26631" grpId="0"/>
      <p:bldP spid="266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梁实秋的故事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9750" y="1628775"/>
          <a:ext cx="7772400" cy="482441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12368"/>
                <a:gridCol w="4460032"/>
              </a:tblGrid>
              <a:tr h="576050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T="45719" marB="45719"/>
                </a:tc>
              </a:tr>
              <a:tr h="849673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zh-CN" altLang="en-US" sz="2800" dirty="0"/>
                    </a:p>
                  </a:txBody>
                  <a:tcPr marT="45719" marB="45719"/>
                </a:tc>
              </a:tr>
              <a:tr h="849673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T="45719" marB="45719"/>
                </a:tc>
              </a:tr>
              <a:tr h="849673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T="45719" marB="45719"/>
                </a:tc>
              </a:tr>
              <a:tr h="849673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T="45719" marB="45719"/>
                </a:tc>
              </a:tr>
              <a:tr h="849673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T="45719" marB="45719"/>
                </a:tc>
              </a:tr>
            </a:tbl>
          </a:graphicData>
        </a:graphic>
      </p:graphicFrame>
      <p:sp>
        <p:nvSpPr>
          <p:cNvPr id="89114" name="TextBox 6"/>
          <p:cNvSpPr txBox="1">
            <a:spLocks noChangeArrowheads="1"/>
          </p:cNvSpPr>
          <p:nvPr/>
        </p:nvSpPr>
        <p:spPr bwMode="auto">
          <a:xfrm>
            <a:off x="539750" y="2276475"/>
            <a:ext cx="30241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>
                <a:ea typeface="楷体_GB2312" pitchFamily="49" charset="-122"/>
              </a:rPr>
              <a:t>有什么习惯？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51275" y="2268538"/>
            <a:ext cx="4176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>
                <a:solidFill>
                  <a:srgbClr val="0000FF"/>
                </a:solidFill>
                <a:ea typeface="楷体_GB2312" pitchFamily="49" charset="-122"/>
              </a:rPr>
              <a:t>梁实秋是有名的</a:t>
            </a:r>
            <a:r>
              <a:rPr lang="en-US" altLang="zh-CN">
                <a:solidFill>
                  <a:srgbClr val="0000FF"/>
                </a:solidFill>
                <a:ea typeface="楷体_GB2312" pitchFamily="49" charset="-122"/>
              </a:rPr>
              <a:t>……</a:t>
            </a:r>
            <a:endParaRPr lang="zh-CN" altLang="en-US">
              <a:solidFill>
                <a:srgbClr val="0000FF"/>
              </a:solidFill>
              <a:ea typeface="楷体_GB2312" pitchFamily="49" charset="-122"/>
            </a:endParaRPr>
          </a:p>
        </p:txBody>
      </p:sp>
      <p:sp>
        <p:nvSpPr>
          <p:cNvPr id="89116" name="TextBox 8"/>
          <p:cNvSpPr txBox="1">
            <a:spLocks noChangeArrowheads="1"/>
          </p:cNvSpPr>
          <p:nvPr/>
        </p:nvSpPr>
        <p:spPr bwMode="auto">
          <a:xfrm>
            <a:off x="539750" y="3132138"/>
            <a:ext cx="3168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>
                <a:ea typeface="楷体_GB2312" pitchFamily="49" charset="-122"/>
              </a:rPr>
              <a:t>遇到了什么问题？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51275" y="3132138"/>
            <a:ext cx="4176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>
                <a:solidFill>
                  <a:srgbClr val="FF0000"/>
                </a:solidFill>
                <a:ea typeface="楷体_GB2312" pitchFamily="49" charset="-122"/>
              </a:rPr>
              <a:t>偏偏</a:t>
            </a:r>
            <a:r>
              <a:rPr lang="zh-CN" altLang="en-US">
                <a:solidFill>
                  <a:srgbClr val="0000FF"/>
                </a:solidFill>
                <a:ea typeface="楷体_GB2312" pitchFamily="49" charset="-122"/>
              </a:rPr>
              <a:t>那些朋友</a:t>
            </a:r>
            <a:r>
              <a:rPr lang="en-US" altLang="zh-CN">
                <a:solidFill>
                  <a:srgbClr val="0000FF"/>
                </a:solidFill>
                <a:ea typeface="楷体_GB2312" pitchFamily="49" charset="-122"/>
              </a:rPr>
              <a:t>……</a:t>
            </a:r>
            <a:endParaRPr lang="zh-CN" altLang="en-US">
              <a:solidFill>
                <a:srgbClr val="0000FF"/>
              </a:solidFill>
              <a:ea typeface="楷体_GB2312" pitchFamily="49" charset="-122"/>
            </a:endParaRPr>
          </a:p>
        </p:txBody>
      </p:sp>
      <p:sp>
        <p:nvSpPr>
          <p:cNvPr id="89118" name="TextBox 10"/>
          <p:cNvSpPr txBox="1">
            <a:spLocks noChangeArrowheads="1"/>
          </p:cNvSpPr>
          <p:nvPr/>
        </p:nvSpPr>
        <p:spPr bwMode="auto">
          <a:xfrm>
            <a:off x="539750" y="4005263"/>
            <a:ext cx="3168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>
                <a:ea typeface="楷体_GB2312" pitchFamily="49" charset="-122"/>
              </a:rPr>
              <a:t>怎么办？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71913" y="4005263"/>
            <a:ext cx="41767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>
                <a:solidFill>
                  <a:srgbClr val="0000FF"/>
                </a:solidFill>
                <a:ea typeface="楷体_GB2312" pitchFamily="49" charset="-122"/>
              </a:rPr>
              <a:t>他吃了几顿，</a:t>
            </a:r>
            <a:r>
              <a:rPr lang="en-US" altLang="zh-CN">
                <a:solidFill>
                  <a:srgbClr val="0000FF"/>
                </a:solidFill>
                <a:ea typeface="楷体_GB2312" pitchFamily="49" charset="-122"/>
              </a:rPr>
              <a:t>……</a:t>
            </a:r>
            <a:endParaRPr lang="zh-CN" altLang="en-US">
              <a:solidFill>
                <a:srgbClr val="0000FF"/>
              </a:solidFill>
              <a:ea typeface="楷体_GB2312" pitchFamily="49" charset="-122"/>
            </a:endParaRPr>
          </a:p>
        </p:txBody>
      </p:sp>
      <p:sp>
        <p:nvSpPr>
          <p:cNvPr id="89120" name="TextBox 12"/>
          <p:cNvSpPr txBox="1">
            <a:spLocks noChangeArrowheads="1"/>
          </p:cNvSpPr>
          <p:nvPr/>
        </p:nvSpPr>
        <p:spPr bwMode="auto">
          <a:xfrm>
            <a:off x="549275" y="4941888"/>
            <a:ext cx="3168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>
                <a:ea typeface="楷体_GB2312" pitchFamily="49" charset="-122"/>
              </a:rPr>
              <a:t>结果？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851275" y="4941888"/>
            <a:ext cx="4176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>
                <a:solidFill>
                  <a:srgbClr val="0000FF"/>
                </a:solidFill>
                <a:ea typeface="楷体_GB2312" pitchFamily="49" charset="-122"/>
              </a:rPr>
              <a:t>朋友们全愣住了，</a:t>
            </a:r>
            <a:r>
              <a:rPr lang="en-US" altLang="zh-CN">
                <a:solidFill>
                  <a:srgbClr val="0000FF"/>
                </a:solidFill>
                <a:ea typeface="楷体_GB2312" pitchFamily="49" charset="-122"/>
              </a:rPr>
              <a:t>……</a:t>
            </a:r>
            <a:endParaRPr lang="zh-CN" altLang="en-US">
              <a:solidFill>
                <a:srgbClr val="0000FF"/>
              </a:solidFill>
              <a:ea typeface="楷体_GB2312" pitchFamily="49" charset="-122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851275" y="5724525"/>
            <a:ext cx="4176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>
                <a:solidFill>
                  <a:srgbClr val="0000FF"/>
                </a:solidFill>
                <a:ea typeface="楷体_GB2312" pitchFamily="49" charset="-122"/>
              </a:rPr>
              <a:t>从此再也没人</a:t>
            </a:r>
            <a:r>
              <a:rPr lang="en-US" altLang="zh-CN">
                <a:solidFill>
                  <a:srgbClr val="0000FF"/>
                </a:solidFill>
                <a:ea typeface="楷体_GB2312" pitchFamily="49" charset="-122"/>
              </a:rPr>
              <a:t>……</a:t>
            </a:r>
            <a:endParaRPr lang="zh-CN" altLang="en-US">
              <a:solidFill>
                <a:srgbClr val="0000FF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小结；作业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856662" cy="4114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重点词：</a:t>
            </a:r>
            <a:r>
              <a:rPr lang="zh-CN" altLang="en-US" b="1" smtClean="0">
                <a:solidFill>
                  <a:srgbClr val="0000FF"/>
                </a:solidFill>
                <a:ea typeface="华文新魏" pitchFamily="2" charset="-122"/>
              </a:rPr>
              <a:t>把握、观察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语言点：</a:t>
            </a:r>
            <a:r>
              <a:rPr lang="zh-CN" altLang="en-US" b="1" smtClean="0">
                <a:solidFill>
                  <a:srgbClr val="0000FF"/>
                </a:solidFill>
                <a:ea typeface="华文新魏" pitchFamily="2" charset="-122"/>
              </a:rPr>
              <a:t>偏偏、随时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课文：</a:t>
            </a:r>
            <a:endParaRPr lang="en-US" altLang="zh-CN" b="1" smtClean="0">
              <a:ea typeface="华文新魏" pitchFamily="2" charset="-122"/>
            </a:endParaRPr>
          </a:p>
          <a:p>
            <a:pPr lvl="1" eaLnBrk="1" hangingPunct="1">
              <a:buSzPct val="30000"/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讲一讲梁实秋吃夜宵的故事。（口头）</a:t>
            </a:r>
          </a:p>
          <a:p>
            <a:pPr lvl="1" eaLnBrk="1" hangingPunct="1">
              <a:buSzPct val="30000"/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那位朋友是怎么决定合作伙伴的？（口头）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预习提纲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856662" cy="4968875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生词：</a:t>
            </a:r>
            <a:r>
              <a:rPr lang="en-US" altLang="zh-CN" b="1" smtClean="0">
                <a:ea typeface="华文新魏" pitchFamily="2" charset="-122"/>
              </a:rPr>
              <a:t>19-37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重点词：唯一、尊重、掌握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语法：至于、居然、不仅</a:t>
            </a:r>
            <a:r>
              <a:rPr lang="en-US" altLang="zh-CN" b="1" smtClean="0">
                <a:ea typeface="华文新魏" pitchFamily="2" charset="-122"/>
              </a:rPr>
              <a:t>…</a:t>
            </a:r>
            <a:r>
              <a:rPr lang="zh-CN" altLang="en-US" b="1" smtClean="0">
                <a:ea typeface="华文新魏" pitchFamily="2" charset="-122"/>
              </a:rPr>
              <a:t>也</a:t>
            </a:r>
            <a:r>
              <a:rPr lang="en-US" altLang="zh-CN" b="1" smtClean="0">
                <a:ea typeface="华文新魏" pitchFamily="2" charset="-122"/>
              </a:rPr>
              <a:t>…</a:t>
            </a:r>
            <a:r>
              <a:rPr lang="zh-CN" altLang="en-US" b="1" smtClean="0">
                <a:ea typeface="华文新魏" pitchFamily="2" charset="-122"/>
              </a:rPr>
              <a:t>、宁可</a:t>
            </a:r>
            <a:r>
              <a:rPr lang="en-US" altLang="zh-CN" b="1" smtClean="0">
                <a:ea typeface="华文新魏" pitchFamily="2" charset="-122"/>
              </a:rPr>
              <a:t>…</a:t>
            </a:r>
            <a:r>
              <a:rPr lang="zh-CN" altLang="en-US" b="1" smtClean="0">
                <a:ea typeface="华文新魏" pitchFamily="2" charset="-122"/>
              </a:rPr>
              <a:t>也</a:t>
            </a:r>
            <a:r>
              <a:rPr lang="en-US" altLang="zh-CN" b="1" smtClean="0">
                <a:ea typeface="华文新魏" pitchFamily="2" charset="-122"/>
              </a:rPr>
              <a:t>…</a:t>
            </a:r>
            <a:endParaRPr lang="zh-CN" altLang="en-US" b="1" smtClean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smtClean="0">
                <a:ea typeface="华文新魏" pitchFamily="2" charset="-122"/>
              </a:rPr>
              <a:t>课文：</a:t>
            </a:r>
            <a:r>
              <a:rPr lang="en-US" altLang="zh-CN" b="1" smtClean="0">
                <a:ea typeface="华文新魏" pitchFamily="2" charset="-122"/>
              </a:rPr>
              <a:t>4</a:t>
            </a:r>
            <a:r>
              <a:rPr lang="zh-CN" altLang="en-US" b="1" smtClean="0">
                <a:ea typeface="华文新魏" pitchFamily="2" charset="-122"/>
              </a:rPr>
              <a:t>段</a:t>
            </a:r>
            <a:r>
              <a:rPr lang="en-US" altLang="zh-CN" b="1" smtClean="0">
                <a:ea typeface="华文新魏" pitchFamily="2" charset="-122"/>
              </a:rPr>
              <a:t>——8</a:t>
            </a:r>
            <a:r>
              <a:rPr lang="zh-CN" altLang="en-US" b="1" smtClean="0">
                <a:ea typeface="华文新魏" pitchFamily="2" charset="-122"/>
              </a:rPr>
              <a:t>段</a:t>
            </a:r>
            <a:endParaRPr lang="en-US" altLang="zh-CN" b="1" smtClean="0">
              <a:ea typeface="华文新魏" pitchFamily="2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z="2400" b="1" smtClean="0">
                <a:ea typeface="华文新魏" pitchFamily="2" charset="-122"/>
              </a:rPr>
              <a:t>（</a:t>
            </a:r>
            <a:r>
              <a:rPr lang="en-US" altLang="zh-CN" sz="2400" b="1" smtClean="0">
                <a:ea typeface="华文新魏" pitchFamily="2" charset="-122"/>
              </a:rPr>
              <a:t>1</a:t>
            </a:r>
            <a:r>
              <a:rPr lang="zh-CN" altLang="en-US" sz="2400" b="1" smtClean="0">
                <a:ea typeface="华文新魏" pitchFamily="2" charset="-122"/>
              </a:rPr>
              <a:t>）同学们对“我”提出了什么意见？为什么？</a:t>
            </a:r>
            <a:endParaRPr lang="en-US" altLang="zh-CN" sz="2400" b="1" smtClean="0">
              <a:ea typeface="华文新魏" pitchFamily="2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z="2400" b="1" smtClean="0">
                <a:ea typeface="华文新魏" pitchFamily="2" charset="-122"/>
              </a:rPr>
              <a:t>（</a:t>
            </a:r>
            <a:r>
              <a:rPr lang="en-US" altLang="zh-CN" sz="2400" b="1" smtClean="0">
                <a:ea typeface="华文新魏" pitchFamily="2" charset="-122"/>
              </a:rPr>
              <a:t>2</a:t>
            </a:r>
            <a:r>
              <a:rPr lang="zh-CN" altLang="en-US" sz="2400" b="1" smtClean="0">
                <a:ea typeface="华文新魏" pitchFamily="2" charset="-122"/>
              </a:rPr>
              <a:t>）这三个故事给了我们什么启示？</a:t>
            </a:r>
            <a:endParaRPr lang="en-US" altLang="zh-CN" sz="2400" b="1" smtClean="0">
              <a:ea typeface="华文新魏" pitchFamily="2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z="2400" b="1" smtClean="0">
                <a:ea typeface="华文新魏" pitchFamily="2" charset="-122"/>
              </a:rPr>
              <a:t>（</a:t>
            </a:r>
            <a:r>
              <a:rPr lang="en-US" altLang="zh-CN" sz="2400" b="1" smtClean="0">
                <a:ea typeface="华文新魏" pitchFamily="2" charset="-122"/>
              </a:rPr>
              <a:t>3</a:t>
            </a:r>
            <a:r>
              <a:rPr lang="zh-CN" altLang="en-US" sz="2400" b="1" smtClean="0">
                <a:ea typeface="华文新魏" pitchFamily="2" charset="-122"/>
              </a:rPr>
              <a:t>）到别人家做客时“我”会怎么做？为什么？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07950" y="2564904"/>
            <a:ext cx="8893175" cy="1295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kumimoji="0" lang="en-US" altLang="zh-CN" kern="0" dirty="0" smtClean="0"/>
              <a:t>         </a:t>
            </a:r>
            <a:r>
              <a:rPr kumimoji="0" lang="zh-CN" altLang="en-US" b="1" kern="0" dirty="0" smtClean="0">
                <a:latin typeface="楷体_GB2312" pitchFamily="49" charset="-122"/>
                <a:ea typeface="楷体_GB2312" pitchFamily="49" charset="-122"/>
              </a:rPr>
              <a:t>美籍华人作家、画家。 </a:t>
            </a:r>
            <a:r>
              <a:rPr kumimoji="0" lang="en-US" altLang="zh-CN" b="1" kern="0" dirty="0" smtClean="0">
                <a:latin typeface="楷体_GB2312" pitchFamily="49" charset="-122"/>
                <a:ea typeface="楷体_GB2312" pitchFamily="49" charset="-122"/>
              </a:rPr>
              <a:t>1949</a:t>
            </a:r>
            <a:r>
              <a:rPr kumimoji="0" lang="zh-CN" altLang="en-US" b="1" kern="0" dirty="0" smtClean="0">
                <a:latin typeface="楷体_GB2312" pitchFamily="49" charset="-122"/>
                <a:ea typeface="楷体_GB2312" pitchFamily="49" charset="-122"/>
              </a:rPr>
              <a:t>年生于台北</a:t>
            </a:r>
            <a:r>
              <a:rPr kumimoji="0" lang="en-US" altLang="zh-CN" b="1" kern="0" dirty="0" smtClean="0">
                <a:latin typeface="楷体_GB2312" pitchFamily="49" charset="-122"/>
                <a:ea typeface="楷体_GB2312" pitchFamily="49" charset="-122"/>
              </a:rPr>
              <a:t>,</a:t>
            </a:r>
            <a:r>
              <a:rPr kumimoji="0" lang="zh-CN" altLang="en-US" b="1" kern="0" dirty="0" smtClean="0">
                <a:latin typeface="楷体_GB2312" pitchFamily="49" charset="-122"/>
                <a:ea typeface="楷体_GB2312" pitchFamily="49" charset="-122"/>
              </a:rPr>
              <a:t>祖籍北京。     </a:t>
            </a:r>
            <a:endParaRPr kumimoji="0" lang="en-US" altLang="zh-CN" b="1" kern="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64516" name="TextBox 1"/>
          <p:cNvSpPr txBox="1">
            <a:spLocks noChangeArrowheads="1"/>
          </p:cNvSpPr>
          <p:nvPr/>
        </p:nvSpPr>
        <p:spPr bwMode="auto">
          <a:xfrm>
            <a:off x="427038" y="884238"/>
            <a:ext cx="52212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6000">
                <a:ea typeface="楷体_GB2312" pitchFamily="49" charset="-122"/>
              </a:rPr>
              <a:t>刘墉</a:t>
            </a:r>
            <a:r>
              <a:rPr lang="zh-CN" altLang="en-US">
                <a:ea typeface="楷体_GB2312" pitchFamily="49" charset="-122"/>
              </a:rPr>
              <a:t>（</a:t>
            </a:r>
            <a:r>
              <a:rPr lang="en-US" altLang="zh-CN">
                <a:ea typeface="楷体_GB2312" pitchFamily="49" charset="-122"/>
              </a:rPr>
              <a:t>Liú Yōng</a:t>
            </a:r>
            <a:r>
              <a:rPr lang="zh-CN" altLang="en-US">
                <a:ea typeface="楷体_GB2312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1958975" cy="1163637"/>
          </a:xfrm>
        </p:spPr>
        <p:txBody>
          <a:bodyPr/>
          <a:lstStyle/>
          <a:p>
            <a:r>
              <a:rPr lang="zh-CN" altLang="en-US" smtClean="0"/>
              <a:t>夜猫子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7066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286" y="2420938"/>
            <a:ext cx="3640138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1" name="Picture 3" descr="C:\Users\N\AppData\Local\Microsoft\Windows\Temporary Internet Files\Content.IE5\652OJ04U\MC90033232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92" y="2180753"/>
            <a:ext cx="2906712" cy="319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33888" y="404813"/>
            <a:ext cx="4241800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zh-CN" altLang="en-US" sz="4400" kern="0" dirty="0">
                <a:solidFill>
                  <a:srgbClr val="000000"/>
                </a:solidFill>
                <a:latin typeface="Tahoma"/>
                <a:ea typeface="宋体"/>
                <a:cs typeface="+mj-cs"/>
              </a:rPr>
              <a:t>百灵（</a:t>
            </a:r>
            <a:r>
              <a:rPr kumimoji="0" lang="en-US" altLang="zh-CN" sz="4400" kern="0" dirty="0">
                <a:solidFill>
                  <a:srgbClr val="000000"/>
                </a:solidFill>
                <a:latin typeface="Tahoma"/>
                <a:ea typeface="宋体"/>
                <a:cs typeface="+mj-cs"/>
              </a:rPr>
              <a:t>l í ng</a:t>
            </a:r>
            <a:r>
              <a:rPr kumimoji="0" lang="zh-CN" altLang="en-US" sz="4400" kern="0" dirty="0">
                <a:solidFill>
                  <a:srgbClr val="000000"/>
                </a:solidFill>
                <a:latin typeface="Tahoma"/>
                <a:ea typeface="宋体"/>
                <a:cs typeface="+mj-cs"/>
              </a:rPr>
              <a:t>）鸟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把握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250825" y="3962400"/>
            <a:ext cx="8893175" cy="224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0" lang="zh-CN" altLang="en-US" sz="2800" b="1">
                <a:solidFill>
                  <a:srgbClr val="000000"/>
                </a:solidFill>
              </a:rPr>
              <a:t>明天去旅行，你今天才去订票，</a:t>
            </a:r>
            <a:r>
              <a:rPr kumimoji="0" lang="en-US" altLang="zh-CN" sz="2800" b="1">
                <a:solidFill>
                  <a:srgbClr val="000000"/>
                </a:solidFill>
              </a:rPr>
              <a:t>____________</a:t>
            </a:r>
            <a:r>
              <a:rPr kumimoji="0" lang="zh-CN" altLang="en-US" sz="2800" b="1">
                <a:solidFill>
                  <a:srgbClr val="000000"/>
                </a:solidFill>
              </a:rPr>
              <a:t>？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0" lang="zh-CN" altLang="en-US" sz="2800" b="1">
                <a:solidFill>
                  <a:srgbClr val="000000"/>
                </a:solidFill>
              </a:rPr>
              <a:t>对于这次</a:t>
            </a:r>
            <a:r>
              <a:rPr kumimoji="0" lang="en-US" altLang="zh-CN" sz="2800" b="1">
                <a:solidFill>
                  <a:srgbClr val="000000"/>
                </a:solidFill>
              </a:rPr>
              <a:t>HSK</a:t>
            </a:r>
            <a:r>
              <a:rPr kumimoji="0" lang="zh-CN" altLang="en-US" sz="2800" b="1">
                <a:solidFill>
                  <a:srgbClr val="000000"/>
                </a:solidFill>
              </a:rPr>
              <a:t>考试，虽然</a:t>
            </a:r>
            <a:r>
              <a:rPr kumimoji="0" lang="en-US" altLang="zh-CN" sz="2800" b="1">
                <a:solidFill>
                  <a:srgbClr val="000000"/>
                </a:solidFill>
              </a:rPr>
              <a:t>________________</a:t>
            </a:r>
            <a:r>
              <a:rPr kumimoji="0" lang="zh-CN" altLang="en-US" sz="2800" b="1">
                <a:solidFill>
                  <a:srgbClr val="000000"/>
                </a:solidFill>
              </a:rPr>
              <a:t>，但我还是想试一试。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0" lang="zh-CN" altLang="en-US" sz="2800" b="1">
                <a:solidFill>
                  <a:srgbClr val="000000"/>
                </a:solidFill>
              </a:rPr>
              <a:t>这次比赛，他们准备得很好，所以</a:t>
            </a:r>
            <a:r>
              <a:rPr kumimoji="0" lang="en-US" altLang="zh-CN" sz="2800" b="1">
                <a:solidFill>
                  <a:srgbClr val="000000"/>
                </a:solidFill>
              </a:rPr>
              <a:t>___________</a:t>
            </a:r>
            <a:r>
              <a:rPr kumimoji="0" lang="zh-CN" altLang="en-US" sz="2800" b="1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965200" y="1628775"/>
            <a:ext cx="6415088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有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   没有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   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缺少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胜利的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   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成功的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   很大的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一点儿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都没有     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不太大</a:t>
            </a:r>
            <a:endParaRPr lang="en-US" altLang="zh-CN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795963" y="3933825"/>
            <a:ext cx="2305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  <a:ea typeface="楷体_GB2312" pitchFamily="49" charset="-122"/>
              </a:rPr>
              <a:t>有把握吗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800600" y="4581525"/>
            <a:ext cx="3875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  <a:ea typeface="楷体_GB2312" pitchFamily="49" charset="-122"/>
              </a:rPr>
              <a:t>没有把握</a:t>
            </a:r>
            <a:r>
              <a:rPr lang="en-US" altLang="zh-CN" sz="2400">
                <a:solidFill>
                  <a:srgbClr val="0000FF"/>
                </a:solidFill>
                <a:ea typeface="楷体_GB2312" pitchFamily="49" charset="-122"/>
              </a:rPr>
              <a:t>/</a:t>
            </a:r>
            <a:r>
              <a:rPr lang="zh-CN" altLang="en-US" sz="2400">
                <a:solidFill>
                  <a:srgbClr val="0000FF"/>
                </a:solidFill>
                <a:ea typeface="楷体_GB2312" pitchFamily="49" charset="-122"/>
              </a:rPr>
              <a:t>把握不太大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227763" y="5589588"/>
            <a:ext cx="2305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  <a:ea typeface="楷体_GB2312" pitchFamily="49" charset="-122"/>
              </a:rPr>
              <a:t>很有把握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7" grpId="0"/>
      <p:bldP spid="883718" grpId="0"/>
      <p:bldP spid="2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rgbClr val="000000"/>
                </a:solidFill>
              </a:rPr>
              <a:t>观察</a:t>
            </a:r>
            <a:endParaRPr lang="zh-CN" altLang="en-US" sz="6000" smtClean="0">
              <a:solidFill>
                <a:schemeClr val="tx1"/>
              </a:solidFill>
            </a:endParaRPr>
          </a:p>
        </p:txBody>
      </p:sp>
      <p:sp>
        <p:nvSpPr>
          <p:cNvPr id="867332" name="Text Box 4"/>
          <p:cNvSpPr txBox="1">
            <a:spLocks noChangeArrowheads="1"/>
          </p:cNvSpPr>
          <p:nvPr/>
        </p:nvSpPr>
        <p:spPr bwMode="auto">
          <a:xfrm>
            <a:off x="900113" y="2193925"/>
            <a:ext cx="647858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动物、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社会、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环境、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病情</a:t>
            </a:r>
          </a:p>
        </p:txBody>
      </p:sp>
      <p:sp>
        <p:nvSpPr>
          <p:cNvPr id="867335" name="Text Box 7"/>
          <p:cNvSpPr txBox="1">
            <a:spLocks noChangeArrowheads="1"/>
          </p:cNvSpPr>
          <p:nvPr/>
        </p:nvSpPr>
        <p:spPr bwMode="auto">
          <a:xfrm>
            <a:off x="900113" y="2976563"/>
            <a:ext cx="701992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一下、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了很久、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得很仔细</a:t>
            </a:r>
          </a:p>
        </p:txBody>
      </p:sp>
      <p:sp>
        <p:nvSpPr>
          <p:cNvPr id="867337" name="Text Box 9"/>
          <p:cNvSpPr txBox="1">
            <a:spLocks noChangeArrowheads="1"/>
          </p:cNvSpPr>
          <p:nvPr/>
        </p:nvSpPr>
        <p:spPr bwMode="auto">
          <a:xfrm>
            <a:off x="900113" y="1441450"/>
            <a:ext cx="38893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仔细地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、长期地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867338" name="Text Box 10"/>
          <p:cNvSpPr txBox="1">
            <a:spLocks noChangeArrowheads="1"/>
          </p:cNvSpPr>
          <p:nvPr/>
        </p:nvSpPr>
        <p:spPr bwMode="auto">
          <a:xfrm>
            <a:off x="179388" y="3802063"/>
            <a:ext cx="8964612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动物学家们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_____________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，终于了解了熊猫的生活习惯。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老师让小学生们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___________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，然后写一篇作文。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他觉得好多了，但是医生说还要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________________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，不能马上出院。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700338" y="3462338"/>
            <a:ext cx="25923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  <a:ea typeface="楷体_GB2312" pitchFamily="49" charset="-122"/>
              </a:rPr>
              <a:t>经过长期的观察</a:t>
            </a:r>
            <a:r>
              <a:rPr lang="en-US" altLang="zh-CN" sz="2400">
                <a:solidFill>
                  <a:srgbClr val="0000FF"/>
                </a:solidFill>
                <a:ea typeface="楷体_GB2312" pitchFamily="49" charset="-122"/>
              </a:rPr>
              <a:t>//</a:t>
            </a:r>
            <a:r>
              <a:rPr lang="zh-CN" altLang="en-US" sz="2400">
                <a:solidFill>
                  <a:srgbClr val="0000FF"/>
                </a:solidFill>
                <a:ea typeface="楷体_GB2312" pitchFamily="49" charset="-122"/>
              </a:rPr>
              <a:t>观察了很久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276600" y="4868863"/>
            <a:ext cx="2590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  <a:ea typeface="楷体_GB2312" pitchFamily="49" charset="-122"/>
              </a:rPr>
              <a:t>仔细观察小动物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55650" y="5949950"/>
            <a:ext cx="36544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FF"/>
                </a:solidFill>
                <a:ea typeface="楷体_GB2312" pitchFamily="49" charset="-122"/>
              </a:rPr>
              <a:t>观察一下他的病情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7332" grpId="0"/>
      <p:bldP spid="867335" grpId="0"/>
      <p:bldP spid="867337" grpId="0"/>
      <p:bldP spid="867338" grpId="0"/>
      <p:bldP spid="3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观察</a:t>
            </a:r>
            <a:r>
              <a:rPr lang="en-US" altLang="zh-CN" smtClean="0"/>
              <a:t>/</a:t>
            </a:r>
            <a:r>
              <a:rPr lang="zh-CN" altLang="en-US" smtClean="0"/>
              <a:t>看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468313" y="1916113"/>
            <a:ext cx="86756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zh-CN" altLang="en-US" u="sng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395288" y="1773238"/>
            <a:ext cx="8748712" cy="364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40000"/>
              </a:spcBef>
              <a:buClrTx/>
              <a:buSzTx/>
              <a:buFontTx/>
              <a:buAutoNum type="arabicPeriod"/>
            </a:pPr>
            <a:r>
              <a:rPr kumimoji="0" lang="zh-CN" altLang="en-US">
                <a:solidFill>
                  <a:srgbClr val="000000"/>
                </a:solidFill>
                <a:ea typeface="楷体_GB2312" pitchFamily="49" charset="-122"/>
              </a:rPr>
              <a:t>我的电脑有问题了，请你给（     ）一下。</a:t>
            </a:r>
          </a:p>
          <a:p>
            <a:pPr eaLnBrk="1" hangingPunct="1">
              <a:spcBef>
                <a:spcPct val="40000"/>
              </a:spcBef>
              <a:buClrTx/>
              <a:buSzTx/>
              <a:buFontTx/>
              <a:buAutoNum type="arabicPeriod"/>
            </a:pPr>
            <a:r>
              <a:rPr kumimoji="0" lang="zh-CN" altLang="en-US">
                <a:solidFill>
                  <a:srgbClr val="000000"/>
                </a:solidFill>
                <a:ea typeface="楷体_GB2312" pitchFamily="49" charset="-122"/>
              </a:rPr>
              <a:t>我很喜欢（      ）这里美丽的风景。</a:t>
            </a:r>
          </a:p>
          <a:p>
            <a:pPr eaLnBrk="1" hangingPunct="1">
              <a:spcBef>
                <a:spcPct val="40000"/>
              </a:spcBef>
              <a:buClrTx/>
              <a:buSzTx/>
              <a:buFontTx/>
              <a:buAutoNum type="arabicPeriod"/>
            </a:pPr>
            <a:r>
              <a:rPr lang="zh-CN" altLang="en-US">
                <a:solidFill>
                  <a:srgbClr val="000000"/>
                </a:solidFill>
                <a:ea typeface="楷体_GB2312" pitchFamily="49" charset="-122"/>
              </a:rPr>
              <a:t>作家必须仔细地（       ）生活，才能写出好的作品来。</a:t>
            </a:r>
          </a:p>
          <a:p>
            <a:pPr eaLnBrk="1" hangingPunct="1">
              <a:spcBef>
                <a:spcPct val="40000"/>
              </a:spcBef>
              <a:buClrTx/>
              <a:buSzTx/>
              <a:buFontTx/>
              <a:buAutoNum type="arabicPeriod"/>
            </a:pPr>
            <a:r>
              <a:rPr kumimoji="0" lang="zh-CN" altLang="en-US">
                <a:solidFill>
                  <a:srgbClr val="000000"/>
                </a:solidFill>
                <a:ea typeface="楷体_GB2312" pitchFamily="49" charset="-122"/>
              </a:rPr>
              <a:t>爸爸让小强注意（      ）那棵树开花、结果的过程。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372225" y="1816100"/>
            <a:ext cx="1008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看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32138" y="2492375"/>
            <a:ext cx="1008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看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356100" y="3141663"/>
            <a:ext cx="10080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观察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140200" y="4221163"/>
            <a:ext cx="10080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观察</a:t>
            </a:r>
            <a:r>
              <a:rPr lang="en-US" altLang="zh-CN" sz="2400" b="1">
                <a:solidFill>
                  <a:srgbClr val="0000FF"/>
                </a:solidFill>
                <a:ea typeface="楷体_GB2312" pitchFamily="49" charset="-122"/>
              </a:rPr>
              <a:t>/</a:t>
            </a: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2232025" cy="4895850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/>
              <a:t>旅居</a:t>
            </a:r>
            <a:endParaRPr lang="en-US" altLang="zh-CN" b="1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/>
              <a:t>海外</a:t>
            </a:r>
            <a:endParaRPr lang="en-US" altLang="zh-CN" b="1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u="sng" dirty="0" smtClean="0">
                <a:uFill>
                  <a:solidFill>
                    <a:schemeClr val="bg1"/>
                  </a:solidFill>
                </a:uFill>
              </a:rPr>
              <a:t>偏偏</a:t>
            </a: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u="sng" dirty="0">
                <a:uFill>
                  <a:solidFill>
                    <a:schemeClr val="bg1"/>
                  </a:solidFill>
                </a:uFill>
              </a:rPr>
              <a:t>夜猫子</a:t>
            </a:r>
            <a:endParaRPr lang="en-US" altLang="zh-CN" b="1" u="sng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/>
              <a:t>夜宵</a:t>
            </a:r>
            <a:endParaRPr lang="en-US" altLang="zh-CN" b="1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>
                <a:uFill>
                  <a:solidFill>
                    <a:schemeClr val="bg1"/>
                  </a:solidFill>
                </a:uFill>
              </a:rPr>
              <a:t>受不了</a:t>
            </a:r>
            <a:endParaRPr lang="en-US" altLang="zh-CN" b="1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/>
              <a:t>回请</a:t>
            </a:r>
            <a:endParaRPr lang="en-US" altLang="zh-CN" b="1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/>
              <a:t>早点</a:t>
            </a:r>
            <a:r>
              <a:rPr lang="zh-CN" altLang="en-US" b="1" dirty="0" smtClean="0"/>
              <a:t>    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03575" y="1412875"/>
            <a:ext cx="2520950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可靠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印刷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把握</a:t>
            </a:r>
            <a:endParaRPr kumimoji="0" lang="en-US" altLang="zh-CN" b="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u="sng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厂家</a:t>
            </a:r>
            <a:endParaRPr kumimoji="0" lang="en-US" altLang="zh-CN" b="1" u="sng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观察</a:t>
            </a:r>
            <a:endParaRPr kumimoji="0" lang="en-US" altLang="zh-CN" b="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合作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伙伴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好奇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795963" y="1412875"/>
            <a:ext cx="2232025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随时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恭候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3333CC"/>
              </a:buClr>
              <a:buFont typeface="Wingdings" pitchFamily="2" charset="2"/>
              <a:buNone/>
              <a:defRPr/>
            </a:pPr>
            <a:endParaRPr kumimoji="0" lang="en-US" altLang="zh-CN" b="1" kern="0" dirty="0">
              <a:solidFill>
                <a:srgbClr val="000000"/>
              </a:solidFill>
            </a:endParaRPr>
          </a:p>
          <a:p>
            <a:pPr marL="0" indent="0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  <a:defRPr/>
            </a:pPr>
            <a:r>
              <a:rPr kumimoji="0" lang="zh-CN" altLang="en-US" b="1" kern="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楷体_GB2312" pitchFamily="49" charset="-122"/>
              </a:rPr>
              <a:t>梁实秋</a:t>
            </a:r>
            <a:endParaRPr kumimoji="0" lang="en-US" altLang="zh-CN" b="1" kern="0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楷体_GB2312" pitchFamily="49" charset="-122"/>
            </a:endParaRPr>
          </a:p>
          <a:p>
            <a:pPr marL="0" indent="0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  <a:defRPr/>
            </a:pPr>
            <a:r>
              <a:rPr kumimoji="0" lang="zh-CN" altLang="en-US" b="1" kern="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楷体_GB2312" pitchFamily="49" charset="-122"/>
              </a:rPr>
              <a:t>台北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语法</a:t>
            </a:r>
            <a:r>
              <a:rPr lang="en-US" altLang="zh-CN" sz="4000" smtClean="0">
                <a:solidFill>
                  <a:schemeClr val="tx1"/>
                </a:solidFill>
              </a:rPr>
              <a:t>1</a:t>
            </a:r>
            <a:r>
              <a:rPr lang="zh-CN" altLang="en-US" sz="4000" smtClean="0">
                <a:solidFill>
                  <a:schemeClr val="tx1"/>
                </a:solidFill>
              </a:rPr>
              <a:t>   偏偏 </a:t>
            </a:r>
            <a:r>
              <a:rPr lang="en-US" altLang="zh-CN" sz="4000" smtClean="0">
                <a:solidFill>
                  <a:schemeClr val="tx1"/>
                </a:solidFill>
              </a:rPr>
              <a:t>A / B</a:t>
            </a:r>
          </a:p>
        </p:txBody>
      </p:sp>
      <p:sp>
        <p:nvSpPr>
          <p:cNvPr id="747524" name="Text Box 4"/>
          <p:cNvSpPr txBox="1">
            <a:spLocks noChangeArrowheads="1"/>
          </p:cNvSpPr>
          <p:nvPr/>
        </p:nvSpPr>
        <p:spPr bwMode="auto">
          <a:xfrm>
            <a:off x="395288" y="1557338"/>
            <a:ext cx="874871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我本来想出去玩儿，可</a:t>
            </a:r>
            <a:r>
              <a:rPr kumimoji="0" lang="zh-CN" altLang="en-US" b="1">
                <a:solidFill>
                  <a:srgbClr val="FF0000"/>
                </a:solidFill>
                <a:ea typeface="楷体_GB2312" pitchFamily="49" charset="-122"/>
              </a:rPr>
              <a:t>偏偏</a:t>
            </a:r>
            <a:r>
              <a:rPr lang="zh-CN" altLang="en-US" sz="2800" b="1">
                <a:solidFill>
                  <a:srgbClr val="000000"/>
                </a:solidFill>
              </a:rPr>
              <a:t>下起雨来。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我去找老王，</a:t>
            </a:r>
            <a:r>
              <a:rPr kumimoji="0" lang="zh-CN" altLang="en-US" b="1">
                <a:solidFill>
                  <a:srgbClr val="FF0000"/>
                </a:solidFill>
                <a:ea typeface="楷体_GB2312" pitchFamily="49" charset="-122"/>
              </a:rPr>
              <a:t>偏偏</a:t>
            </a:r>
            <a:r>
              <a:rPr lang="zh-CN" altLang="en-US" sz="2800" b="1">
                <a:solidFill>
                  <a:srgbClr val="000000"/>
                </a:solidFill>
              </a:rPr>
              <a:t>他到外地出差去了。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学校不让大家在教学楼里抽烟，可是他</a:t>
            </a:r>
            <a:r>
              <a:rPr kumimoji="0" lang="zh-CN" altLang="en-US" b="1">
                <a:solidFill>
                  <a:srgbClr val="FF0000"/>
                </a:solidFill>
                <a:ea typeface="楷体_GB2312" pitchFamily="49" charset="-122"/>
              </a:rPr>
              <a:t>偏偏</a:t>
            </a:r>
            <a:r>
              <a:rPr lang="zh-CN" altLang="en-US" sz="2800" b="1">
                <a:solidFill>
                  <a:srgbClr val="000000"/>
                </a:solidFill>
              </a:rPr>
              <a:t>要抽。</a:t>
            </a:r>
          </a:p>
        </p:txBody>
      </p:sp>
      <p:sp>
        <p:nvSpPr>
          <p:cNvPr id="747526" name="Rectangle 6"/>
          <p:cNvSpPr>
            <a:spLocks noChangeArrowheads="1"/>
          </p:cNvSpPr>
          <p:nvPr/>
        </p:nvSpPr>
        <p:spPr bwMode="auto">
          <a:xfrm>
            <a:off x="1619250" y="4581525"/>
            <a:ext cx="4895850" cy="5032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zh-CN" sz="2800" b="1">
                <a:solidFill>
                  <a:srgbClr val="000000"/>
                </a:solidFill>
                <a:latin typeface="Arial" pitchFamily="34" charset="0"/>
              </a:rPr>
              <a:t>……</a:t>
            </a:r>
            <a:r>
              <a:rPr kumimoji="0" lang="zh-CN" altLang="en-US" sz="2800" b="1">
                <a:solidFill>
                  <a:srgbClr val="000000"/>
                </a:solidFill>
                <a:latin typeface="Times New Roman" pitchFamily="18" charset="0"/>
              </a:rPr>
              <a:t>，（可是）</a:t>
            </a:r>
            <a:r>
              <a:rPr kumimoji="0" lang="en-US" altLang="zh-CN" sz="2800" b="1">
                <a:solidFill>
                  <a:srgbClr val="000000"/>
                </a:solidFill>
                <a:latin typeface="Arial" pitchFamily="34" charset="0"/>
              </a:rPr>
              <a:t>……</a:t>
            </a:r>
            <a:r>
              <a:rPr kumimoji="0" lang="zh-CN" altLang="en-US" sz="2800" b="1">
                <a:solidFill>
                  <a:srgbClr val="000000"/>
                </a:solidFill>
                <a:latin typeface="Times New Roman" pitchFamily="18" charset="0"/>
              </a:rPr>
              <a:t>偏偏</a:t>
            </a:r>
            <a:r>
              <a:rPr kumimoji="0" lang="en-US" altLang="zh-CN" sz="2800" b="1">
                <a:solidFill>
                  <a:srgbClr val="000000"/>
                </a:solidFill>
                <a:latin typeface="Arial" pitchFamily="34" charset="0"/>
              </a:rPr>
              <a:t>……</a:t>
            </a:r>
            <a:endParaRPr kumimoji="0" lang="zh-CN" altLang="en-US" sz="28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4" grpId="0" build="p"/>
      <p:bldP spid="7475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语法</a:t>
            </a:r>
            <a:r>
              <a:rPr lang="en-US" altLang="zh-CN" sz="4000" smtClean="0">
                <a:solidFill>
                  <a:schemeClr val="tx1"/>
                </a:solidFill>
              </a:rPr>
              <a:t>1</a:t>
            </a:r>
            <a:r>
              <a:rPr lang="zh-CN" altLang="en-US" sz="4000" smtClean="0">
                <a:solidFill>
                  <a:schemeClr val="tx1"/>
                </a:solidFill>
              </a:rPr>
              <a:t>   偏偏</a:t>
            </a:r>
            <a:r>
              <a:rPr lang="en-US" altLang="zh-CN" sz="4000" smtClean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777220" name="Text Box 4"/>
          <p:cNvSpPr txBox="1">
            <a:spLocks noChangeArrowheads="1"/>
          </p:cNvSpPr>
          <p:nvPr/>
        </p:nvSpPr>
        <p:spPr bwMode="auto">
          <a:xfrm>
            <a:off x="395288" y="2349500"/>
            <a:ext cx="842486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别人都同意，</a:t>
            </a:r>
            <a:r>
              <a:rPr lang="zh-CN" altLang="en-US" b="1">
                <a:solidFill>
                  <a:srgbClr val="FF0000"/>
                </a:solidFill>
                <a:ea typeface="楷体_GB2312" pitchFamily="49" charset="-122"/>
              </a:rPr>
              <a:t>偏偏</a:t>
            </a:r>
            <a:r>
              <a:rPr lang="zh-CN" altLang="en-US" b="1" u="sng">
                <a:solidFill>
                  <a:srgbClr val="000000"/>
                </a:solidFill>
              </a:rPr>
              <a:t>他</a:t>
            </a:r>
            <a:r>
              <a:rPr lang="zh-CN" altLang="en-US" b="1">
                <a:solidFill>
                  <a:srgbClr val="000000"/>
                </a:solidFill>
              </a:rPr>
              <a:t>不同意。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这么多自行车，</a:t>
            </a:r>
            <a:r>
              <a:rPr lang="zh-CN" altLang="en-US" b="1">
                <a:solidFill>
                  <a:srgbClr val="FF0000"/>
                </a:solidFill>
                <a:ea typeface="楷体_GB2312" pitchFamily="49" charset="-122"/>
              </a:rPr>
              <a:t>偏偏</a:t>
            </a:r>
            <a:r>
              <a:rPr lang="zh-CN" altLang="en-US" b="1" u="sng">
                <a:solidFill>
                  <a:srgbClr val="000000"/>
                </a:solidFill>
              </a:rPr>
              <a:t>我的</a:t>
            </a:r>
            <a:r>
              <a:rPr lang="zh-CN" altLang="en-US" b="1">
                <a:solidFill>
                  <a:srgbClr val="000000"/>
                </a:solidFill>
              </a:rPr>
              <a:t>丢了，真倒霉！</a:t>
            </a:r>
            <a:endParaRPr lang="en-US" altLang="zh-CN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20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8445</TotalTime>
  <Words>1181</Words>
  <Application>Microsoft Office PowerPoint</Application>
  <PresentationFormat>On-screen Show (4:3)</PresentationFormat>
  <Paragraphs>126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17</vt:i4>
      </vt:variant>
    </vt:vector>
  </HeadingPairs>
  <TitlesOfParts>
    <vt:vector size="36" baseType="lpstr">
      <vt:lpstr>Tahoma</vt:lpstr>
      <vt:lpstr>楷体_GB2312</vt:lpstr>
      <vt:lpstr>Arial</vt:lpstr>
      <vt:lpstr>宋体</vt:lpstr>
      <vt:lpstr>Wingdings</vt:lpstr>
      <vt:lpstr>Times New Roman</vt:lpstr>
      <vt:lpstr>楷体</vt:lpstr>
      <vt:lpstr>华文新魏</vt:lpstr>
      <vt:lpstr>FZHTK--GBK1-0</vt:lpstr>
      <vt:lpstr>TimesNewRomanPSMT</vt:lpstr>
      <vt:lpstr>FZSSK--GBK1-0</vt:lpstr>
      <vt:lpstr>Blends</vt:lpstr>
      <vt:lpstr>1_Blends</vt:lpstr>
      <vt:lpstr>8_Blends</vt:lpstr>
      <vt:lpstr>10_Blends</vt:lpstr>
      <vt:lpstr>2_Blends</vt:lpstr>
      <vt:lpstr>13_Blends</vt:lpstr>
      <vt:lpstr>3_Blends</vt:lpstr>
      <vt:lpstr>14_Blends</vt:lpstr>
      <vt:lpstr>PowerPoint Presentation</vt:lpstr>
      <vt:lpstr>PowerPoint Presentation</vt:lpstr>
      <vt:lpstr>夜猫子</vt:lpstr>
      <vt:lpstr>把握</vt:lpstr>
      <vt:lpstr>观察</vt:lpstr>
      <vt:lpstr>观察/看</vt:lpstr>
      <vt:lpstr>生词</vt:lpstr>
      <vt:lpstr>语法1   偏偏 A / B</vt:lpstr>
      <vt:lpstr>语法1   偏偏C</vt:lpstr>
      <vt:lpstr>即时练习（偏偏）</vt:lpstr>
      <vt:lpstr>即时练习（偏偏）</vt:lpstr>
      <vt:lpstr>语法2   随时</vt:lpstr>
      <vt:lpstr>即时练习（随时）</vt:lpstr>
      <vt:lpstr>即时练习（随时）</vt:lpstr>
      <vt:lpstr>梁实秋的故事</vt:lpstr>
      <vt:lpstr>小结；作业</vt:lpstr>
      <vt:lpstr>预习提纲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985</cp:revision>
  <dcterms:created xsi:type="dcterms:W3CDTF">1601-01-01T00:00:00Z</dcterms:created>
  <dcterms:modified xsi:type="dcterms:W3CDTF">2014-09-22T08:58:28Z</dcterms:modified>
</cp:coreProperties>
</file>