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9"/>
  </p:notesMasterIdLst>
  <p:handoutMasterIdLst>
    <p:handoutMasterId r:id="rId30"/>
  </p:handoutMasterIdLst>
  <p:sldIdLst>
    <p:sldId id="304" r:id="rId2"/>
    <p:sldId id="330" r:id="rId3"/>
    <p:sldId id="305" r:id="rId4"/>
    <p:sldId id="331" r:id="rId5"/>
    <p:sldId id="332" r:id="rId6"/>
    <p:sldId id="333" r:id="rId7"/>
    <p:sldId id="334" r:id="rId8"/>
    <p:sldId id="335" r:id="rId9"/>
    <p:sldId id="336" r:id="rId10"/>
    <p:sldId id="337" r:id="rId11"/>
    <p:sldId id="338" r:id="rId12"/>
    <p:sldId id="339" r:id="rId13"/>
    <p:sldId id="340" r:id="rId14"/>
    <p:sldId id="314" r:id="rId15"/>
    <p:sldId id="315" r:id="rId16"/>
    <p:sldId id="316" r:id="rId17"/>
    <p:sldId id="318" r:id="rId18"/>
    <p:sldId id="317" r:id="rId19"/>
    <p:sldId id="319" r:id="rId20"/>
    <p:sldId id="321" r:id="rId21"/>
    <p:sldId id="322" r:id="rId22"/>
    <p:sldId id="323" r:id="rId23"/>
    <p:sldId id="324" r:id="rId24"/>
    <p:sldId id="325" r:id="rId25"/>
    <p:sldId id="326" r:id="rId26"/>
    <p:sldId id="327" r:id="rId27"/>
    <p:sldId id="328" r:id="rId28"/>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91" d="100"/>
          <a:sy n="91"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3249" y="0"/>
            <a:ext cx="2940156" cy="497020"/>
          </a:xfrm>
          <a:prstGeom prst="rect">
            <a:avLst/>
          </a:prstGeom>
        </p:spPr>
        <p:txBody>
          <a:bodyPr vert="horz" lIns="91440" tIns="45720" rIns="91440" bIns="45720" rtlCol="0"/>
          <a:lstStyle>
            <a:lvl1pPr algn="r">
              <a:defRPr sz="1200"/>
            </a:lvl1pPr>
          </a:lstStyle>
          <a:p>
            <a:fld id="{557A99EB-470E-4930-BA1A-A66B6BBDC51B}" type="datetimeFigureOut">
              <a:rPr lang="tr-TR" smtClean="0"/>
              <a:t>15.03.2018</a:t>
            </a:fld>
            <a:endParaRPr lang="tr-TR"/>
          </a:p>
        </p:txBody>
      </p:sp>
      <p:sp>
        <p:nvSpPr>
          <p:cNvPr id="4" name="Altbilgi Yer Tutucusu 3"/>
          <p:cNvSpPr>
            <a:spLocks noGrp="1"/>
          </p:cNvSpPr>
          <p:nvPr>
            <p:ph type="ftr" sz="quarter" idx="2"/>
          </p:nvPr>
        </p:nvSpPr>
        <p:spPr>
          <a:xfrm>
            <a:off x="0" y="9408981"/>
            <a:ext cx="2940156" cy="497019"/>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3249" y="9408981"/>
            <a:ext cx="2940156" cy="497019"/>
          </a:xfrm>
          <a:prstGeom prst="rect">
            <a:avLst/>
          </a:prstGeom>
        </p:spPr>
        <p:txBody>
          <a:bodyPr vert="horz" lIns="91440" tIns="45720" rIns="91440" bIns="45720" rtlCol="0" anchor="b"/>
          <a:lstStyle>
            <a:lvl1pPr algn="r">
              <a:defRPr sz="1200"/>
            </a:lvl1pPr>
          </a:lstStyle>
          <a:p>
            <a:fld id="{50F2A300-FE39-47E7-B9CF-AAADB77B1878}" type="slidenum">
              <a:rPr lang="tr-TR" smtClean="0"/>
              <a:t>‹#›</a:t>
            </a:fld>
            <a:endParaRPr lang="tr-TR"/>
          </a:p>
        </p:txBody>
      </p:sp>
    </p:spTree>
    <p:extLst>
      <p:ext uri="{BB962C8B-B14F-4D97-AF65-F5344CB8AC3E}">
        <p14:creationId xmlns:p14="http://schemas.microsoft.com/office/powerpoint/2010/main" val="135884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0156" cy="49702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3249" y="0"/>
            <a:ext cx="2940156" cy="497020"/>
          </a:xfrm>
          <a:prstGeom prst="rect">
            <a:avLst/>
          </a:prstGeom>
        </p:spPr>
        <p:txBody>
          <a:bodyPr vert="horz" lIns="91440" tIns="45720" rIns="91440" bIns="45720" rtlCol="0"/>
          <a:lstStyle>
            <a:lvl1pPr algn="r">
              <a:defRPr sz="1200"/>
            </a:lvl1pPr>
          </a:lstStyle>
          <a:p>
            <a:fld id="{C5874742-0FF8-41F4-AFD5-B4405709424F}" type="datetimeFigureOut">
              <a:rPr lang="tr-TR" smtClean="0"/>
              <a:t>15.03.2018</a:t>
            </a:fld>
            <a:endParaRPr lang="tr-TR"/>
          </a:p>
        </p:txBody>
      </p:sp>
      <p:sp>
        <p:nvSpPr>
          <p:cNvPr id="4" name="Slayt Görüntüsü Yer Tutucusu 3"/>
          <p:cNvSpPr>
            <a:spLocks noGrp="1" noRot="1" noChangeAspect="1"/>
          </p:cNvSpPr>
          <p:nvPr>
            <p:ph type="sldImg" idx="2"/>
          </p:nvPr>
        </p:nvSpPr>
        <p:spPr>
          <a:xfrm>
            <a:off x="420688" y="1238250"/>
            <a:ext cx="5943600" cy="3343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8498" y="4767262"/>
            <a:ext cx="5427980" cy="390048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08981"/>
            <a:ext cx="2940156" cy="497019"/>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3249" y="9408981"/>
            <a:ext cx="2940156" cy="497019"/>
          </a:xfrm>
          <a:prstGeom prst="rect">
            <a:avLst/>
          </a:prstGeom>
        </p:spPr>
        <p:txBody>
          <a:bodyPr vert="horz" lIns="91440" tIns="45720" rIns="91440" bIns="45720" rtlCol="0" anchor="b"/>
          <a:lstStyle>
            <a:lvl1pPr algn="r">
              <a:defRPr sz="1200"/>
            </a:lvl1pPr>
          </a:lstStyle>
          <a:p>
            <a:fld id="{2DC03361-AF43-4ADB-ADA0-19CB9441B7DF}" type="slidenum">
              <a:rPr lang="tr-TR" smtClean="0"/>
              <a:t>‹#›</a:t>
            </a:fld>
            <a:endParaRPr lang="tr-TR"/>
          </a:p>
        </p:txBody>
      </p:sp>
    </p:spTree>
    <p:extLst>
      <p:ext uri="{BB962C8B-B14F-4D97-AF65-F5344CB8AC3E}">
        <p14:creationId xmlns:p14="http://schemas.microsoft.com/office/powerpoint/2010/main" val="271705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43249" y="9408981"/>
            <a:ext cx="2940156" cy="4953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46390" y="9414140"/>
            <a:ext cx="2938585" cy="491860"/>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90488" y="742950"/>
            <a:ext cx="6605587" cy="3716338"/>
          </a:xfrm>
          <a:ln/>
        </p:spPr>
      </p:sp>
      <p:sp>
        <p:nvSpPr>
          <p:cNvPr id="74757" name="Rectangle 3"/>
          <p:cNvSpPr>
            <a:spLocks noGrp="1" noChangeArrowheads="1"/>
          </p:cNvSpPr>
          <p:nvPr>
            <p:ph type="body" idx="1"/>
          </p:nvPr>
        </p:nvSpPr>
        <p:spPr>
          <a:xfrm>
            <a:off x="904664" y="4705350"/>
            <a:ext cx="4975648" cy="44577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0766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E5DB2A-1BE1-46B7-8353-E4AF7F0093B1}" type="slidenum">
              <a:rPr lang="en-US" altLang="ar-SA"/>
              <a:pPr eaLnBrk="1" hangingPunct="1"/>
              <a:t>20</a:t>
            </a:fld>
            <a:endParaRPr lang="en-US" altLang="ar-SA"/>
          </a:p>
        </p:txBody>
      </p:sp>
      <p:sp>
        <p:nvSpPr>
          <p:cNvPr id="48131" name="Rectangle 2"/>
          <p:cNvSpPr>
            <a:spLocks noGrp="1" noRot="1" noChangeAspect="1" noChangeArrowheads="1" noTextEdit="1"/>
          </p:cNvSpPr>
          <p:nvPr>
            <p:ph type="sldImg"/>
          </p:nvPr>
        </p:nvSpPr>
        <p:spPr>
          <a:xfrm>
            <a:off x="417513" y="703263"/>
            <a:ext cx="6164262" cy="3468687"/>
          </a:xfrm>
          <a:ln/>
        </p:spPr>
      </p:sp>
      <p:sp>
        <p:nvSpPr>
          <p:cNvPr id="48132"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SA" dirty="0" smtClean="0">
                <a:latin typeface="Arial" panose="020B0604020202020204" pitchFamily="34" charset="0"/>
              </a:rPr>
              <a:t>How long has it been?  </a:t>
            </a:r>
          </a:p>
          <a:p>
            <a:pPr eaLnBrk="1" hangingPunct="1">
              <a:buFontTx/>
              <a:buChar char="•"/>
            </a:pPr>
            <a:r>
              <a:rPr lang="en-US" altLang="ar-SA" dirty="0" smtClean="0">
                <a:latin typeface="Arial" panose="020B0604020202020204" pitchFamily="34" charset="0"/>
              </a:rPr>
              <a:t>Henri discovered radioactivity back in 1896!</a:t>
            </a:r>
          </a:p>
          <a:p>
            <a:pPr eaLnBrk="1" hangingPunct="1">
              <a:buFontTx/>
              <a:buChar char="•"/>
            </a:pPr>
            <a:r>
              <a:rPr lang="en-US" altLang="ar-SA" dirty="0" smtClean="0">
                <a:latin typeface="Arial" panose="020B0604020202020204" pitchFamily="34" charset="0"/>
              </a:rPr>
              <a:t>That means that we’ve been studying radiation and its effects on humans for more than 100 years!</a:t>
            </a:r>
          </a:p>
        </p:txBody>
      </p:sp>
    </p:spTree>
    <p:extLst>
      <p:ext uri="{BB962C8B-B14F-4D97-AF65-F5344CB8AC3E}">
        <p14:creationId xmlns:p14="http://schemas.microsoft.com/office/powerpoint/2010/main" val="41985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algn="l" defTabSz="930275" rtl="0" eaLnBrk="0" fontAlgn="base" hangingPunct="0">
              <a:spcBef>
                <a:spcPct val="0"/>
              </a:spcBef>
              <a:spcAft>
                <a:spcPct val="0"/>
              </a:spcAft>
              <a:defRPr>
                <a:solidFill>
                  <a:schemeClr val="tx1"/>
                </a:solidFill>
                <a:latin typeface="Arial" panose="020B0604020202020204" pitchFamily="34" charset="0"/>
              </a:defRPr>
            </a:lvl6pPr>
            <a:lvl7pPr marL="2971800" indent="-228600" algn="l" defTabSz="930275" rtl="0" eaLnBrk="0" fontAlgn="base" hangingPunct="0">
              <a:spcBef>
                <a:spcPct val="0"/>
              </a:spcBef>
              <a:spcAft>
                <a:spcPct val="0"/>
              </a:spcAft>
              <a:defRPr>
                <a:solidFill>
                  <a:schemeClr val="tx1"/>
                </a:solidFill>
                <a:latin typeface="Arial" panose="020B0604020202020204" pitchFamily="34" charset="0"/>
              </a:defRPr>
            </a:lvl7pPr>
            <a:lvl8pPr marL="3429000" indent="-228600" algn="l" defTabSz="930275" rtl="0" eaLnBrk="0" fontAlgn="base" hangingPunct="0">
              <a:spcBef>
                <a:spcPct val="0"/>
              </a:spcBef>
              <a:spcAft>
                <a:spcPct val="0"/>
              </a:spcAft>
              <a:defRPr>
                <a:solidFill>
                  <a:schemeClr val="tx1"/>
                </a:solidFill>
                <a:latin typeface="Arial" panose="020B0604020202020204" pitchFamily="34" charset="0"/>
              </a:defRPr>
            </a:lvl8pPr>
            <a:lvl9pPr marL="3886200" indent="-228600" algn="l" defTabSz="930275" rtl="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6FD928-6D10-4247-BF42-BA7CE54A2967}" type="slidenum">
              <a:rPr lang="en-US" altLang="ar-SA"/>
              <a:pPr eaLnBrk="1" hangingPunct="1"/>
              <a:t>23</a:t>
            </a:fld>
            <a:endParaRPr lang="en-US" altLang="ar-SA"/>
          </a:p>
        </p:txBody>
      </p:sp>
      <p:sp>
        <p:nvSpPr>
          <p:cNvPr id="49155" name="Rectangle 2"/>
          <p:cNvSpPr>
            <a:spLocks noGrp="1" noRot="1" noChangeAspect="1" noChangeArrowheads="1" noTextEdit="1"/>
          </p:cNvSpPr>
          <p:nvPr>
            <p:ph type="sldImg"/>
          </p:nvPr>
        </p:nvSpPr>
        <p:spPr>
          <a:xfrm>
            <a:off x="417513" y="703263"/>
            <a:ext cx="6164262" cy="3468687"/>
          </a:xfrm>
          <a:ln w="12700" cap="flat">
            <a:solidFill>
              <a:schemeClr val="tx1"/>
            </a:solidFill>
          </a:ln>
        </p:spPr>
      </p:sp>
      <p:sp>
        <p:nvSpPr>
          <p:cNvPr id="49156" name="Rectangle 3"/>
          <p:cNvSpPr>
            <a:spLocks noGrp="1" noChangeArrowheads="1"/>
          </p:cNvSpPr>
          <p:nvPr>
            <p:ph type="body" idx="1"/>
          </p:nvPr>
        </p:nvSpPr>
        <p:spPr>
          <a:xfrm>
            <a:off x="933450" y="4410075"/>
            <a:ext cx="5130800"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2" tIns="45223" rIns="92062" bIns="45223"/>
          <a:lstStyle/>
          <a:p>
            <a:pPr eaLnBrk="1" hangingPunct="1">
              <a:spcBef>
                <a:spcPct val="0"/>
              </a:spcBef>
            </a:pPr>
            <a:r>
              <a:rPr lang="en-US" altLang="ar-SA" dirty="0" smtClean="0">
                <a:latin typeface="Arial" panose="020B0604020202020204" pitchFamily="34" charset="0"/>
              </a:rPr>
              <a:t>Describe different types of radiation and their ability to penetrate different materials.</a:t>
            </a:r>
          </a:p>
          <a:p>
            <a:pPr eaLnBrk="1" hangingPunct="1">
              <a:spcBef>
                <a:spcPct val="0"/>
              </a:spcBef>
            </a:pPr>
            <a:r>
              <a:rPr lang="en-US" altLang="ar-SA" dirty="0" smtClean="0">
                <a:latin typeface="Arial" panose="020B0604020202020204" pitchFamily="34" charset="0"/>
              </a:rPr>
              <a:t>Neutrons (not shown on this slide) usually occur from fission (nuclear reactor) mechanisms. They are best shielded by materials like water. Water and other materials containing constituents of low atomic mass, especially hydrogen, have a higher probability that the neutron will hit the nucleus and slow the neutron down.</a:t>
            </a:r>
          </a:p>
        </p:txBody>
      </p:sp>
    </p:spTree>
    <p:extLst>
      <p:ext uri="{BB962C8B-B14F-4D97-AF65-F5344CB8AC3E}">
        <p14:creationId xmlns:p14="http://schemas.microsoft.com/office/powerpoint/2010/main" val="175160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420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51029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595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7341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AAD347D-5ACD-4C99-B74B-A9C85AD731AF}"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954370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AAD347D-5ACD-4C99-B74B-A9C85AD731AF}"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05317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731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1527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18" b="0" i="0">
                <a:solidFill>
                  <a:srgbClr val="231F20"/>
                </a:solidFill>
                <a:latin typeface="Tahoma"/>
                <a:cs typeface="Tahoma"/>
              </a:defRPr>
            </a:lvl1pPr>
          </a:lstStyle>
          <a:p>
            <a:pPr marL="8659">
              <a:lnSpc>
                <a:spcPts val="849"/>
              </a:lnSpc>
            </a:pPr>
            <a:r>
              <a:rPr lang="tr-TR" spc="-20" smtClean="0"/>
              <a:t>Quantum</a:t>
            </a:r>
            <a:r>
              <a:rPr lang="tr-TR" spc="-41" smtClean="0"/>
              <a:t> </a:t>
            </a:r>
            <a:r>
              <a:rPr lang="tr-TR" spc="-27" smtClean="0"/>
              <a:t>Theory</a:t>
            </a:r>
            <a:endParaRPr lang="tr-TR" spc="-27"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334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891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0256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796027F-7875-4030-9381-8BD8C4F21935}" type="datetimeFigureOut">
              <a:rPr lang="en-US" smtClean="0"/>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9433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071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12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195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339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9146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509A250-FF31-4206-8172-F9D3106AACB1}" type="datetimeFigureOut">
              <a:rPr lang="en-US" smtClean="0"/>
              <a:t>3/15/2018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916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3/15/2018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3354771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5" Type="http://schemas.openxmlformats.org/officeDocument/2006/relationships/image" Target="../media/image7.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p:txBody>
          <a:bodyPr>
            <a:normAutofit/>
          </a:bodyPr>
          <a:lstStyle/>
          <a:p>
            <a:pPr eaLnBrk="1" hangingPunct="1"/>
            <a:r>
              <a:rPr lang="tr-TR" altLang="tr-TR" sz="6200" b="1" dirty="0" smtClean="0"/>
              <a:t>Bölüm</a:t>
            </a:r>
            <a:r>
              <a:rPr lang="en-US" altLang="tr-TR" sz="6200" b="1" dirty="0" smtClean="0"/>
              <a:t> </a:t>
            </a:r>
            <a:r>
              <a:rPr lang="tr-TR" altLang="tr-TR" sz="6200" b="1" dirty="0" smtClean="0"/>
              <a:t>7</a:t>
            </a:r>
            <a:endParaRPr lang="en-US" altLang="tr-TR" sz="6200" b="1" dirty="0" smtClean="0"/>
          </a:p>
        </p:txBody>
      </p:sp>
      <p:sp>
        <p:nvSpPr>
          <p:cNvPr id="6" name="Rectangle 3"/>
          <p:cNvSpPr>
            <a:spLocks noGrp="1" noChangeArrowheads="1"/>
          </p:cNvSpPr>
          <p:nvPr>
            <p:ph type="subTitle" idx="1"/>
          </p:nvPr>
        </p:nvSpPr>
        <p:spPr/>
        <p:txBody>
          <a:bodyPr>
            <a:normAutofit/>
          </a:bodyPr>
          <a:lstStyle/>
          <a:p>
            <a:pPr indent="338455"/>
            <a:r>
              <a:rPr lang="tr-TR" sz="2800" b="1" i="1" dirty="0" smtClean="0">
                <a:latin typeface="Comic Sans MS" panose="030F0702030302020204" pitchFamily="66" charset="0"/>
                <a:ea typeface="Times New Roman" panose="02020603050405020304" pitchFamily="18" charset="0"/>
              </a:rPr>
              <a:t>Radyasyon</a:t>
            </a:r>
            <a:endParaRPr lang="tr-TR"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5994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hotoelectric_effec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5725" y="2882984"/>
            <a:ext cx="4935682" cy="3599745"/>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045182" y="1292021"/>
            <a:ext cx="9736282" cy="679930"/>
          </a:xfrm>
          <a:prstGeom prst="rect">
            <a:avLst/>
          </a:prstGeom>
        </p:spPr>
        <p:txBody>
          <a:bodyPr wrap="square">
            <a:spAutoFit/>
          </a:bodyPr>
          <a:lstStyle/>
          <a:p>
            <a:r>
              <a:rPr lang="tr-TR" sz="1909" dirty="0"/>
              <a:t>Elektronlar, gelen ışığın enerjisi (</a:t>
            </a:r>
            <a:r>
              <a:rPr lang="tr-TR" sz="1909" b="1" i="1" dirty="0"/>
              <a:t>E</a:t>
            </a:r>
            <a:r>
              <a:rPr lang="tr-TR" sz="1909" dirty="0"/>
              <a:t>), metalin eşik değeri olan iş fonksiyonunun (</a:t>
            </a:r>
            <a:r>
              <a:rPr lang="tr-TR" sz="1909" b="1" i="1" dirty="0"/>
              <a:t>W</a:t>
            </a:r>
            <a:r>
              <a:rPr lang="tr-TR" sz="1909" dirty="0"/>
              <a:t>) altında ise yayılmazlar yani  fotoelektrik olay gerçekleşmez.</a:t>
            </a:r>
          </a:p>
        </p:txBody>
      </p:sp>
      <p:sp>
        <p:nvSpPr>
          <p:cNvPr id="11" name="Dikdörtgen 10"/>
          <p:cNvSpPr/>
          <p:nvPr/>
        </p:nvSpPr>
        <p:spPr>
          <a:xfrm>
            <a:off x="459474" y="411730"/>
            <a:ext cx="3975127" cy="646331"/>
          </a:xfrm>
          <a:prstGeom prst="rect">
            <a:avLst/>
          </a:prstGeom>
        </p:spPr>
        <p:txBody>
          <a:bodyPr wrap="none">
            <a:spAutoFit/>
          </a:bodyPr>
          <a:lstStyle/>
          <a:p>
            <a:pPr marL="8659"/>
            <a:r>
              <a:rPr lang="tr-TR" sz="3600" b="1" dirty="0">
                <a:solidFill>
                  <a:schemeClr val="accent1"/>
                </a:solidFill>
                <a:latin typeface="+mj-lt"/>
                <a:ea typeface="+mj-ea"/>
                <a:cs typeface="+mj-cs"/>
              </a:rPr>
              <a:t>Fotoelektrik Olay</a:t>
            </a:r>
          </a:p>
        </p:txBody>
      </p:sp>
      <p:cxnSp>
        <p:nvCxnSpPr>
          <p:cNvPr id="13" name="Düz Ok Bağlayıcısı 12"/>
          <p:cNvCxnSpPr/>
          <p:nvPr/>
        </p:nvCxnSpPr>
        <p:spPr>
          <a:xfrm flipV="1">
            <a:off x="6846415" y="5737327"/>
            <a:ext cx="987136" cy="5195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7903488" y="5454033"/>
            <a:ext cx="542136" cy="595997"/>
          </a:xfrm>
          <a:prstGeom prst="rect">
            <a:avLst/>
          </a:prstGeom>
          <a:noFill/>
        </p:spPr>
        <p:txBody>
          <a:bodyPr wrap="none" rtlCol="0">
            <a:spAutoFit/>
          </a:bodyPr>
          <a:lstStyle/>
          <a:p>
            <a:r>
              <a:rPr lang="tr-TR" sz="3273" dirty="0">
                <a:latin typeface="+mj-lt"/>
              </a:rPr>
              <a:t>W</a:t>
            </a:r>
          </a:p>
        </p:txBody>
      </p:sp>
      <mc:AlternateContent xmlns:mc="http://schemas.openxmlformats.org/markup-compatibility/2006">
        <mc:Choice xmlns:a14="http://schemas.microsoft.com/office/drawing/2010/main" Requires="a14">
          <p:sp>
            <p:nvSpPr>
              <p:cNvPr id="15" name="Metin kutusu 14"/>
              <p:cNvSpPr txBox="1"/>
              <p:nvPr/>
            </p:nvSpPr>
            <p:spPr>
              <a:xfrm>
                <a:off x="1724772" y="2112531"/>
                <a:ext cx="2599238" cy="1049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273" i="1">
                          <a:solidFill>
                            <a:srgbClr val="0070C0"/>
                          </a:solidFill>
                          <a:latin typeface="Cambria Math" panose="02040503050406030204" pitchFamily="18" charset="0"/>
                        </a:rPr>
                        <m:t>𝐸</m:t>
                      </m:r>
                      <m:r>
                        <a:rPr lang="tr-TR" sz="3273" i="1">
                          <a:solidFill>
                            <a:srgbClr val="0070C0"/>
                          </a:solidFill>
                          <a:latin typeface="Cambria Math" panose="02040503050406030204" pitchFamily="18" charset="0"/>
                        </a:rPr>
                        <m:t>=</m:t>
                      </m:r>
                      <m:r>
                        <a:rPr lang="tr-TR" sz="3273" i="1">
                          <a:solidFill>
                            <a:srgbClr val="0070C0"/>
                          </a:solidFill>
                          <a:latin typeface="Cambria Math" panose="02040503050406030204" pitchFamily="18" charset="0"/>
                        </a:rPr>
                        <m:t>h𝑓</m:t>
                      </m:r>
                      <m:r>
                        <a:rPr lang="tr-TR" sz="3273" i="1">
                          <a:solidFill>
                            <a:srgbClr val="0070C0"/>
                          </a:solidFill>
                          <a:latin typeface="Cambria Math" panose="02040503050406030204" pitchFamily="18" charset="0"/>
                        </a:rPr>
                        <m:t>=</m:t>
                      </m:r>
                      <m:f>
                        <m:fPr>
                          <m:ctrlPr>
                            <a:rPr lang="tr-TR" sz="3273" i="1">
                              <a:solidFill>
                                <a:srgbClr val="0070C0"/>
                              </a:solidFill>
                              <a:latin typeface="Cambria Math" panose="02040503050406030204" pitchFamily="18" charset="0"/>
                            </a:rPr>
                          </m:ctrlPr>
                        </m:fPr>
                        <m:num>
                          <m:r>
                            <a:rPr lang="tr-TR" sz="3273" i="1">
                              <a:solidFill>
                                <a:srgbClr val="0070C0"/>
                              </a:solidFill>
                              <a:latin typeface="Cambria Math" panose="02040503050406030204" pitchFamily="18" charset="0"/>
                            </a:rPr>
                            <m:t>h𝑐</m:t>
                          </m:r>
                        </m:num>
                        <m:den>
                          <m:r>
                            <a:rPr lang="tr-TR" sz="3273" i="1">
                              <a:solidFill>
                                <a:srgbClr val="0070C0"/>
                              </a:solidFill>
                              <a:latin typeface="Cambria Math" panose="02040503050406030204" pitchFamily="18" charset="0"/>
                              <a:ea typeface="Cambria Math" panose="02040503050406030204" pitchFamily="18" charset="0"/>
                            </a:rPr>
                            <m:t>𝜆</m:t>
                          </m:r>
                        </m:den>
                      </m:f>
                    </m:oMath>
                  </m:oMathPara>
                </a14:m>
                <a:endParaRPr lang="tr-TR" sz="3273" dirty="0">
                  <a:solidFill>
                    <a:srgbClr val="0070C0"/>
                  </a:solidFill>
                </a:endParaRPr>
              </a:p>
            </p:txBody>
          </p:sp>
        </mc:Choice>
        <mc:Fallback>
          <p:sp>
            <p:nvSpPr>
              <p:cNvPr id="15" name="Metin kutusu 14"/>
              <p:cNvSpPr txBox="1">
                <a:spLocks noRot="1" noChangeAspect="1" noMove="1" noResize="1" noEditPoints="1" noAdjustHandles="1" noChangeArrowheads="1" noChangeShapeType="1" noTextEdit="1"/>
              </p:cNvSpPr>
              <p:nvPr/>
            </p:nvSpPr>
            <p:spPr>
              <a:xfrm>
                <a:off x="1724772" y="2112531"/>
                <a:ext cx="2599238" cy="1049005"/>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6" name="Metin kutusu 15"/>
              <p:cNvSpPr txBox="1"/>
              <p:nvPr/>
            </p:nvSpPr>
            <p:spPr>
              <a:xfrm>
                <a:off x="7466406" y="2795589"/>
                <a:ext cx="2576346"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000" i="1">
                              <a:latin typeface="Cambria Math" panose="02040503050406030204" pitchFamily="18" charset="0"/>
                            </a:rPr>
                          </m:ctrlPr>
                        </m:sSubPr>
                        <m:e>
                          <m:r>
                            <a:rPr lang="tr-TR" sz="3000" i="1">
                              <a:latin typeface="Cambria Math" panose="02040503050406030204" pitchFamily="18" charset="0"/>
                            </a:rPr>
                            <m:t>𝐾</m:t>
                          </m:r>
                        </m:e>
                        <m:sub>
                          <m:r>
                            <a:rPr lang="tr-TR" sz="3000" i="1">
                              <a:latin typeface="Cambria Math" panose="02040503050406030204" pitchFamily="18" charset="0"/>
                            </a:rPr>
                            <m:t>𝑚𝑎𝑥</m:t>
                          </m:r>
                        </m:sub>
                      </m:sSub>
                      <m:r>
                        <a:rPr lang="tr-TR" sz="3000" i="1">
                          <a:latin typeface="Cambria Math" panose="02040503050406030204" pitchFamily="18" charset="0"/>
                        </a:rPr>
                        <m:t>=</m:t>
                      </m:r>
                      <m:r>
                        <a:rPr lang="tr-TR" sz="3000" i="1">
                          <a:latin typeface="Cambria Math" panose="02040503050406030204" pitchFamily="18" charset="0"/>
                        </a:rPr>
                        <m:t>𝐸</m:t>
                      </m:r>
                      <m:r>
                        <a:rPr lang="tr-TR" sz="3000" i="1">
                          <a:latin typeface="Cambria Math" panose="02040503050406030204" pitchFamily="18" charset="0"/>
                        </a:rPr>
                        <m:t>−</m:t>
                      </m:r>
                      <m:r>
                        <a:rPr lang="tr-TR" sz="3000" i="1">
                          <a:latin typeface="Cambria Math" panose="02040503050406030204" pitchFamily="18" charset="0"/>
                        </a:rPr>
                        <m:t>𝑊</m:t>
                      </m:r>
                    </m:oMath>
                  </m:oMathPara>
                </a14:m>
                <a:endParaRPr lang="tr-TR" sz="3000" dirty="0"/>
              </a:p>
            </p:txBody>
          </p:sp>
        </mc:Choice>
        <mc:Fallback>
          <p:sp>
            <p:nvSpPr>
              <p:cNvPr id="16" name="Metin kutusu 15"/>
              <p:cNvSpPr txBox="1">
                <a:spLocks noRot="1" noChangeAspect="1" noMove="1" noResize="1" noEditPoints="1" noAdjustHandles="1" noChangeArrowheads="1" noChangeShapeType="1" noTextEdit="1"/>
              </p:cNvSpPr>
              <p:nvPr/>
            </p:nvSpPr>
            <p:spPr>
              <a:xfrm>
                <a:off x="7466406" y="2795589"/>
                <a:ext cx="2576346" cy="461665"/>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7" name="Metin kutusu 16"/>
              <p:cNvSpPr txBox="1"/>
              <p:nvPr/>
            </p:nvSpPr>
            <p:spPr>
              <a:xfrm>
                <a:off x="7424843" y="3739522"/>
                <a:ext cx="3615926" cy="9433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3273" i="1">
                              <a:latin typeface="Cambria Math" panose="02040503050406030204" pitchFamily="18" charset="0"/>
                            </a:rPr>
                          </m:ctrlPr>
                        </m:fPr>
                        <m:num>
                          <m:r>
                            <a:rPr lang="tr-TR" sz="3273" i="1">
                              <a:latin typeface="Cambria Math" panose="02040503050406030204" pitchFamily="18" charset="0"/>
                            </a:rPr>
                            <m:t>1</m:t>
                          </m:r>
                        </m:num>
                        <m:den>
                          <m:r>
                            <a:rPr lang="tr-TR" sz="3273" i="1">
                              <a:latin typeface="Cambria Math" panose="02040503050406030204" pitchFamily="18" charset="0"/>
                            </a:rPr>
                            <m:t>2</m:t>
                          </m:r>
                        </m:den>
                      </m:f>
                      <m:r>
                        <a:rPr lang="tr-TR" sz="3273" i="1">
                          <a:latin typeface="Cambria Math" panose="02040503050406030204" pitchFamily="18" charset="0"/>
                        </a:rPr>
                        <m:t>𝑚</m:t>
                      </m:r>
                      <m:sSubSup>
                        <m:sSubSupPr>
                          <m:ctrlPr>
                            <a:rPr lang="tr-TR" sz="3273" i="1">
                              <a:latin typeface="Cambria Math" panose="02040503050406030204" pitchFamily="18" charset="0"/>
                            </a:rPr>
                          </m:ctrlPr>
                        </m:sSubSupPr>
                        <m:e>
                          <m:r>
                            <a:rPr lang="tr-TR" sz="3273" i="1">
                              <a:latin typeface="Cambria Math" panose="02040503050406030204" pitchFamily="18" charset="0"/>
                            </a:rPr>
                            <m:t>𝑣</m:t>
                          </m:r>
                        </m:e>
                        <m:sub>
                          <m:r>
                            <a:rPr lang="tr-TR" sz="3273" i="1">
                              <a:latin typeface="Cambria Math" panose="02040503050406030204" pitchFamily="18" charset="0"/>
                            </a:rPr>
                            <m:t>𝑚𝑎𝑥</m:t>
                          </m:r>
                        </m:sub>
                        <m:sup>
                          <m:r>
                            <a:rPr lang="tr-TR" sz="3273" i="1">
                              <a:latin typeface="Cambria Math" panose="02040503050406030204" pitchFamily="18" charset="0"/>
                            </a:rPr>
                            <m:t>2</m:t>
                          </m:r>
                        </m:sup>
                      </m:sSubSup>
                      <m:r>
                        <a:rPr lang="tr-TR" sz="3273" i="1">
                          <a:latin typeface="Cambria Math" panose="02040503050406030204" pitchFamily="18" charset="0"/>
                        </a:rPr>
                        <m:t>=</m:t>
                      </m:r>
                      <m:r>
                        <a:rPr lang="tr-TR" sz="3273" i="1">
                          <a:latin typeface="Cambria Math" panose="02040503050406030204" pitchFamily="18" charset="0"/>
                        </a:rPr>
                        <m:t>h𝑓</m:t>
                      </m:r>
                      <m:r>
                        <a:rPr lang="tr-TR" sz="3273" i="1">
                          <a:latin typeface="Cambria Math" panose="02040503050406030204" pitchFamily="18" charset="0"/>
                        </a:rPr>
                        <m:t>−</m:t>
                      </m:r>
                      <m:r>
                        <a:rPr lang="tr-TR" sz="3273" i="1">
                          <a:latin typeface="Cambria Math" panose="02040503050406030204" pitchFamily="18" charset="0"/>
                        </a:rPr>
                        <m:t>𝑊</m:t>
                      </m:r>
                    </m:oMath>
                  </m:oMathPara>
                </a14:m>
                <a:endParaRPr lang="tr-TR" sz="3273" dirty="0"/>
              </a:p>
            </p:txBody>
          </p:sp>
        </mc:Choice>
        <mc:Fallback>
          <p:sp>
            <p:nvSpPr>
              <p:cNvPr id="17" name="Metin kutusu 16"/>
              <p:cNvSpPr txBox="1">
                <a:spLocks noRot="1" noChangeAspect="1" noMove="1" noResize="1" noEditPoints="1" noAdjustHandles="1" noChangeArrowheads="1" noChangeShapeType="1" noTextEdit="1"/>
              </p:cNvSpPr>
              <p:nvPr/>
            </p:nvSpPr>
            <p:spPr>
              <a:xfrm>
                <a:off x="7424843" y="3739522"/>
                <a:ext cx="3615926" cy="943335"/>
              </a:xfrm>
              <a:prstGeom prst="rect">
                <a:avLst/>
              </a:prstGeom>
              <a:blipFill>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052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278670" y="439811"/>
            <a:ext cx="3975127" cy="646331"/>
          </a:xfrm>
          <a:prstGeom prst="rect">
            <a:avLst/>
          </a:prstGeom>
        </p:spPr>
        <p:txBody>
          <a:bodyPr wrap="none">
            <a:spAutoFit/>
          </a:bodyPr>
          <a:lstStyle/>
          <a:p>
            <a:pPr marL="8659"/>
            <a:r>
              <a:rPr lang="tr-TR" sz="3600" b="1" dirty="0">
                <a:solidFill>
                  <a:schemeClr val="accent1"/>
                </a:solidFill>
                <a:latin typeface="+mj-lt"/>
                <a:ea typeface="+mj-ea"/>
                <a:cs typeface="+mj-cs"/>
              </a:rPr>
              <a:t>Fotoelektrik Olay</a:t>
            </a:r>
          </a:p>
        </p:txBody>
      </p:sp>
      <mc:AlternateContent xmlns:mc="http://schemas.openxmlformats.org/markup-compatibility/2006">
        <mc:Choice xmlns:a14="http://schemas.microsoft.com/office/drawing/2010/main" Requires="a14">
          <p:sp>
            <p:nvSpPr>
              <p:cNvPr id="15" name="Metin kutusu 14"/>
              <p:cNvSpPr txBox="1"/>
              <p:nvPr/>
            </p:nvSpPr>
            <p:spPr>
              <a:xfrm>
                <a:off x="7620234" y="3521973"/>
                <a:ext cx="2599238" cy="10490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273" i="1">
                          <a:latin typeface="Cambria Math" panose="02040503050406030204" pitchFamily="18" charset="0"/>
                        </a:rPr>
                        <m:t>𝐸</m:t>
                      </m:r>
                      <m:r>
                        <a:rPr lang="tr-TR" sz="3273" i="1">
                          <a:latin typeface="Cambria Math" panose="02040503050406030204" pitchFamily="18" charset="0"/>
                        </a:rPr>
                        <m:t>=</m:t>
                      </m:r>
                      <m:r>
                        <a:rPr lang="tr-TR" sz="3273" i="1">
                          <a:latin typeface="Cambria Math" panose="02040503050406030204" pitchFamily="18" charset="0"/>
                        </a:rPr>
                        <m:t>h𝑓</m:t>
                      </m:r>
                      <m:r>
                        <a:rPr lang="tr-TR" sz="3273" i="1">
                          <a:latin typeface="Cambria Math" panose="02040503050406030204" pitchFamily="18" charset="0"/>
                        </a:rPr>
                        <m:t>=</m:t>
                      </m:r>
                      <m:f>
                        <m:fPr>
                          <m:ctrlPr>
                            <a:rPr lang="tr-TR" sz="3273" i="1">
                              <a:latin typeface="Cambria Math" panose="02040503050406030204" pitchFamily="18" charset="0"/>
                            </a:rPr>
                          </m:ctrlPr>
                        </m:fPr>
                        <m:num>
                          <m:r>
                            <a:rPr lang="tr-TR" sz="3273" i="1">
                              <a:latin typeface="Cambria Math" panose="02040503050406030204" pitchFamily="18" charset="0"/>
                            </a:rPr>
                            <m:t>h𝑐</m:t>
                          </m:r>
                        </m:num>
                        <m:den>
                          <m:r>
                            <a:rPr lang="tr-TR" sz="3273" i="1">
                              <a:latin typeface="Cambria Math" panose="02040503050406030204" pitchFamily="18" charset="0"/>
                              <a:ea typeface="Cambria Math" panose="02040503050406030204" pitchFamily="18" charset="0"/>
                            </a:rPr>
                            <m:t>𝜆</m:t>
                          </m:r>
                        </m:den>
                      </m:f>
                    </m:oMath>
                  </m:oMathPara>
                </a14:m>
                <a:endParaRPr lang="tr-TR" sz="3273" dirty="0"/>
              </a:p>
            </p:txBody>
          </p:sp>
        </mc:Choice>
        <mc:Fallback>
          <p:sp>
            <p:nvSpPr>
              <p:cNvPr id="15" name="Metin kutusu 14"/>
              <p:cNvSpPr txBox="1">
                <a:spLocks noRot="1" noChangeAspect="1" noMove="1" noResize="1" noEditPoints="1" noAdjustHandles="1" noChangeArrowheads="1" noChangeShapeType="1" noTextEdit="1"/>
              </p:cNvSpPr>
              <p:nvPr/>
            </p:nvSpPr>
            <p:spPr>
              <a:xfrm>
                <a:off x="7620234" y="3521973"/>
                <a:ext cx="2599238" cy="1049005"/>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6" name="Metin kutusu 15"/>
              <p:cNvSpPr txBox="1"/>
              <p:nvPr/>
            </p:nvSpPr>
            <p:spPr>
              <a:xfrm>
                <a:off x="7627161" y="4897924"/>
                <a:ext cx="2576346"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000" i="1">
                              <a:latin typeface="Cambria Math" panose="02040503050406030204" pitchFamily="18" charset="0"/>
                            </a:rPr>
                          </m:ctrlPr>
                        </m:sSubPr>
                        <m:e>
                          <m:r>
                            <a:rPr lang="tr-TR" sz="3000" i="1">
                              <a:latin typeface="Cambria Math" panose="02040503050406030204" pitchFamily="18" charset="0"/>
                            </a:rPr>
                            <m:t>𝐾</m:t>
                          </m:r>
                        </m:e>
                        <m:sub>
                          <m:r>
                            <a:rPr lang="tr-TR" sz="3000" i="1">
                              <a:latin typeface="Cambria Math" panose="02040503050406030204" pitchFamily="18" charset="0"/>
                            </a:rPr>
                            <m:t>𝑚𝑎𝑥</m:t>
                          </m:r>
                        </m:sub>
                      </m:sSub>
                      <m:r>
                        <a:rPr lang="tr-TR" sz="3000" i="1">
                          <a:latin typeface="Cambria Math" panose="02040503050406030204" pitchFamily="18" charset="0"/>
                        </a:rPr>
                        <m:t>=</m:t>
                      </m:r>
                      <m:r>
                        <a:rPr lang="tr-TR" sz="3000" i="1">
                          <a:latin typeface="Cambria Math" panose="02040503050406030204" pitchFamily="18" charset="0"/>
                        </a:rPr>
                        <m:t>𝐸</m:t>
                      </m:r>
                      <m:r>
                        <a:rPr lang="tr-TR" sz="3000" i="1">
                          <a:latin typeface="Cambria Math" panose="02040503050406030204" pitchFamily="18" charset="0"/>
                        </a:rPr>
                        <m:t>−</m:t>
                      </m:r>
                      <m:r>
                        <a:rPr lang="tr-TR" sz="3000" i="1">
                          <a:latin typeface="Cambria Math" panose="02040503050406030204" pitchFamily="18" charset="0"/>
                        </a:rPr>
                        <m:t>𝑊</m:t>
                      </m:r>
                    </m:oMath>
                  </m:oMathPara>
                </a14:m>
                <a:endParaRPr lang="tr-TR" sz="3000" dirty="0"/>
              </a:p>
            </p:txBody>
          </p:sp>
        </mc:Choice>
        <mc:Fallback>
          <p:sp>
            <p:nvSpPr>
              <p:cNvPr id="16" name="Metin kutusu 15"/>
              <p:cNvSpPr txBox="1">
                <a:spLocks noRot="1" noChangeAspect="1" noMove="1" noResize="1" noEditPoints="1" noAdjustHandles="1" noChangeArrowheads="1" noChangeShapeType="1" noTextEdit="1"/>
              </p:cNvSpPr>
              <p:nvPr/>
            </p:nvSpPr>
            <p:spPr>
              <a:xfrm>
                <a:off x="7627161" y="4897924"/>
                <a:ext cx="2576346" cy="461665"/>
              </a:xfrm>
              <a:prstGeom prst="rect">
                <a:avLst/>
              </a:prstGeom>
              <a:blipFill>
                <a:blip r:embed="rId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7" name="Metin kutusu 16"/>
              <p:cNvSpPr txBox="1"/>
              <p:nvPr/>
            </p:nvSpPr>
            <p:spPr>
              <a:xfrm>
                <a:off x="7616770" y="5746806"/>
                <a:ext cx="2712922" cy="707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454" i="1">
                              <a:latin typeface="Cambria Math" panose="02040503050406030204" pitchFamily="18" charset="0"/>
                            </a:rPr>
                          </m:ctrlPr>
                        </m:fPr>
                        <m:num>
                          <m:r>
                            <a:rPr lang="tr-TR" sz="2454" i="1">
                              <a:latin typeface="Cambria Math" panose="02040503050406030204" pitchFamily="18" charset="0"/>
                            </a:rPr>
                            <m:t>1</m:t>
                          </m:r>
                        </m:num>
                        <m:den>
                          <m:r>
                            <a:rPr lang="tr-TR" sz="2454" i="1">
                              <a:latin typeface="Cambria Math" panose="02040503050406030204" pitchFamily="18" charset="0"/>
                            </a:rPr>
                            <m:t>2</m:t>
                          </m:r>
                        </m:den>
                      </m:f>
                      <m:r>
                        <a:rPr lang="tr-TR" sz="2454" i="1">
                          <a:latin typeface="Cambria Math" panose="02040503050406030204" pitchFamily="18" charset="0"/>
                        </a:rPr>
                        <m:t>𝑚</m:t>
                      </m:r>
                      <m:sSubSup>
                        <m:sSubSupPr>
                          <m:ctrlPr>
                            <a:rPr lang="tr-TR" sz="2454" i="1">
                              <a:latin typeface="Cambria Math" panose="02040503050406030204" pitchFamily="18" charset="0"/>
                            </a:rPr>
                          </m:ctrlPr>
                        </m:sSubSupPr>
                        <m:e>
                          <m:r>
                            <a:rPr lang="tr-TR" sz="2454" i="1">
                              <a:latin typeface="Cambria Math" panose="02040503050406030204" pitchFamily="18" charset="0"/>
                            </a:rPr>
                            <m:t>𝑣</m:t>
                          </m:r>
                        </m:e>
                        <m:sub>
                          <m:r>
                            <a:rPr lang="tr-TR" sz="2454" i="1">
                              <a:latin typeface="Cambria Math" panose="02040503050406030204" pitchFamily="18" charset="0"/>
                            </a:rPr>
                            <m:t>𝑚𝑎𝑥</m:t>
                          </m:r>
                        </m:sub>
                        <m:sup>
                          <m:r>
                            <a:rPr lang="tr-TR" sz="2454" i="1">
                              <a:latin typeface="Cambria Math" panose="02040503050406030204" pitchFamily="18" charset="0"/>
                            </a:rPr>
                            <m:t>2</m:t>
                          </m:r>
                        </m:sup>
                      </m:sSubSup>
                      <m:r>
                        <a:rPr lang="tr-TR" sz="2454" i="1">
                          <a:latin typeface="Cambria Math" panose="02040503050406030204" pitchFamily="18" charset="0"/>
                        </a:rPr>
                        <m:t>=</m:t>
                      </m:r>
                      <m:r>
                        <a:rPr lang="tr-TR" sz="2454" i="1">
                          <a:latin typeface="Cambria Math" panose="02040503050406030204" pitchFamily="18" charset="0"/>
                        </a:rPr>
                        <m:t>h𝑓</m:t>
                      </m:r>
                      <m:r>
                        <a:rPr lang="tr-TR" sz="2454" i="1">
                          <a:latin typeface="Cambria Math" panose="02040503050406030204" pitchFamily="18" charset="0"/>
                        </a:rPr>
                        <m:t>−</m:t>
                      </m:r>
                      <m:r>
                        <a:rPr lang="tr-TR" sz="2454" i="1">
                          <a:latin typeface="Cambria Math" panose="02040503050406030204" pitchFamily="18" charset="0"/>
                        </a:rPr>
                        <m:t>𝑊</m:t>
                      </m:r>
                    </m:oMath>
                  </m:oMathPara>
                </a14:m>
                <a:endParaRPr lang="tr-TR" sz="2454" dirty="0"/>
              </a:p>
            </p:txBody>
          </p:sp>
        </mc:Choice>
        <mc:Fallback>
          <p:sp>
            <p:nvSpPr>
              <p:cNvPr id="17" name="Metin kutusu 16"/>
              <p:cNvSpPr txBox="1">
                <a:spLocks noRot="1" noChangeAspect="1" noMove="1" noResize="1" noEditPoints="1" noAdjustHandles="1" noChangeArrowheads="1" noChangeShapeType="1" noTextEdit="1"/>
              </p:cNvSpPr>
              <p:nvPr/>
            </p:nvSpPr>
            <p:spPr>
              <a:xfrm>
                <a:off x="7616770" y="5746806"/>
                <a:ext cx="2712922" cy="707245"/>
              </a:xfrm>
              <a:prstGeom prst="rect">
                <a:avLst/>
              </a:prstGeom>
              <a:blipFill>
                <a:blip r:embed="rId4"/>
                <a:stretch>
                  <a:fillRect/>
                </a:stretch>
              </a:blipFill>
            </p:spPr>
            <p:txBody>
              <a:bodyPr/>
              <a:lstStyle/>
              <a:p>
                <a:r>
                  <a:rPr lang="tr-TR">
                    <a:noFill/>
                  </a:rPr>
                  <a:t> </a:t>
                </a:r>
              </a:p>
            </p:txBody>
          </p:sp>
        </mc:Fallback>
      </mc:AlternateContent>
      <p:pic>
        <p:nvPicPr>
          <p:cNvPr id="12" name="Resim 11"/>
          <p:cNvPicPr>
            <a:picLocks noChangeAspect="1"/>
          </p:cNvPicPr>
          <p:nvPr/>
        </p:nvPicPr>
        <p:blipFill>
          <a:blip r:embed="rId5">
            <a:clrChange>
              <a:clrFrom>
                <a:srgbClr val="FFFFFF"/>
              </a:clrFrom>
              <a:clrTo>
                <a:srgbClr val="FFFFFF">
                  <a:alpha val="0"/>
                </a:srgbClr>
              </a:clrTo>
            </a:clrChange>
          </a:blip>
          <a:stretch>
            <a:fillRect/>
          </a:stretch>
        </p:blipFill>
        <p:spPr>
          <a:xfrm>
            <a:off x="2433286" y="3768080"/>
            <a:ext cx="3636818" cy="2429234"/>
          </a:xfrm>
          <a:prstGeom prst="rect">
            <a:avLst/>
          </a:prstGeom>
        </p:spPr>
      </p:pic>
      <p:sp>
        <p:nvSpPr>
          <p:cNvPr id="2" name="Dikdörtgen 1"/>
          <p:cNvSpPr/>
          <p:nvPr/>
        </p:nvSpPr>
        <p:spPr>
          <a:xfrm>
            <a:off x="1195817" y="1190603"/>
            <a:ext cx="9336385" cy="2526589"/>
          </a:xfrm>
          <a:prstGeom prst="rect">
            <a:avLst/>
          </a:prstGeom>
        </p:spPr>
        <p:txBody>
          <a:bodyPr wrap="square">
            <a:spAutoFit/>
          </a:bodyPr>
          <a:lstStyle/>
          <a:p>
            <a:pPr marL="311719" indent="-311719">
              <a:buAutoNum type="arabicParenR"/>
            </a:pPr>
            <a:r>
              <a:rPr lang="tr-TR" sz="1909" dirty="0"/>
              <a:t>Şiddet artarsa, elektrik alan genliği daha büyük olur, bu nedenle elektronlar yüksek hızla kopacak, bu nedenle maksimum KE artacaktır</a:t>
            </a:r>
          </a:p>
          <a:p>
            <a:pPr algn="ctr"/>
            <a:r>
              <a:rPr lang="tr-TR" sz="2454" b="1" i="1" spc="211" dirty="0">
                <a:solidFill>
                  <a:srgbClr val="2E3092"/>
                </a:solidFill>
                <a:latin typeface="Times New Roman"/>
                <a:cs typeface="Times New Roman"/>
              </a:rPr>
              <a:t>I </a:t>
            </a:r>
            <a:r>
              <a:rPr lang="tr-TR" sz="2454" b="1" i="1" spc="320" dirty="0">
                <a:solidFill>
                  <a:srgbClr val="2E3092"/>
                </a:solidFill>
                <a:latin typeface="DejaVu Sans"/>
                <a:cs typeface="DejaVu Sans"/>
              </a:rPr>
              <a:t>∝</a:t>
            </a:r>
            <a:r>
              <a:rPr lang="tr-TR" sz="2454" b="1" i="1" spc="147" dirty="0">
                <a:solidFill>
                  <a:srgbClr val="2E3092"/>
                </a:solidFill>
                <a:latin typeface="DejaVu Sans"/>
                <a:cs typeface="DejaVu Sans"/>
              </a:rPr>
              <a:t> </a:t>
            </a:r>
            <a:r>
              <a:rPr lang="tr-TR" sz="2454" b="1" i="1" spc="252" dirty="0">
                <a:solidFill>
                  <a:srgbClr val="2E3092"/>
                </a:solidFill>
                <a:latin typeface="Times New Roman"/>
                <a:cs typeface="Times New Roman"/>
              </a:rPr>
              <a:t>E</a:t>
            </a:r>
            <a:endParaRPr lang="tr-TR" sz="2454" dirty="0">
              <a:latin typeface="Times New Roman"/>
              <a:cs typeface="Times New Roman"/>
            </a:endParaRPr>
          </a:p>
          <a:p>
            <a:r>
              <a:rPr lang="tr-TR" sz="1909" dirty="0"/>
              <a:t>2) Işığın frekansı, koparılan elektronların </a:t>
            </a:r>
            <a:r>
              <a:rPr lang="tr-TR" sz="1909" dirty="0" err="1"/>
              <a:t>KE'sini</a:t>
            </a:r>
            <a:r>
              <a:rPr lang="tr-TR" sz="1909" dirty="0"/>
              <a:t> etkilememektedir; tek renkli ışık varsayılmaktadır: tüm fotonların enerjisi aynı, </a:t>
            </a:r>
            <a:r>
              <a:rPr lang="tr-TR" sz="1909" b="1" i="1" dirty="0" err="1">
                <a:solidFill>
                  <a:srgbClr val="0070C0"/>
                </a:solidFill>
              </a:rPr>
              <a:t>hf</a:t>
            </a:r>
            <a:endParaRPr lang="tr-TR" sz="1909" b="1" i="1" dirty="0">
              <a:solidFill>
                <a:srgbClr val="0070C0"/>
              </a:solidFill>
            </a:endParaRPr>
          </a:p>
          <a:p>
            <a:r>
              <a:rPr lang="tr-TR" sz="1909" dirty="0"/>
              <a:t>3) Işık demetinin şiddeti, ışındaki fotonların sayısı ile orantılıdır.</a:t>
            </a:r>
          </a:p>
          <a:p>
            <a:r>
              <a:rPr lang="tr-TR" sz="1909" dirty="0"/>
              <a:t>4) Elektronların maksimum kinetik enerjisi ışığın şiddetinden bağımsızdır.</a:t>
            </a:r>
          </a:p>
          <a:p>
            <a:r>
              <a:rPr lang="tr-TR" sz="1909" dirty="0"/>
              <a:t>5) Işık frekansı arttırılırsa maksimum KE doğrusal olarak artar</a:t>
            </a:r>
          </a:p>
        </p:txBody>
      </p:sp>
    </p:spTree>
    <p:extLst>
      <p:ext uri="{BB962C8B-B14F-4D97-AF65-F5344CB8AC3E}">
        <p14:creationId xmlns:p14="http://schemas.microsoft.com/office/powerpoint/2010/main" val="363242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8541" y="186286"/>
            <a:ext cx="5726377" cy="553998"/>
          </a:xfrm>
          <a:prstGeom prst="rect">
            <a:avLst/>
          </a:prstGeom>
        </p:spPr>
        <p:txBody>
          <a:bodyPr vert="horz" wrap="square" lIns="0" tIns="0" rIns="0" bIns="0" rtlCol="0">
            <a:spAutoFit/>
          </a:bodyPr>
          <a:lstStyle/>
          <a:p>
            <a:pPr marL="8659"/>
            <a:r>
              <a:rPr sz="3600" b="1" dirty="0">
                <a:solidFill>
                  <a:schemeClr val="accent1"/>
                </a:solidFill>
                <a:latin typeface="+mj-lt"/>
                <a:ea typeface="+mj-ea"/>
                <a:cs typeface="+mj-cs"/>
              </a:rPr>
              <a:t>Compton </a:t>
            </a:r>
            <a:r>
              <a:rPr lang="tr-TR" sz="3600" b="1" dirty="0">
                <a:solidFill>
                  <a:schemeClr val="accent1"/>
                </a:solidFill>
                <a:latin typeface="+mj-lt"/>
                <a:ea typeface="+mj-ea"/>
                <a:cs typeface="+mj-cs"/>
              </a:rPr>
              <a:t>Olayı</a:t>
            </a:r>
            <a:endParaRPr sz="3600" b="1" dirty="0">
              <a:solidFill>
                <a:schemeClr val="accent1"/>
              </a:solidFill>
              <a:latin typeface="+mj-lt"/>
              <a:ea typeface="+mj-ea"/>
              <a:cs typeface="+mj-cs"/>
            </a:endParaRPr>
          </a:p>
        </p:txBody>
      </p:sp>
      <p:sp>
        <p:nvSpPr>
          <p:cNvPr id="4" name="object 4"/>
          <p:cNvSpPr/>
          <p:nvPr/>
        </p:nvSpPr>
        <p:spPr>
          <a:xfrm>
            <a:off x="1730862" y="2235296"/>
            <a:ext cx="4387088" cy="2656055"/>
          </a:xfrm>
          <a:prstGeom prst="rect">
            <a:avLst/>
          </a:prstGeom>
          <a:blipFill>
            <a:blip r:embed="rId2" cstate="print"/>
            <a:stretch>
              <a:fillRect/>
            </a:stretch>
          </a:blipFill>
        </p:spPr>
        <p:txBody>
          <a:bodyPr wrap="square" lIns="0" tIns="0" rIns="0" bIns="0" rtlCol="0"/>
          <a:lstStyle/>
          <a:p>
            <a:endParaRPr sz="1227" dirty="0"/>
          </a:p>
        </p:txBody>
      </p:sp>
      <p:sp>
        <p:nvSpPr>
          <p:cNvPr id="15" name="object 15"/>
          <p:cNvSpPr txBox="1"/>
          <p:nvPr/>
        </p:nvSpPr>
        <p:spPr>
          <a:xfrm>
            <a:off x="1852828" y="5428934"/>
            <a:ext cx="6820840" cy="215123"/>
          </a:xfrm>
          <a:prstGeom prst="rect">
            <a:avLst/>
          </a:prstGeom>
        </p:spPr>
        <p:txBody>
          <a:bodyPr vert="horz" wrap="square" lIns="0" tIns="0" rIns="0" bIns="0" rtlCol="0">
            <a:spAutoFit/>
          </a:bodyPr>
          <a:lstStyle/>
          <a:p>
            <a:pPr marL="8659"/>
            <a:r>
              <a:rPr sz="1398" b="1" i="1" spc="106" dirty="0">
                <a:latin typeface="Times New Roman"/>
                <a:cs typeface="Times New Roman"/>
              </a:rPr>
              <a:t>m</a:t>
            </a:r>
            <a:r>
              <a:rPr sz="1432" b="1" spc="158" baseline="-11904" dirty="0">
                <a:latin typeface="Tahoma"/>
                <a:cs typeface="Tahoma"/>
              </a:rPr>
              <a:t>0</a:t>
            </a:r>
            <a:r>
              <a:rPr sz="1398" b="1" spc="106" dirty="0">
                <a:latin typeface="Arial"/>
                <a:cs typeface="Arial"/>
              </a:rPr>
              <a:t>: </a:t>
            </a:r>
            <a:r>
              <a:rPr lang="tr-TR" sz="1398" b="1" spc="-41" dirty="0">
                <a:latin typeface="Arial"/>
                <a:cs typeface="Arial"/>
              </a:rPr>
              <a:t>elektronun durgun kütlesi</a:t>
            </a:r>
            <a:endParaRPr sz="1398" dirty="0">
              <a:latin typeface="Arial"/>
              <a:cs typeface="Arial"/>
            </a:endParaRPr>
          </a:p>
        </p:txBody>
      </p:sp>
      <p:sp>
        <p:nvSpPr>
          <p:cNvPr id="18" name="Dikdörtgen 17"/>
          <p:cNvSpPr/>
          <p:nvPr/>
        </p:nvSpPr>
        <p:spPr>
          <a:xfrm>
            <a:off x="1097795" y="960001"/>
            <a:ext cx="10040310" cy="847540"/>
          </a:xfrm>
          <a:prstGeom prst="rect">
            <a:avLst/>
          </a:prstGeom>
        </p:spPr>
        <p:txBody>
          <a:bodyPr wrap="square">
            <a:spAutoFit/>
          </a:bodyPr>
          <a:lstStyle/>
          <a:p>
            <a:r>
              <a:rPr lang="tr-TR" sz="1636" dirty="0">
                <a:solidFill>
                  <a:srgbClr val="0070C0"/>
                </a:solidFill>
              </a:rPr>
              <a:t>Deneyler gösterir ki: </a:t>
            </a:r>
            <a:r>
              <a:rPr lang="tr-TR" sz="1636" dirty="0"/>
              <a:t>fotonlar saçılma sürecindeki enerjilerinin bir kısmını kaybeder.</a:t>
            </a:r>
            <a:br>
              <a:rPr lang="tr-TR" sz="1636" dirty="0"/>
            </a:br>
            <a:r>
              <a:rPr lang="tr-TR" sz="1636" dirty="0">
                <a:solidFill>
                  <a:srgbClr val="0070C0"/>
                </a:solidFill>
              </a:rPr>
              <a:t>Foton teorisi: </a:t>
            </a:r>
            <a:r>
              <a:rPr lang="tr-TR" sz="1636" dirty="0"/>
              <a:t>fotonlar materyalin elektronlarıyla çarpıştığında, enerjinin  ve momentumun korunumunu öngörür</a:t>
            </a:r>
          </a:p>
        </p:txBody>
      </p:sp>
      <mc:AlternateContent xmlns:mc="http://schemas.openxmlformats.org/markup-compatibility/2006">
        <mc:Choice xmlns:a14="http://schemas.microsoft.com/office/drawing/2010/main" Requires="a14">
          <p:sp>
            <p:nvSpPr>
              <p:cNvPr id="19" name="Metin kutusu 18"/>
              <p:cNvSpPr txBox="1"/>
              <p:nvPr/>
            </p:nvSpPr>
            <p:spPr>
              <a:xfrm>
                <a:off x="5770358" y="2959186"/>
                <a:ext cx="5564472" cy="69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182" i="1" smtClean="0">
                              <a:latin typeface="Cambria Math" panose="02040503050406030204" pitchFamily="18" charset="0"/>
                            </a:rPr>
                          </m:ctrlPr>
                        </m:sSupPr>
                        <m:e>
                          <m:r>
                            <a:rPr lang="tr-TR" sz="2182" i="1">
                              <a:latin typeface="Cambria Math" panose="02040503050406030204" pitchFamily="18" charset="0"/>
                              <a:ea typeface="Cambria Math" panose="02040503050406030204" pitchFamily="18" charset="0"/>
                            </a:rPr>
                            <m:t>𝜆</m:t>
                          </m:r>
                        </m:e>
                        <m:sup>
                          <m:r>
                            <a:rPr lang="tr-TR" sz="2182" i="1">
                              <a:latin typeface="Cambria Math" panose="02040503050406030204" pitchFamily="18" charset="0"/>
                            </a:rPr>
                            <m:t>′</m:t>
                          </m:r>
                        </m:sup>
                      </m:sSup>
                      <m:r>
                        <a:rPr lang="tr-TR" sz="2182" i="1">
                          <a:latin typeface="Cambria Math" panose="02040503050406030204" pitchFamily="18" charset="0"/>
                        </a:rPr>
                        <m:t>=</m:t>
                      </m:r>
                      <m:r>
                        <a:rPr lang="tr-TR" sz="2182" i="1">
                          <a:latin typeface="Cambria Math" panose="02040503050406030204" pitchFamily="18" charset="0"/>
                          <a:ea typeface="Cambria Math" panose="02040503050406030204" pitchFamily="18" charset="0"/>
                        </a:rPr>
                        <m:t>𝜆</m:t>
                      </m:r>
                      <m:r>
                        <a:rPr lang="tr-TR" sz="2182" i="1">
                          <a:latin typeface="Cambria Math" panose="02040503050406030204" pitchFamily="18" charset="0"/>
                          <a:ea typeface="Cambria Math" panose="02040503050406030204" pitchFamily="18" charset="0"/>
                        </a:rPr>
                        <m:t>+</m:t>
                      </m:r>
                      <m:f>
                        <m:fPr>
                          <m:ctrlPr>
                            <a:rPr lang="tr-TR" sz="2182" i="1">
                              <a:latin typeface="Cambria Math" panose="02040503050406030204" pitchFamily="18" charset="0"/>
                              <a:ea typeface="Cambria Math" panose="02040503050406030204" pitchFamily="18" charset="0"/>
                            </a:rPr>
                          </m:ctrlPr>
                        </m:fPr>
                        <m:num>
                          <m:r>
                            <a:rPr lang="tr-TR" sz="2182" i="1">
                              <a:latin typeface="Cambria Math" panose="02040503050406030204" pitchFamily="18" charset="0"/>
                              <a:ea typeface="Cambria Math" panose="02040503050406030204" pitchFamily="18" charset="0"/>
                            </a:rPr>
                            <m:t>h</m:t>
                          </m:r>
                        </m:num>
                        <m:den>
                          <m:sSub>
                            <m:sSubPr>
                              <m:ctrlPr>
                                <a:rPr lang="tr-TR" sz="2182" i="1">
                                  <a:latin typeface="Cambria Math" panose="02040503050406030204" pitchFamily="18" charset="0"/>
                                  <a:ea typeface="Cambria Math" panose="02040503050406030204" pitchFamily="18" charset="0"/>
                                </a:rPr>
                              </m:ctrlPr>
                            </m:sSubPr>
                            <m:e>
                              <m:r>
                                <a:rPr lang="tr-TR" sz="2182" i="1">
                                  <a:latin typeface="Cambria Math" panose="02040503050406030204" pitchFamily="18" charset="0"/>
                                  <a:ea typeface="Cambria Math" panose="02040503050406030204" pitchFamily="18" charset="0"/>
                                </a:rPr>
                                <m:t>𝑚</m:t>
                              </m:r>
                            </m:e>
                            <m:sub>
                              <m:r>
                                <a:rPr lang="tr-TR" sz="2182" i="1">
                                  <a:latin typeface="Cambria Math" panose="02040503050406030204" pitchFamily="18" charset="0"/>
                                  <a:ea typeface="Cambria Math" panose="02040503050406030204" pitchFamily="18" charset="0"/>
                                </a:rPr>
                                <m:t>0</m:t>
                              </m:r>
                            </m:sub>
                          </m:sSub>
                          <m:r>
                            <a:rPr lang="tr-TR" sz="2182" i="1">
                              <a:latin typeface="Cambria Math" panose="02040503050406030204" pitchFamily="18" charset="0"/>
                              <a:ea typeface="Cambria Math" panose="02040503050406030204" pitchFamily="18" charset="0"/>
                            </a:rPr>
                            <m:t>𝑐</m:t>
                          </m:r>
                        </m:den>
                      </m:f>
                      <m:d>
                        <m:dPr>
                          <m:ctrlPr>
                            <a:rPr lang="tr-TR" sz="2182" i="1">
                              <a:latin typeface="Cambria Math" panose="02040503050406030204" pitchFamily="18" charset="0"/>
                              <a:ea typeface="Cambria Math" panose="02040503050406030204" pitchFamily="18" charset="0"/>
                            </a:rPr>
                          </m:ctrlPr>
                        </m:dPr>
                        <m:e>
                          <m:r>
                            <a:rPr lang="tr-TR" sz="2182" i="1">
                              <a:latin typeface="Cambria Math" panose="02040503050406030204" pitchFamily="18" charset="0"/>
                              <a:ea typeface="Cambria Math" panose="02040503050406030204" pitchFamily="18" charset="0"/>
                            </a:rPr>
                            <m:t>1−</m:t>
                          </m:r>
                          <m:r>
                            <a:rPr lang="tr-TR" sz="2182" i="1">
                              <a:latin typeface="Cambria Math" panose="02040503050406030204" pitchFamily="18" charset="0"/>
                              <a:ea typeface="Cambria Math" panose="02040503050406030204" pitchFamily="18" charset="0"/>
                            </a:rPr>
                            <m:t>𝑐𝑜𝑠</m:t>
                          </m:r>
                          <m:r>
                            <a:rPr lang="tr-TR" sz="2182" i="1">
                              <a:latin typeface="Cambria Math" panose="02040503050406030204" pitchFamily="18" charset="0"/>
                              <a:ea typeface="Cambria Math" panose="02040503050406030204" pitchFamily="18" charset="0"/>
                            </a:rPr>
                            <m:t>𝜙</m:t>
                          </m:r>
                        </m:e>
                      </m:d>
                      <m:r>
                        <a:rPr lang="tr-TR" sz="2182" b="0" i="1" smtClean="0">
                          <a:latin typeface="Cambria Math" panose="02040503050406030204" pitchFamily="18" charset="0"/>
                          <a:ea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𝝀</m:t>
                      </m:r>
                      <m:r>
                        <a:rPr lang="tr-TR" sz="2182" b="1" i="1" smtClean="0">
                          <a:solidFill>
                            <a:srgbClr val="0070C0"/>
                          </a:solidFill>
                          <a:latin typeface="Cambria Math" panose="02040503050406030204" pitchFamily="18" charset="0"/>
                          <a:ea typeface="Cambria Math" panose="02040503050406030204" pitchFamily="18" charset="0"/>
                        </a:rPr>
                        <m:t>+</m:t>
                      </m:r>
                      <m:sSub>
                        <m:sSubPr>
                          <m:ctrlPr>
                            <a:rPr lang="tr-TR" sz="2182" b="1" i="1" smtClean="0">
                              <a:solidFill>
                                <a:srgbClr val="0070C0"/>
                              </a:solidFill>
                              <a:latin typeface="Cambria Math" panose="02040503050406030204" pitchFamily="18" charset="0"/>
                              <a:ea typeface="Cambria Math" panose="02040503050406030204" pitchFamily="18" charset="0"/>
                            </a:rPr>
                          </m:ctrlPr>
                        </m:sSubPr>
                        <m:e>
                          <m:r>
                            <a:rPr lang="tr-TR" sz="2182" b="1" i="1" smtClean="0">
                              <a:solidFill>
                                <a:srgbClr val="0070C0"/>
                              </a:solidFill>
                              <a:latin typeface="Cambria Math" panose="02040503050406030204" pitchFamily="18" charset="0"/>
                              <a:ea typeface="Cambria Math" panose="02040503050406030204" pitchFamily="18" charset="0"/>
                            </a:rPr>
                            <m:t>𝝀</m:t>
                          </m:r>
                        </m:e>
                        <m:sub>
                          <m:r>
                            <a:rPr lang="tr-TR" sz="2182" b="1" i="1" smtClean="0">
                              <a:solidFill>
                                <a:srgbClr val="0070C0"/>
                              </a:solidFill>
                              <a:latin typeface="Cambria Math" panose="02040503050406030204" pitchFamily="18" charset="0"/>
                              <a:ea typeface="Cambria Math" panose="02040503050406030204" pitchFamily="18" charset="0"/>
                            </a:rPr>
                            <m:t>𝑪</m:t>
                          </m:r>
                        </m:sub>
                      </m:sSub>
                      <m:r>
                        <a:rPr lang="tr-TR" sz="2182" b="1" i="1" smtClean="0">
                          <a:solidFill>
                            <a:srgbClr val="0070C0"/>
                          </a:solidFill>
                          <a:latin typeface="Cambria Math" panose="02040503050406030204" pitchFamily="18" charset="0"/>
                          <a:ea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𝟏</m:t>
                      </m:r>
                      <m:r>
                        <a:rPr lang="tr-TR" sz="2182" b="1" i="1" smtClean="0">
                          <a:solidFill>
                            <a:srgbClr val="0070C0"/>
                          </a:solidFill>
                          <a:latin typeface="Cambria Math" panose="02040503050406030204" pitchFamily="18" charset="0"/>
                          <a:ea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𝒄𝒐𝒔</m:t>
                      </m:r>
                      <m:r>
                        <a:rPr lang="tr-TR" sz="2182" b="1" i="1" smtClean="0">
                          <a:solidFill>
                            <a:srgbClr val="0070C0"/>
                          </a:solidFill>
                          <a:latin typeface="Cambria Math" panose="02040503050406030204" pitchFamily="18" charset="0"/>
                          <a:ea typeface="Cambria Math" panose="02040503050406030204" pitchFamily="18" charset="0"/>
                        </a:rPr>
                        <m:t>𝝓</m:t>
                      </m:r>
                      <m:r>
                        <a:rPr lang="tr-TR" sz="2182" b="1" i="1" smtClean="0">
                          <a:solidFill>
                            <a:srgbClr val="0070C0"/>
                          </a:solidFill>
                          <a:latin typeface="Cambria Math" panose="02040503050406030204" pitchFamily="18" charset="0"/>
                          <a:ea typeface="Cambria Math" panose="02040503050406030204" pitchFamily="18" charset="0"/>
                        </a:rPr>
                        <m:t>)</m:t>
                      </m:r>
                    </m:oMath>
                  </m:oMathPara>
                </a14:m>
                <a:endParaRPr lang="tr-TR" sz="2182" b="1" dirty="0" smtClean="0">
                  <a:solidFill>
                    <a:srgbClr val="0070C0"/>
                  </a:solidFill>
                  <a:ea typeface="Cambria Math" panose="02040503050406030204" pitchFamily="18" charset="0"/>
                </a:endParaRPr>
              </a:p>
            </p:txBody>
          </p:sp>
        </mc:Choice>
        <mc:Fallback>
          <p:sp>
            <p:nvSpPr>
              <p:cNvPr id="19" name="Metin kutusu 18"/>
              <p:cNvSpPr txBox="1">
                <a:spLocks noRot="1" noChangeAspect="1" noMove="1" noResize="1" noEditPoints="1" noAdjustHandles="1" noChangeArrowheads="1" noChangeShapeType="1" noTextEdit="1"/>
              </p:cNvSpPr>
              <p:nvPr/>
            </p:nvSpPr>
            <p:spPr>
              <a:xfrm>
                <a:off x="5770358" y="2959186"/>
                <a:ext cx="5564472" cy="694101"/>
              </a:xfrm>
              <a:prstGeom prst="rect">
                <a:avLst/>
              </a:prstGeom>
              <a:blipFill>
                <a:blip r:embed="rId3"/>
                <a:stretch>
                  <a:fillRect/>
                </a:stretch>
              </a:blipFill>
            </p:spPr>
            <p:txBody>
              <a:bodyPr/>
              <a:lstStyle/>
              <a:p>
                <a:r>
                  <a:rPr lang="tr-TR">
                    <a:noFill/>
                  </a:rPr>
                  <a:t> </a:t>
                </a:r>
              </a:p>
            </p:txBody>
          </p:sp>
        </mc:Fallback>
      </mc:AlternateContent>
      <p:sp>
        <p:nvSpPr>
          <p:cNvPr id="2" name="Metin kutusu 1"/>
          <p:cNvSpPr txBox="1"/>
          <p:nvPr/>
        </p:nvSpPr>
        <p:spPr>
          <a:xfrm>
            <a:off x="2284347" y="2916992"/>
            <a:ext cx="1018903" cy="646331"/>
          </a:xfrm>
          <a:prstGeom prst="rect">
            <a:avLst/>
          </a:prstGeom>
          <a:solidFill>
            <a:schemeClr val="bg1"/>
          </a:solidFill>
        </p:spPr>
        <p:txBody>
          <a:bodyPr wrap="square" rtlCol="0">
            <a:spAutoFit/>
          </a:bodyPr>
          <a:lstStyle/>
          <a:p>
            <a:r>
              <a:rPr lang="tr-TR" dirty="0" smtClean="0"/>
              <a:t>Gelen x-ışını</a:t>
            </a:r>
            <a:endParaRPr lang="tr-TR" dirty="0"/>
          </a:p>
        </p:txBody>
      </p:sp>
      <p:sp>
        <p:nvSpPr>
          <p:cNvPr id="5" name="Metin kutusu 4"/>
          <p:cNvSpPr txBox="1"/>
          <p:nvPr/>
        </p:nvSpPr>
        <p:spPr>
          <a:xfrm>
            <a:off x="4171282" y="2235296"/>
            <a:ext cx="1091966" cy="369332"/>
          </a:xfrm>
          <a:prstGeom prst="rect">
            <a:avLst/>
          </a:prstGeom>
          <a:solidFill>
            <a:schemeClr val="bg1"/>
          </a:solidFill>
        </p:spPr>
        <p:txBody>
          <a:bodyPr wrap="none" rtlCol="0">
            <a:spAutoFit/>
          </a:bodyPr>
          <a:lstStyle/>
          <a:p>
            <a:r>
              <a:rPr lang="tr-TR" dirty="0" smtClean="0"/>
              <a:t>Detektör</a:t>
            </a:r>
            <a:endParaRPr lang="tr-TR" dirty="0"/>
          </a:p>
        </p:txBody>
      </p:sp>
      <p:sp>
        <p:nvSpPr>
          <p:cNvPr id="6" name="Metin kutusu 5"/>
          <p:cNvSpPr txBox="1"/>
          <p:nvPr/>
        </p:nvSpPr>
        <p:spPr>
          <a:xfrm>
            <a:off x="4389843" y="3563323"/>
            <a:ext cx="1121030" cy="646331"/>
          </a:xfrm>
          <a:prstGeom prst="rect">
            <a:avLst/>
          </a:prstGeom>
          <a:solidFill>
            <a:schemeClr val="bg1"/>
          </a:solidFill>
        </p:spPr>
        <p:txBody>
          <a:bodyPr wrap="square" rtlCol="0">
            <a:spAutoFit/>
          </a:bodyPr>
          <a:lstStyle/>
          <a:p>
            <a:r>
              <a:rPr lang="tr-TR" dirty="0" smtClean="0"/>
              <a:t>Saçılan x-ışınları</a:t>
            </a:r>
            <a:endParaRPr lang="tr-TR" dirty="0"/>
          </a:p>
        </p:txBody>
      </p:sp>
      <p:sp>
        <p:nvSpPr>
          <p:cNvPr id="8" name="Metin kutusu 7"/>
          <p:cNvSpPr txBox="1"/>
          <p:nvPr/>
        </p:nvSpPr>
        <p:spPr>
          <a:xfrm>
            <a:off x="1730862" y="4467645"/>
            <a:ext cx="1750868" cy="461665"/>
          </a:xfrm>
          <a:prstGeom prst="rect">
            <a:avLst/>
          </a:prstGeom>
          <a:solidFill>
            <a:schemeClr val="bg1"/>
          </a:solidFill>
        </p:spPr>
        <p:txBody>
          <a:bodyPr wrap="square" rtlCol="0">
            <a:spAutoFit/>
          </a:bodyPr>
          <a:lstStyle/>
          <a:p>
            <a:r>
              <a:rPr lang="tr-TR" sz="2400" dirty="0" err="1" smtClean="0"/>
              <a:t>Kolimatör</a:t>
            </a:r>
            <a:endParaRPr lang="tr-TR" sz="2400" dirty="0"/>
          </a:p>
        </p:txBody>
      </p:sp>
      <p:sp>
        <p:nvSpPr>
          <p:cNvPr id="7" name="Dikdörtgen 6"/>
          <p:cNvSpPr/>
          <p:nvPr/>
        </p:nvSpPr>
        <p:spPr>
          <a:xfrm>
            <a:off x="6163495" y="4054947"/>
            <a:ext cx="5090159" cy="1200329"/>
          </a:xfrm>
          <a:prstGeom prst="rect">
            <a:avLst/>
          </a:prstGeom>
        </p:spPr>
        <p:txBody>
          <a:bodyPr wrap="square">
            <a:spAutoFit/>
          </a:bodyPr>
          <a:lstStyle/>
          <a:p>
            <a:r>
              <a:rPr lang="tr-TR" altLang="tr-TR" dirty="0">
                <a:solidFill>
                  <a:srgbClr val="0070C0"/>
                </a:solidFill>
              </a:rPr>
              <a:t>X-ışınları madde ile çarpıştığında bir </a:t>
            </a:r>
          </a:p>
          <a:p>
            <a:r>
              <a:rPr lang="tr-TR" altLang="tr-TR" dirty="0">
                <a:solidFill>
                  <a:srgbClr val="0070C0"/>
                </a:solidFill>
              </a:rPr>
              <a:t>kısmı saçılmaya uğrar</a:t>
            </a:r>
            <a:r>
              <a:rPr lang="tr-TR" altLang="tr-TR" dirty="0" smtClean="0">
                <a:solidFill>
                  <a:srgbClr val="0070C0"/>
                </a:solidFill>
              </a:rPr>
              <a:t>. Saçılan ışımanın dalga boyu, </a:t>
            </a:r>
            <a:r>
              <a:rPr lang="tr-TR" altLang="tr-TR" dirty="0">
                <a:solidFill>
                  <a:srgbClr val="0070C0"/>
                </a:solidFill>
              </a:rPr>
              <a:t>gelen </a:t>
            </a:r>
            <a:r>
              <a:rPr lang="tr-TR" altLang="tr-TR" dirty="0" smtClean="0">
                <a:solidFill>
                  <a:srgbClr val="0070C0"/>
                </a:solidFill>
              </a:rPr>
              <a:t>ışımanın dalga boyundan  daha büyük olur. </a:t>
            </a:r>
            <a:endParaRPr lang="tr-TR" dirty="0">
              <a:solidFill>
                <a:srgbClr val="0070C0"/>
              </a:solidFill>
            </a:endParaRPr>
          </a:p>
        </p:txBody>
      </p:sp>
      <mc:AlternateContent xmlns:mc="http://schemas.openxmlformats.org/markup-compatibility/2006">
        <mc:Choice xmlns:a14="http://schemas.microsoft.com/office/drawing/2010/main" Requires="a14">
          <p:sp>
            <p:nvSpPr>
              <p:cNvPr id="13" name="Metin kutusu 12"/>
              <p:cNvSpPr txBox="1"/>
              <p:nvPr/>
            </p:nvSpPr>
            <p:spPr>
              <a:xfrm>
                <a:off x="4950358" y="5335957"/>
                <a:ext cx="3788153" cy="335798"/>
              </a:xfrm>
              <a:prstGeom prst="rect">
                <a:avLst/>
              </a:prstGeom>
              <a:noFill/>
            </p:spPr>
            <p:txBody>
              <a:bodyPr wrap="none" lIns="0" tIns="0" rIns="0" bIns="0" rtlCol="0">
                <a:spAutoFit/>
              </a:bodyPr>
              <a:lstStyle/>
              <a:p>
                <a14:m>
                  <m:oMath xmlns:m="http://schemas.openxmlformats.org/officeDocument/2006/math">
                    <m:sSup>
                      <m:sSupPr>
                        <m:ctrlPr>
                          <a:rPr lang="tr-TR" sz="2182" i="1" smtClean="0">
                            <a:latin typeface="Cambria Math" panose="02040503050406030204" pitchFamily="18" charset="0"/>
                          </a:rPr>
                        </m:ctrlPr>
                      </m:sSupPr>
                      <m:e>
                        <m:r>
                          <a:rPr lang="tr-TR" sz="2182" b="0" i="1" smtClean="0">
                            <a:solidFill>
                              <a:srgbClr val="FF0000"/>
                            </a:solidFill>
                            <a:latin typeface="Cambria Math" panose="02040503050406030204" pitchFamily="18" charset="0"/>
                          </a:rPr>
                          <m:t>Ö</m:t>
                        </m:r>
                        <m:r>
                          <a:rPr lang="tr-TR" sz="2182" b="0" i="1" smtClean="0">
                            <a:solidFill>
                              <a:srgbClr val="FF0000"/>
                            </a:solidFill>
                            <a:latin typeface="Cambria Math" panose="02040503050406030204" pitchFamily="18" charset="0"/>
                          </a:rPr>
                          <m:t>𝑟𝑛𝑒𝑘</m:t>
                        </m:r>
                        <m:r>
                          <a:rPr lang="tr-TR" sz="2182" b="0" i="1" smtClean="0">
                            <a:latin typeface="Cambria Math" panose="02040503050406030204" pitchFamily="18" charset="0"/>
                          </a:rPr>
                          <m:t>: </m:t>
                        </m:r>
                        <m:r>
                          <a:rPr lang="tr-TR" sz="2182" i="1" smtClean="0">
                            <a:latin typeface="Cambria Math" panose="02040503050406030204" pitchFamily="18" charset="0"/>
                            <a:ea typeface="Cambria Math" panose="02040503050406030204" pitchFamily="18" charset="0"/>
                          </a:rPr>
                          <m:t>𝜙</m:t>
                        </m:r>
                        <m:r>
                          <a:rPr lang="tr-TR" sz="2182" b="0" i="1" smtClean="0">
                            <a:latin typeface="Cambria Math" panose="02040503050406030204" pitchFamily="18" charset="0"/>
                            <a:ea typeface="Cambria Math" panose="02040503050406030204" pitchFamily="18" charset="0"/>
                          </a:rPr>
                          <m:t>=0 </m:t>
                        </m:r>
                        <m:r>
                          <a:rPr lang="tr-TR" sz="2182" b="0" i="1" smtClean="0">
                            <a:latin typeface="Cambria Math" panose="02040503050406030204" pitchFamily="18" charset="0"/>
                            <a:ea typeface="Cambria Math" panose="02040503050406030204" pitchFamily="18" charset="0"/>
                          </a:rPr>
                          <m:t>𝑖</m:t>
                        </m:r>
                        <m:r>
                          <a:rPr lang="tr-TR" sz="2182" b="0" i="1" smtClean="0">
                            <a:latin typeface="Cambria Math" panose="02040503050406030204" pitchFamily="18" charset="0"/>
                            <a:ea typeface="Cambria Math" panose="02040503050406030204" pitchFamily="18" charset="0"/>
                          </a:rPr>
                          <m:t>ç</m:t>
                        </m:r>
                        <m:r>
                          <a:rPr lang="tr-TR" sz="2182" b="0" i="1" smtClean="0">
                            <a:latin typeface="Cambria Math" panose="02040503050406030204" pitchFamily="18" charset="0"/>
                            <a:ea typeface="Cambria Math" panose="02040503050406030204" pitchFamily="18" charset="0"/>
                          </a:rPr>
                          <m:t>𝑖𝑛</m:t>
                        </m:r>
                        <m:r>
                          <a:rPr lang="tr-TR" sz="2182" b="0" i="1" smtClean="0">
                            <a:latin typeface="Cambria Math" panose="02040503050406030204" pitchFamily="18" charset="0"/>
                            <a:ea typeface="Cambria Math" panose="02040503050406030204" pitchFamily="18" charset="0"/>
                          </a:rPr>
                          <m:t>  </m:t>
                        </m:r>
                        <m:r>
                          <a:rPr lang="tr-TR" sz="2182" i="1">
                            <a:latin typeface="Cambria Math" panose="02040503050406030204" pitchFamily="18" charset="0"/>
                            <a:ea typeface="Cambria Math" panose="02040503050406030204" pitchFamily="18" charset="0"/>
                          </a:rPr>
                          <m:t>𝜆</m:t>
                        </m:r>
                      </m:e>
                      <m:sup>
                        <m:r>
                          <a:rPr lang="tr-TR" sz="2182" i="1">
                            <a:latin typeface="Cambria Math" panose="02040503050406030204" pitchFamily="18" charset="0"/>
                          </a:rPr>
                          <m:t>′</m:t>
                        </m:r>
                      </m:sup>
                    </m:sSup>
                    <m:r>
                      <a:rPr lang="tr-TR" sz="2182" i="1">
                        <a:latin typeface="Cambria Math" panose="02040503050406030204" pitchFamily="18" charset="0"/>
                      </a:rPr>
                      <m:t>=</m:t>
                    </m:r>
                    <m:r>
                      <a:rPr lang="tr-TR" sz="2182" i="1">
                        <a:latin typeface="Cambria Math" panose="02040503050406030204" pitchFamily="18" charset="0"/>
                        <a:ea typeface="Cambria Math" panose="02040503050406030204" pitchFamily="18" charset="0"/>
                      </a:rPr>
                      <m:t>𝜆</m:t>
                    </m:r>
                  </m:oMath>
                </a14:m>
                <a:r>
                  <a:rPr lang="tr-TR" sz="2182" dirty="0" smtClean="0"/>
                  <a:t> olur. </a:t>
                </a:r>
                <a:endParaRPr lang="tr-TR" sz="2182" dirty="0"/>
              </a:p>
            </p:txBody>
          </p:sp>
        </mc:Choice>
        <mc:Fallback>
          <p:sp>
            <p:nvSpPr>
              <p:cNvPr id="13" name="Metin kutusu 12"/>
              <p:cNvSpPr txBox="1">
                <a:spLocks noRot="1" noChangeAspect="1" noMove="1" noResize="1" noEditPoints="1" noAdjustHandles="1" noChangeArrowheads="1" noChangeShapeType="1" noTextEdit="1"/>
              </p:cNvSpPr>
              <p:nvPr/>
            </p:nvSpPr>
            <p:spPr>
              <a:xfrm>
                <a:off x="4950358" y="5335957"/>
                <a:ext cx="3788153" cy="335798"/>
              </a:xfrm>
              <a:prstGeom prst="rect">
                <a:avLst/>
              </a:prstGeom>
              <a:blipFill>
                <a:blip r:embed="rId4"/>
                <a:stretch>
                  <a:fillRect l="-3060" t="-25455" r="-3543" b="-49091"/>
                </a:stretch>
              </a:blipFill>
            </p:spPr>
            <p:txBody>
              <a:bodyPr/>
              <a:lstStyle/>
              <a:p>
                <a:r>
                  <a:rPr lang="tr-TR">
                    <a:noFill/>
                  </a:rPr>
                  <a:t> </a:t>
                </a:r>
              </a:p>
            </p:txBody>
          </p:sp>
        </mc:Fallback>
      </mc:AlternateContent>
      <p:sp>
        <p:nvSpPr>
          <p:cNvPr id="16" name="Text Box 10"/>
          <p:cNvSpPr txBox="1">
            <a:spLocks noChangeArrowheads="1"/>
          </p:cNvSpPr>
          <p:nvPr/>
        </p:nvSpPr>
        <p:spPr bwMode="auto">
          <a:xfrm>
            <a:off x="1288848" y="2268787"/>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tr-TR"/>
              <a:t>E=hf=hc/</a:t>
            </a:r>
            <a:r>
              <a:rPr lang="en-US" altLang="tr-TR">
                <a:sym typeface="Symbol" panose="05050102010706020507" pitchFamily="18" charset="2"/>
              </a:rPr>
              <a:t></a:t>
            </a:r>
          </a:p>
        </p:txBody>
      </p:sp>
      <p:cxnSp>
        <p:nvCxnSpPr>
          <p:cNvPr id="17" name="Eğri Bağlayıcı 16"/>
          <p:cNvCxnSpPr/>
          <p:nvPr/>
        </p:nvCxnSpPr>
        <p:spPr>
          <a:xfrm rot="16200000" flipV="1">
            <a:off x="1009344" y="3164969"/>
            <a:ext cx="1160501" cy="282537"/>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4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9339" y="394055"/>
            <a:ext cx="5726377" cy="553998"/>
          </a:xfrm>
          <a:prstGeom prst="rect">
            <a:avLst/>
          </a:prstGeom>
        </p:spPr>
        <p:txBody>
          <a:bodyPr vert="horz" wrap="square" lIns="0" tIns="0" rIns="0" bIns="0" rtlCol="0">
            <a:spAutoFit/>
          </a:bodyPr>
          <a:lstStyle/>
          <a:p>
            <a:pPr marL="8659"/>
            <a:r>
              <a:rPr sz="3600" b="1" dirty="0">
                <a:solidFill>
                  <a:schemeClr val="accent1"/>
                </a:solidFill>
                <a:latin typeface="+mj-lt"/>
                <a:ea typeface="+mj-ea"/>
                <a:cs typeface="+mj-cs"/>
              </a:rPr>
              <a:t>Compton </a:t>
            </a:r>
            <a:r>
              <a:rPr lang="tr-TR" sz="3600" b="1" dirty="0">
                <a:solidFill>
                  <a:schemeClr val="accent1"/>
                </a:solidFill>
                <a:latin typeface="+mj-lt"/>
                <a:ea typeface="+mj-ea"/>
                <a:cs typeface="+mj-cs"/>
              </a:rPr>
              <a:t>Olayı</a:t>
            </a:r>
            <a:endParaRPr sz="3600" b="1" dirty="0">
              <a:solidFill>
                <a:schemeClr val="accent1"/>
              </a:solidFill>
              <a:latin typeface="+mj-lt"/>
              <a:ea typeface="+mj-ea"/>
              <a:cs typeface="+mj-cs"/>
            </a:endParaRPr>
          </a:p>
        </p:txBody>
      </p:sp>
      <mc:AlternateContent xmlns:mc="http://schemas.openxmlformats.org/markup-compatibility/2006">
        <mc:Choice xmlns:a14="http://schemas.microsoft.com/office/drawing/2010/main" Requires="a14">
          <p:sp>
            <p:nvSpPr>
              <p:cNvPr id="19" name="Metin kutusu 18"/>
              <p:cNvSpPr txBox="1"/>
              <p:nvPr/>
            </p:nvSpPr>
            <p:spPr>
              <a:xfrm>
                <a:off x="1673738" y="4275384"/>
                <a:ext cx="2846741" cy="3357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182" b="1" i="1" smtClean="0">
                              <a:solidFill>
                                <a:srgbClr val="0070C0"/>
                              </a:solidFill>
                              <a:latin typeface="Cambria Math" panose="02040503050406030204" pitchFamily="18" charset="0"/>
                            </a:rPr>
                          </m:ctrlPr>
                        </m:sSupPr>
                        <m:e>
                          <m:r>
                            <a:rPr lang="tr-TR" sz="2182" b="1" i="1">
                              <a:solidFill>
                                <a:srgbClr val="0070C0"/>
                              </a:solidFill>
                              <a:latin typeface="Cambria Math" panose="02040503050406030204" pitchFamily="18" charset="0"/>
                              <a:ea typeface="Cambria Math" panose="02040503050406030204" pitchFamily="18" charset="0"/>
                            </a:rPr>
                            <m:t>𝝀</m:t>
                          </m:r>
                        </m:e>
                        <m:sup>
                          <m:r>
                            <a:rPr lang="tr-TR" sz="2182" b="1" i="1">
                              <a:solidFill>
                                <a:srgbClr val="0070C0"/>
                              </a:solidFill>
                              <a:latin typeface="Cambria Math" panose="02040503050406030204" pitchFamily="18" charset="0"/>
                            </a:rPr>
                            <m:t>′</m:t>
                          </m:r>
                        </m:sup>
                      </m:sSup>
                      <m:r>
                        <a:rPr lang="tr-TR" sz="2182" i="1">
                          <a:latin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𝝀</m:t>
                      </m:r>
                      <m:r>
                        <a:rPr lang="tr-TR" sz="2182" b="1" i="1" smtClean="0">
                          <a:solidFill>
                            <a:srgbClr val="0070C0"/>
                          </a:solidFill>
                          <a:latin typeface="Cambria Math" panose="02040503050406030204" pitchFamily="18" charset="0"/>
                          <a:ea typeface="Cambria Math" panose="02040503050406030204" pitchFamily="18" charset="0"/>
                        </a:rPr>
                        <m:t>+</m:t>
                      </m:r>
                      <m:sSub>
                        <m:sSubPr>
                          <m:ctrlPr>
                            <a:rPr lang="tr-TR" sz="2182" b="1" i="1" smtClean="0">
                              <a:solidFill>
                                <a:srgbClr val="0070C0"/>
                              </a:solidFill>
                              <a:latin typeface="Cambria Math" panose="02040503050406030204" pitchFamily="18" charset="0"/>
                              <a:ea typeface="Cambria Math" panose="02040503050406030204" pitchFamily="18" charset="0"/>
                            </a:rPr>
                          </m:ctrlPr>
                        </m:sSubPr>
                        <m:e>
                          <m:r>
                            <a:rPr lang="tr-TR" sz="2182" b="1" i="1" smtClean="0">
                              <a:solidFill>
                                <a:srgbClr val="0070C0"/>
                              </a:solidFill>
                              <a:latin typeface="Cambria Math" panose="02040503050406030204" pitchFamily="18" charset="0"/>
                              <a:ea typeface="Cambria Math" panose="02040503050406030204" pitchFamily="18" charset="0"/>
                            </a:rPr>
                            <m:t>𝝀</m:t>
                          </m:r>
                        </m:e>
                        <m:sub>
                          <m:r>
                            <a:rPr lang="tr-TR" sz="2182" b="1" i="1" smtClean="0">
                              <a:solidFill>
                                <a:srgbClr val="0070C0"/>
                              </a:solidFill>
                              <a:latin typeface="Cambria Math" panose="02040503050406030204" pitchFamily="18" charset="0"/>
                              <a:ea typeface="Cambria Math" panose="02040503050406030204" pitchFamily="18" charset="0"/>
                            </a:rPr>
                            <m:t>𝑪</m:t>
                          </m:r>
                        </m:sub>
                      </m:sSub>
                      <m:r>
                        <a:rPr lang="tr-TR" sz="2182" b="1" i="1" smtClean="0">
                          <a:solidFill>
                            <a:srgbClr val="0070C0"/>
                          </a:solidFill>
                          <a:latin typeface="Cambria Math" panose="02040503050406030204" pitchFamily="18" charset="0"/>
                          <a:ea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𝟏</m:t>
                      </m:r>
                      <m:r>
                        <a:rPr lang="tr-TR" sz="2182" b="1" i="1" smtClean="0">
                          <a:solidFill>
                            <a:srgbClr val="0070C0"/>
                          </a:solidFill>
                          <a:latin typeface="Cambria Math" panose="02040503050406030204" pitchFamily="18" charset="0"/>
                          <a:ea typeface="Cambria Math" panose="02040503050406030204" pitchFamily="18" charset="0"/>
                        </a:rPr>
                        <m:t>−</m:t>
                      </m:r>
                      <m:r>
                        <a:rPr lang="tr-TR" sz="2182" b="1" i="1" smtClean="0">
                          <a:solidFill>
                            <a:srgbClr val="0070C0"/>
                          </a:solidFill>
                          <a:latin typeface="Cambria Math" panose="02040503050406030204" pitchFamily="18" charset="0"/>
                          <a:ea typeface="Cambria Math" panose="02040503050406030204" pitchFamily="18" charset="0"/>
                        </a:rPr>
                        <m:t>𝒄𝒐𝒔</m:t>
                      </m:r>
                      <m:r>
                        <a:rPr lang="tr-TR" sz="2182" b="1" i="1" smtClean="0">
                          <a:solidFill>
                            <a:srgbClr val="0070C0"/>
                          </a:solidFill>
                          <a:latin typeface="Cambria Math" panose="02040503050406030204" pitchFamily="18" charset="0"/>
                          <a:ea typeface="Cambria Math" panose="02040503050406030204" pitchFamily="18" charset="0"/>
                        </a:rPr>
                        <m:t>𝝓</m:t>
                      </m:r>
                      <m:r>
                        <a:rPr lang="tr-TR" sz="2182" b="1" i="1" smtClean="0">
                          <a:solidFill>
                            <a:srgbClr val="0070C0"/>
                          </a:solidFill>
                          <a:latin typeface="Cambria Math" panose="02040503050406030204" pitchFamily="18" charset="0"/>
                          <a:ea typeface="Cambria Math" panose="02040503050406030204" pitchFamily="18" charset="0"/>
                        </a:rPr>
                        <m:t>)</m:t>
                      </m:r>
                    </m:oMath>
                  </m:oMathPara>
                </a14:m>
                <a:endParaRPr lang="tr-TR" sz="2182" b="1" dirty="0" smtClean="0">
                  <a:solidFill>
                    <a:srgbClr val="0070C0"/>
                  </a:solidFill>
                  <a:ea typeface="Cambria Math" panose="02040503050406030204" pitchFamily="18" charset="0"/>
                </a:endParaRPr>
              </a:p>
            </p:txBody>
          </p:sp>
        </mc:Choice>
        <mc:Fallback>
          <p:sp>
            <p:nvSpPr>
              <p:cNvPr id="19" name="Metin kutusu 18"/>
              <p:cNvSpPr txBox="1">
                <a:spLocks noRot="1" noChangeAspect="1" noMove="1" noResize="1" noEditPoints="1" noAdjustHandles="1" noChangeArrowheads="1" noChangeShapeType="1" noTextEdit="1"/>
              </p:cNvSpPr>
              <p:nvPr/>
            </p:nvSpPr>
            <p:spPr>
              <a:xfrm>
                <a:off x="1673738" y="4275384"/>
                <a:ext cx="2846741" cy="335798"/>
              </a:xfrm>
              <a:prstGeom prst="rect">
                <a:avLst/>
              </a:prstGeom>
              <a:blipFill>
                <a:blip r:embed="rId2"/>
                <a:stretch>
                  <a:fillRect l="-1713" r="-2784" b="-38182"/>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3" name="Metin kutusu 12"/>
              <p:cNvSpPr txBox="1"/>
              <p:nvPr/>
            </p:nvSpPr>
            <p:spPr>
              <a:xfrm>
                <a:off x="1367760" y="4942122"/>
                <a:ext cx="4809394" cy="1035412"/>
              </a:xfrm>
              <a:prstGeom prst="rect">
                <a:avLst/>
              </a:prstGeom>
              <a:noFill/>
            </p:spPr>
            <p:txBody>
              <a:bodyPr wrap="none" lIns="0" tIns="0" rIns="0" bIns="0" rtlCol="0">
                <a:spAutoFit/>
              </a:bodyPr>
              <a:lstStyle/>
              <a:p>
                <a14:m>
                  <m:oMath xmlns:m="http://schemas.openxmlformats.org/officeDocument/2006/math">
                    <m:sSup>
                      <m:sSupPr>
                        <m:ctrlPr>
                          <a:rPr lang="tr-TR" sz="2182" i="1" smtClean="0">
                            <a:latin typeface="Cambria Math" panose="02040503050406030204" pitchFamily="18" charset="0"/>
                          </a:rPr>
                        </m:ctrlPr>
                      </m:sSupPr>
                      <m:e>
                        <m:r>
                          <a:rPr lang="tr-TR" sz="2182" b="0" i="1" smtClean="0">
                            <a:solidFill>
                              <a:srgbClr val="FF0000"/>
                            </a:solidFill>
                            <a:latin typeface="Cambria Math" panose="02040503050406030204" pitchFamily="18" charset="0"/>
                          </a:rPr>
                          <m:t>Ö</m:t>
                        </m:r>
                        <m:r>
                          <a:rPr lang="tr-TR" sz="2182" b="0" i="1" smtClean="0">
                            <a:solidFill>
                              <a:srgbClr val="FF0000"/>
                            </a:solidFill>
                            <a:latin typeface="Cambria Math" panose="02040503050406030204" pitchFamily="18" charset="0"/>
                          </a:rPr>
                          <m:t>𝑟𝑛𝑒𝑘</m:t>
                        </m:r>
                        <m:r>
                          <a:rPr lang="tr-TR" sz="2182" b="0" i="1" smtClean="0">
                            <a:latin typeface="Cambria Math" panose="02040503050406030204" pitchFamily="18" charset="0"/>
                          </a:rPr>
                          <m:t>: </m:t>
                        </m:r>
                        <m:r>
                          <a:rPr lang="tr-TR" sz="2182" i="1" smtClean="0">
                            <a:latin typeface="Cambria Math" panose="02040503050406030204" pitchFamily="18" charset="0"/>
                            <a:ea typeface="Cambria Math" panose="02040503050406030204" pitchFamily="18" charset="0"/>
                          </a:rPr>
                          <m:t>𝜙</m:t>
                        </m:r>
                        <m:r>
                          <a:rPr lang="tr-TR" sz="2182" b="0" i="1" smtClean="0">
                            <a:latin typeface="Cambria Math" panose="02040503050406030204" pitchFamily="18" charset="0"/>
                            <a:ea typeface="Cambria Math" panose="02040503050406030204" pitchFamily="18" charset="0"/>
                          </a:rPr>
                          <m:t>=0           </m:t>
                        </m:r>
                        <m:r>
                          <a:rPr lang="tr-TR" sz="2182" b="0" i="1" smtClean="0">
                            <a:latin typeface="Cambria Math" panose="02040503050406030204" pitchFamily="18" charset="0"/>
                            <a:ea typeface="Cambria Math" panose="02040503050406030204" pitchFamily="18" charset="0"/>
                          </a:rPr>
                          <m:t>𝑖</m:t>
                        </m:r>
                        <m:r>
                          <a:rPr lang="tr-TR" sz="2182" b="0" i="1" smtClean="0">
                            <a:latin typeface="Cambria Math" panose="02040503050406030204" pitchFamily="18" charset="0"/>
                            <a:ea typeface="Cambria Math" panose="02040503050406030204" pitchFamily="18" charset="0"/>
                          </a:rPr>
                          <m:t>ç</m:t>
                        </m:r>
                        <m:r>
                          <a:rPr lang="tr-TR" sz="2182" b="0" i="1" smtClean="0">
                            <a:latin typeface="Cambria Math" panose="02040503050406030204" pitchFamily="18" charset="0"/>
                            <a:ea typeface="Cambria Math" panose="02040503050406030204" pitchFamily="18" charset="0"/>
                          </a:rPr>
                          <m:t>𝑖𝑛</m:t>
                        </m:r>
                        <m:r>
                          <a:rPr lang="tr-TR" sz="2182" b="0" i="1" smtClean="0">
                            <a:latin typeface="Cambria Math" panose="02040503050406030204" pitchFamily="18" charset="0"/>
                            <a:ea typeface="Cambria Math" panose="02040503050406030204" pitchFamily="18" charset="0"/>
                          </a:rPr>
                          <m:t>     </m:t>
                        </m:r>
                        <m:r>
                          <a:rPr lang="tr-TR" sz="2182" i="1">
                            <a:latin typeface="Cambria Math" panose="02040503050406030204" pitchFamily="18" charset="0"/>
                            <a:ea typeface="Cambria Math" panose="02040503050406030204" pitchFamily="18" charset="0"/>
                          </a:rPr>
                          <m:t>𝜆</m:t>
                        </m:r>
                      </m:e>
                      <m:sup>
                        <m:r>
                          <a:rPr lang="tr-TR" sz="2182" i="1">
                            <a:latin typeface="Cambria Math" panose="02040503050406030204" pitchFamily="18" charset="0"/>
                          </a:rPr>
                          <m:t>′</m:t>
                        </m:r>
                      </m:sup>
                    </m:sSup>
                    <m:r>
                      <a:rPr lang="tr-TR" sz="2182" i="1">
                        <a:latin typeface="Cambria Math" panose="02040503050406030204" pitchFamily="18" charset="0"/>
                      </a:rPr>
                      <m:t>=</m:t>
                    </m:r>
                    <m:r>
                      <a:rPr lang="tr-TR" sz="2182" i="1">
                        <a:latin typeface="Cambria Math" panose="02040503050406030204" pitchFamily="18" charset="0"/>
                        <a:ea typeface="Cambria Math" panose="02040503050406030204" pitchFamily="18" charset="0"/>
                      </a:rPr>
                      <m:t>𝜆</m:t>
                    </m:r>
                  </m:oMath>
                </a14:m>
                <a:r>
                  <a:rPr lang="tr-TR" sz="2182" dirty="0" smtClean="0"/>
                  <a:t> </a:t>
                </a:r>
              </a:p>
              <a:p>
                <a:r>
                  <a:rPr lang="tr-TR" sz="2182" dirty="0"/>
                  <a:t> </a:t>
                </a:r>
                <a:r>
                  <a:rPr lang="tr-TR" sz="2182" dirty="0" smtClean="0"/>
                  <a:t>          </a:t>
                </a:r>
                <a14:m>
                  <m:oMath xmlns:m="http://schemas.openxmlformats.org/officeDocument/2006/math">
                    <m:r>
                      <a:rPr lang="tr-TR" sz="2182" i="1" smtClean="0">
                        <a:latin typeface="Cambria Math" panose="02040503050406030204" pitchFamily="18" charset="0"/>
                        <a:ea typeface="Cambria Math" panose="02040503050406030204" pitchFamily="18" charset="0"/>
                      </a:rPr>
                      <m:t>𝜙</m:t>
                    </m:r>
                    <m:r>
                      <a:rPr lang="tr-TR" sz="2182" b="0" i="1" smtClean="0">
                        <a:latin typeface="Cambria Math" panose="02040503050406030204" pitchFamily="18" charset="0"/>
                        <a:ea typeface="Cambria Math" panose="02040503050406030204" pitchFamily="18" charset="0"/>
                      </a:rPr>
                      <m:t>=</m:t>
                    </m:r>
                    <m:sSup>
                      <m:sSupPr>
                        <m:ctrlPr>
                          <a:rPr lang="tr-TR" sz="2182" b="0" i="1" smtClean="0">
                            <a:latin typeface="Cambria Math" panose="02040503050406030204" pitchFamily="18" charset="0"/>
                            <a:ea typeface="Cambria Math" panose="02040503050406030204" pitchFamily="18" charset="0"/>
                          </a:rPr>
                        </m:ctrlPr>
                      </m:sSupPr>
                      <m:e>
                        <m:r>
                          <a:rPr lang="tr-TR" sz="2182" b="0" i="1" smtClean="0">
                            <a:latin typeface="Cambria Math" panose="02040503050406030204" pitchFamily="18" charset="0"/>
                            <a:ea typeface="Cambria Math" panose="02040503050406030204" pitchFamily="18" charset="0"/>
                          </a:rPr>
                          <m:t>90</m:t>
                        </m:r>
                      </m:e>
                      <m:sup>
                        <m:r>
                          <a:rPr lang="tr-TR" sz="2182" b="0" i="1" smtClean="0">
                            <a:latin typeface="Cambria Math" panose="02040503050406030204" pitchFamily="18" charset="0"/>
                            <a:ea typeface="Cambria Math" panose="02040503050406030204" pitchFamily="18" charset="0"/>
                          </a:rPr>
                          <m:t>0</m:t>
                        </m:r>
                      </m:sup>
                    </m:sSup>
                    <m:r>
                      <a:rPr lang="tr-TR" sz="2182" b="0" i="1" smtClean="0">
                        <a:latin typeface="Cambria Math" panose="02040503050406030204" pitchFamily="18" charset="0"/>
                        <a:ea typeface="Cambria Math" panose="02040503050406030204" pitchFamily="18" charset="0"/>
                      </a:rPr>
                      <m:t>      </m:t>
                    </m:r>
                    <m:r>
                      <a:rPr lang="tr-TR" sz="2182" b="0" i="1" smtClean="0">
                        <a:latin typeface="Cambria Math" panose="02040503050406030204" pitchFamily="18" charset="0"/>
                        <a:ea typeface="Cambria Math" panose="02040503050406030204" pitchFamily="18" charset="0"/>
                      </a:rPr>
                      <m:t>𝑖</m:t>
                    </m:r>
                    <m:r>
                      <a:rPr lang="tr-TR" sz="2182" b="0" i="1" smtClean="0">
                        <a:latin typeface="Cambria Math" panose="02040503050406030204" pitchFamily="18" charset="0"/>
                        <a:ea typeface="Cambria Math" panose="02040503050406030204" pitchFamily="18" charset="0"/>
                      </a:rPr>
                      <m:t>ç</m:t>
                    </m:r>
                    <m:r>
                      <a:rPr lang="tr-TR" sz="2182" b="0" i="1" smtClean="0">
                        <a:latin typeface="Cambria Math" panose="02040503050406030204" pitchFamily="18" charset="0"/>
                        <a:ea typeface="Cambria Math" panose="02040503050406030204" pitchFamily="18" charset="0"/>
                      </a:rPr>
                      <m:t>𝑖𝑛</m:t>
                    </m:r>
                    <m:r>
                      <a:rPr lang="tr-TR" sz="2182" b="0" i="1" smtClean="0">
                        <a:latin typeface="Cambria Math" panose="02040503050406030204" pitchFamily="18" charset="0"/>
                        <a:ea typeface="Cambria Math" panose="02040503050406030204" pitchFamily="18" charset="0"/>
                      </a:rPr>
                      <m:t>   </m:t>
                    </m:r>
                  </m:oMath>
                </a14:m>
                <a:r>
                  <a:rPr lang="tr-TR" sz="2182" dirty="0" smtClean="0"/>
                  <a:t> </a:t>
                </a:r>
                <a14:m>
                  <m:oMath xmlns:m="http://schemas.openxmlformats.org/officeDocument/2006/math">
                    <m:sSup>
                      <m:sSupPr>
                        <m:ctrlPr>
                          <a:rPr lang="tr-TR" sz="2182" i="1" dirty="0" smtClean="0">
                            <a:latin typeface="Cambria Math" panose="02040503050406030204" pitchFamily="18" charset="0"/>
                          </a:rPr>
                        </m:ctrlPr>
                      </m:sSupPr>
                      <m:e>
                        <m:r>
                          <a:rPr lang="tr-TR" sz="2182" i="1" dirty="0" smtClean="0">
                            <a:latin typeface="Cambria Math" panose="02040503050406030204" pitchFamily="18" charset="0"/>
                            <a:ea typeface="Cambria Math" panose="02040503050406030204" pitchFamily="18" charset="0"/>
                          </a:rPr>
                          <m:t>𝜆</m:t>
                        </m:r>
                      </m:e>
                      <m:sup>
                        <m:r>
                          <a:rPr lang="tr-TR" sz="2182" b="0" i="1" dirty="0" smtClean="0">
                            <a:latin typeface="Cambria Math" panose="02040503050406030204" pitchFamily="18" charset="0"/>
                          </a:rPr>
                          <m:t>′</m:t>
                        </m:r>
                      </m:sup>
                    </m:sSup>
                    <m:r>
                      <a:rPr lang="tr-TR" sz="2182" b="0" i="1" dirty="0" smtClean="0">
                        <a:latin typeface="Cambria Math" panose="02040503050406030204" pitchFamily="18" charset="0"/>
                      </a:rPr>
                      <m:t>=</m:t>
                    </m:r>
                    <m:r>
                      <a:rPr lang="tr-TR" sz="2182" b="0" i="1" dirty="0" smtClean="0">
                        <a:latin typeface="Cambria Math" panose="02040503050406030204" pitchFamily="18" charset="0"/>
                        <a:ea typeface="Cambria Math" panose="02040503050406030204" pitchFamily="18" charset="0"/>
                      </a:rPr>
                      <m:t>𝜆</m:t>
                    </m:r>
                    <m:r>
                      <a:rPr lang="tr-TR" sz="2182" b="0" i="1" dirty="0" smtClean="0">
                        <a:latin typeface="Cambria Math" panose="02040503050406030204" pitchFamily="18" charset="0"/>
                        <a:ea typeface="Cambria Math" panose="02040503050406030204" pitchFamily="18" charset="0"/>
                      </a:rPr>
                      <m:t>+</m:t>
                    </m:r>
                    <m:sSub>
                      <m:sSubPr>
                        <m:ctrlPr>
                          <a:rPr lang="tr-TR" sz="2182" b="1" i="1" dirty="0" smtClean="0">
                            <a:solidFill>
                              <a:srgbClr val="FF0000"/>
                            </a:solidFill>
                            <a:latin typeface="Cambria Math" panose="02040503050406030204" pitchFamily="18" charset="0"/>
                            <a:ea typeface="Cambria Math" panose="02040503050406030204" pitchFamily="18" charset="0"/>
                          </a:rPr>
                        </m:ctrlPr>
                      </m:sSubPr>
                      <m:e>
                        <m:r>
                          <a:rPr lang="tr-TR" sz="2182" b="1" i="1" dirty="0" smtClean="0">
                            <a:solidFill>
                              <a:srgbClr val="FF0000"/>
                            </a:solidFill>
                            <a:latin typeface="Cambria Math" panose="02040503050406030204" pitchFamily="18" charset="0"/>
                            <a:ea typeface="Cambria Math" panose="02040503050406030204" pitchFamily="18" charset="0"/>
                          </a:rPr>
                          <m:t>𝝀</m:t>
                        </m:r>
                      </m:e>
                      <m:sub>
                        <m:eqArr>
                          <m:eqArrPr>
                            <m:ctrlPr>
                              <a:rPr lang="tr-TR" sz="2182" b="1" i="1" dirty="0" smtClean="0">
                                <a:solidFill>
                                  <a:srgbClr val="FF0000"/>
                                </a:solidFill>
                                <a:latin typeface="Cambria Math" panose="02040503050406030204" pitchFamily="18" charset="0"/>
                                <a:ea typeface="Cambria Math" panose="02040503050406030204" pitchFamily="18" charset="0"/>
                              </a:rPr>
                            </m:ctrlPr>
                          </m:eqArrPr>
                          <m:e>
                            <m:r>
                              <a:rPr lang="tr-TR" sz="2182" b="1" i="1" dirty="0" smtClean="0">
                                <a:solidFill>
                                  <a:srgbClr val="FF0000"/>
                                </a:solidFill>
                                <a:latin typeface="Cambria Math" panose="02040503050406030204" pitchFamily="18" charset="0"/>
                                <a:ea typeface="Cambria Math" panose="02040503050406030204" pitchFamily="18" charset="0"/>
                              </a:rPr>
                              <m:t>𝑪</m:t>
                            </m:r>
                          </m:e>
                          <m:e>
                            <m:r>
                              <a:rPr lang="tr-TR" sz="2182" b="1" i="1" dirty="0" smtClean="0">
                                <a:solidFill>
                                  <a:srgbClr val="FF0000"/>
                                </a:solidFill>
                                <a:latin typeface="Cambria Math" panose="02040503050406030204" pitchFamily="18" charset="0"/>
                                <a:ea typeface="Cambria Math" panose="02040503050406030204" pitchFamily="18" charset="0"/>
                              </a:rPr>
                              <m:t> </m:t>
                            </m:r>
                          </m:e>
                        </m:eqArr>
                      </m:sub>
                    </m:sSub>
                  </m:oMath>
                </a14:m>
                <a:endParaRPr lang="tr-TR" sz="2182" b="1" dirty="0" smtClean="0">
                  <a:ea typeface="Cambria Math" panose="02040503050406030204" pitchFamily="18" charset="0"/>
                </a:endParaRPr>
              </a:p>
              <a:p>
                <a:r>
                  <a:rPr lang="tr-TR" sz="2182" dirty="0" smtClean="0"/>
                  <a:t>           </a:t>
                </a:r>
                <a14:m>
                  <m:oMath xmlns:m="http://schemas.openxmlformats.org/officeDocument/2006/math">
                    <m:r>
                      <a:rPr lang="tr-TR" sz="2182" i="1" smtClean="0">
                        <a:latin typeface="Cambria Math" panose="02040503050406030204" pitchFamily="18" charset="0"/>
                        <a:ea typeface="Cambria Math" panose="02040503050406030204" pitchFamily="18" charset="0"/>
                      </a:rPr>
                      <m:t>𝜙</m:t>
                    </m:r>
                    <m:r>
                      <a:rPr lang="tr-TR" sz="2182" b="0" i="1" smtClean="0">
                        <a:latin typeface="Cambria Math" panose="02040503050406030204" pitchFamily="18" charset="0"/>
                        <a:ea typeface="Cambria Math" panose="02040503050406030204" pitchFamily="18" charset="0"/>
                      </a:rPr>
                      <m:t>=</m:t>
                    </m:r>
                    <m:sSup>
                      <m:sSupPr>
                        <m:ctrlPr>
                          <a:rPr lang="tr-TR" sz="2182" b="0" i="1" smtClean="0">
                            <a:latin typeface="Cambria Math" panose="02040503050406030204" pitchFamily="18" charset="0"/>
                            <a:ea typeface="Cambria Math" panose="02040503050406030204" pitchFamily="18" charset="0"/>
                          </a:rPr>
                        </m:ctrlPr>
                      </m:sSupPr>
                      <m:e>
                        <m:r>
                          <a:rPr lang="tr-TR" sz="2182" b="0" i="1" smtClean="0">
                            <a:latin typeface="Cambria Math" panose="02040503050406030204" pitchFamily="18" charset="0"/>
                            <a:ea typeface="Cambria Math" panose="02040503050406030204" pitchFamily="18" charset="0"/>
                          </a:rPr>
                          <m:t>180</m:t>
                        </m:r>
                      </m:e>
                      <m:sup>
                        <m:r>
                          <a:rPr lang="tr-TR" sz="2182" b="0" i="1" smtClean="0">
                            <a:latin typeface="Cambria Math" panose="02040503050406030204" pitchFamily="18" charset="0"/>
                            <a:ea typeface="Cambria Math" panose="02040503050406030204" pitchFamily="18" charset="0"/>
                          </a:rPr>
                          <m:t>0</m:t>
                        </m:r>
                      </m:sup>
                    </m:sSup>
                    <m:r>
                      <a:rPr lang="tr-TR" sz="2182" b="0" i="1" smtClean="0">
                        <a:latin typeface="Cambria Math" panose="02040503050406030204" pitchFamily="18" charset="0"/>
                        <a:ea typeface="Cambria Math" panose="02040503050406030204" pitchFamily="18" charset="0"/>
                      </a:rPr>
                      <m:t>    </m:t>
                    </m:r>
                    <m:r>
                      <a:rPr lang="tr-TR" sz="2182" b="0" i="1" smtClean="0">
                        <a:latin typeface="Cambria Math" panose="02040503050406030204" pitchFamily="18" charset="0"/>
                        <a:ea typeface="Cambria Math" panose="02040503050406030204" pitchFamily="18" charset="0"/>
                      </a:rPr>
                      <m:t>𝑖</m:t>
                    </m:r>
                    <m:r>
                      <a:rPr lang="tr-TR" sz="2182" b="0" i="1" smtClean="0">
                        <a:latin typeface="Cambria Math" panose="02040503050406030204" pitchFamily="18" charset="0"/>
                        <a:ea typeface="Cambria Math" panose="02040503050406030204" pitchFamily="18" charset="0"/>
                      </a:rPr>
                      <m:t>ç</m:t>
                    </m:r>
                    <m:r>
                      <a:rPr lang="tr-TR" sz="2182" b="0" i="1" smtClean="0">
                        <a:latin typeface="Cambria Math" panose="02040503050406030204" pitchFamily="18" charset="0"/>
                        <a:ea typeface="Cambria Math" panose="02040503050406030204" pitchFamily="18" charset="0"/>
                      </a:rPr>
                      <m:t>𝑖𝑛</m:t>
                    </m:r>
                    <m:r>
                      <a:rPr lang="tr-TR" sz="2182" b="0" i="1" smtClean="0">
                        <a:latin typeface="Cambria Math" panose="02040503050406030204" pitchFamily="18" charset="0"/>
                        <a:ea typeface="Cambria Math" panose="02040503050406030204" pitchFamily="18" charset="0"/>
                      </a:rPr>
                      <m:t>    </m:t>
                    </m:r>
                    <m:sSup>
                      <m:sSupPr>
                        <m:ctrlPr>
                          <a:rPr lang="tr-TR" sz="2182" b="0" i="1" smtClean="0">
                            <a:latin typeface="Cambria Math" panose="02040503050406030204" pitchFamily="18" charset="0"/>
                            <a:ea typeface="Cambria Math" panose="02040503050406030204" pitchFamily="18" charset="0"/>
                          </a:rPr>
                        </m:ctrlPr>
                      </m:sSupPr>
                      <m:e>
                        <m:r>
                          <a:rPr lang="tr-TR" sz="2182" b="0" i="1" smtClean="0">
                            <a:latin typeface="Cambria Math" panose="02040503050406030204" pitchFamily="18" charset="0"/>
                            <a:ea typeface="Cambria Math" panose="02040503050406030204" pitchFamily="18" charset="0"/>
                          </a:rPr>
                          <m:t>𝜆</m:t>
                        </m:r>
                      </m:e>
                      <m:sup>
                        <m:r>
                          <a:rPr lang="tr-TR" sz="2182" b="0" i="1" smtClean="0">
                            <a:latin typeface="Cambria Math" panose="02040503050406030204" pitchFamily="18" charset="0"/>
                            <a:ea typeface="Cambria Math" panose="02040503050406030204" pitchFamily="18" charset="0"/>
                          </a:rPr>
                          <m:t>′</m:t>
                        </m:r>
                      </m:sup>
                    </m:sSup>
                    <m:r>
                      <a:rPr lang="tr-TR" sz="2182" b="0" i="1" smtClean="0">
                        <a:latin typeface="Cambria Math" panose="02040503050406030204" pitchFamily="18" charset="0"/>
                        <a:ea typeface="Cambria Math" panose="02040503050406030204" pitchFamily="18" charset="0"/>
                      </a:rPr>
                      <m:t>=</m:t>
                    </m:r>
                    <m:r>
                      <a:rPr lang="tr-TR" sz="2182" b="0" i="1" smtClean="0">
                        <a:latin typeface="Cambria Math" panose="02040503050406030204" pitchFamily="18" charset="0"/>
                        <a:ea typeface="Cambria Math" panose="02040503050406030204" pitchFamily="18" charset="0"/>
                      </a:rPr>
                      <m:t>𝜆</m:t>
                    </m:r>
                    <m:r>
                      <a:rPr lang="tr-TR" sz="2182" b="0" i="1" smtClean="0">
                        <a:latin typeface="Cambria Math" panose="02040503050406030204" pitchFamily="18" charset="0"/>
                        <a:ea typeface="Cambria Math" panose="02040503050406030204" pitchFamily="18" charset="0"/>
                      </a:rPr>
                      <m:t>+</m:t>
                    </m:r>
                    <m:r>
                      <a:rPr lang="tr-TR" sz="2182" b="1" i="1" smtClean="0">
                        <a:solidFill>
                          <a:srgbClr val="FF0000"/>
                        </a:solidFill>
                        <a:latin typeface="Cambria Math" panose="02040503050406030204" pitchFamily="18" charset="0"/>
                        <a:ea typeface="Cambria Math" panose="02040503050406030204" pitchFamily="18" charset="0"/>
                      </a:rPr>
                      <m:t>𝟐</m:t>
                    </m:r>
                    <m:sSub>
                      <m:sSubPr>
                        <m:ctrlPr>
                          <a:rPr lang="tr-TR" sz="2182" b="1" i="1" smtClean="0">
                            <a:solidFill>
                              <a:srgbClr val="FF0000"/>
                            </a:solidFill>
                            <a:latin typeface="Cambria Math" panose="02040503050406030204" pitchFamily="18" charset="0"/>
                            <a:ea typeface="Cambria Math" panose="02040503050406030204" pitchFamily="18" charset="0"/>
                          </a:rPr>
                        </m:ctrlPr>
                      </m:sSubPr>
                      <m:e>
                        <m:r>
                          <a:rPr lang="tr-TR" sz="2182" b="1" i="1" smtClean="0">
                            <a:solidFill>
                              <a:srgbClr val="FF0000"/>
                            </a:solidFill>
                            <a:latin typeface="Cambria Math" panose="02040503050406030204" pitchFamily="18" charset="0"/>
                            <a:ea typeface="Cambria Math" panose="02040503050406030204" pitchFamily="18" charset="0"/>
                          </a:rPr>
                          <m:t>𝝀</m:t>
                        </m:r>
                      </m:e>
                      <m:sub>
                        <m:r>
                          <a:rPr lang="tr-TR" sz="2182" b="1" i="1" smtClean="0">
                            <a:solidFill>
                              <a:srgbClr val="FF0000"/>
                            </a:solidFill>
                            <a:latin typeface="Cambria Math" panose="02040503050406030204" pitchFamily="18" charset="0"/>
                            <a:ea typeface="Cambria Math" panose="02040503050406030204" pitchFamily="18" charset="0"/>
                          </a:rPr>
                          <m:t>𝑪</m:t>
                        </m:r>
                      </m:sub>
                    </m:sSub>
                  </m:oMath>
                </a14:m>
                <a:r>
                  <a:rPr lang="tr-TR" sz="2182" dirty="0" smtClean="0"/>
                  <a:t> </a:t>
                </a:r>
                <a:endParaRPr lang="tr-TR" sz="2182" dirty="0"/>
              </a:p>
            </p:txBody>
          </p:sp>
        </mc:Choice>
        <mc:Fallback>
          <p:sp>
            <p:nvSpPr>
              <p:cNvPr id="13" name="Metin kutusu 12"/>
              <p:cNvSpPr txBox="1">
                <a:spLocks noRot="1" noChangeAspect="1" noMove="1" noResize="1" noEditPoints="1" noAdjustHandles="1" noChangeArrowheads="1" noChangeShapeType="1" noTextEdit="1"/>
              </p:cNvSpPr>
              <p:nvPr/>
            </p:nvSpPr>
            <p:spPr>
              <a:xfrm>
                <a:off x="1367760" y="4942122"/>
                <a:ext cx="4809394" cy="1035412"/>
              </a:xfrm>
              <a:prstGeom prst="rect">
                <a:avLst/>
              </a:prstGeom>
              <a:blipFill>
                <a:blip r:embed="rId3"/>
                <a:stretch>
                  <a:fillRect l="-2408" t="-1765" b="-10588"/>
                </a:stretch>
              </a:blipFill>
            </p:spPr>
            <p:txBody>
              <a:bodyPr/>
              <a:lstStyle/>
              <a:p>
                <a:r>
                  <a:rPr lang="tr-TR">
                    <a:noFill/>
                  </a:rPr>
                  <a:t> </a:t>
                </a:r>
              </a:p>
            </p:txBody>
          </p:sp>
        </mc:Fallback>
      </mc:AlternateContent>
      <p:grpSp>
        <p:nvGrpSpPr>
          <p:cNvPr id="10" name="Grup 9"/>
          <p:cNvGrpSpPr/>
          <p:nvPr/>
        </p:nvGrpSpPr>
        <p:grpSpPr>
          <a:xfrm>
            <a:off x="1578913" y="1150401"/>
            <a:ext cx="4387088" cy="2656055"/>
            <a:chOff x="648297" y="2319378"/>
            <a:chExt cx="4387088" cy="2656055"/>
          </a:xfrm>
        </p:grpSpPr>
        <p:sp>
          <p:nvSpPr>
            <p:cNvPr id="4" name="object 4"/>
            <p:cNvSpPr/>
            <p:nvPr/>
          </p:nvSpPr>
          <p:spPr>
            <a:xfrm>
              <a:off x="648297" y="2319378"/>
              <a:ext cx="4387088" cy="2656055"/>
            </a:xfrm>
            <a:prstGeom prst="rect">
              <a:avLst/>
            </a:prstGeom>
            <a:blipFill>
              <a:blip r:embed="rId4" cstate="print"/>
              <a:stretch>
                <a:fillRect/>
              </a:stretch>
            </a:blipFill>
          </p:spPr>
          <p:txBody>
            <a:bodyPr wrap="square" lIns="0" tIns="0" rIns="0" bIns="0" rtlCol="0"/>
            <a:lstStyle/>
            <a:p>
              <a:endParaRPr sz="1227" dirty="0"/>
            </a:p>
          </p:txBody>
        </p:sp>
        <p:sp>
          <p:nvSpPr>
            <p:cNvPr id="2" name="Metin kutusu 1"/>
            <p:cNvSpPr txBox="1"/>
            <p:nvPr/>
          </p:nvSpPr>
          <p:spPr>
            <a:xfrm>
              <a:off x="1201782" y="3001074"/>
              <a:ext cx="1018903" cy="646331"/>
            </a:xfrm>
            <a:prstGeom prst="rect">
              <a:avLst/>
            </a:prstGeom>
            <a:solidFill>
              <a:schemeClr val="bg1"/>
            </a:solidFill>
          </p:spPr>
          <p:txBody>
            <a:bodyPr wrap="square" rtlCol="0">
              <a:spAutoFit/>
            </a:bodyPr>
            <a:lstStyle/>
            <a:p>
              <a:r>
                <a:rPr lang="tr-TR" dirty="0" smtClean="0"/>
                <a:t>Gelen x-ışını</a:t>
              </a:r>
              <a:endParaRPr lang="tr-TR" dirty="0"/>
            </a:p>
          </p:txBody>
        </p:sp>
        <p:sp>
          <p:nvSpPr>
            <p:cNvPr id="5" name="Metin kutusu 4"/>
            <p:cNvSpPr txBox="1"/>
            <p:nvPr/>
          </p:nvSpPr>
          <p:spPr>
            <a:xfrm>
              <a:off x="3088717" y="2319378"/>
              <a:ext cx="1091966" cy="369332"/>
            </a:xfrm>
            <a:prstGeom prst="rect">
              <a:avLst/>
            </a:prstGeom>
            <a:solidFill>
              <a:schemeClr val="bg1"/>
            </a:solidFill>
          </p:spPr>
          <p:txBody>
            <a:bodyPr wrap="none" rtlCol="0">
              <a:spAutoFit/>
            </a:bodyPr>
            <a:lstStyle/>
            <a:p>
              <a:r>
                <a:rPr lang="tr-TR" dirty="0" smtClean="0"/>
                <a:t>Detektör</a:t>
              </a:r>
              <a:endParaRPr lang="tr-TR" dirty="0"/>
            </a:p>
          </p:txBody>
        </p:sp>
        <p:sp>
          <p:nvSpPr>
            <p:cNvPr id="6" name="Metin kutusu 5"/>
            <p:cNvSpPr txBox="1"/>
            <p:nvPr/>
          </p:nvSpPr>
          <p:spPr>
            <a:xfrm>
              <a:off x="3307278" y="3647405"/>
              <a:ext cx="1121030" cy="646331"/>
            </a:xfrm>
            <a:prstGeom prst="rect">
              <a:avLst/>
            </a:prstGeom>
            <a:solidFill>
              <a:schemeClr val="bg1"/>
            </a:solidFill>
          </p:spPr>
          <p:txBody>
            <a:bodyPr wrap="square" rtlCol="0">
              <a:spAutoFit/>
            </a:bodyPr>
            <a:lstStyle/>
            <a:p>
              <a:r>
                <a:rPr lang="tr-TR" dirty="0" smtClean="0"/>
                <a:t>Saçılan x-ışınları</a:t>
              </a:r>
              <a:endParaRPr lang="tr-TR" dirty="0"/>
            </a:p>
          </p:txBody>
        </p:sp>
        <p:sp>
          <p:nvSpPr>
            <p:cNvPr id="8" name="Metin kutusu 7"/>
            <p:cNvSpPr txBox="1"/>
            <p:nvPr/>
          </p:nvSpPr>
          <p:spPr>
            <a:xfrm>
              <a:off x="648297" y="4551727"/>
              <a:ext cx="1750868" cy="369332"/>
            </a:xfrm>
            <a:prstGeom prst="rect">
              <a:avLst/>
            </a:prstGeom>
            <a:solidFill>
              <a:schemeClr val="bg1"/>
            </a:solidFill>
          </p:spPr>
          <p:txBody>
            <a:bodyPr wrap="square" rtlCol="0">
              <a:spAutoFit/>
            </a:bodyPr>
            <a:lstStyle/>
            <a:p>
              <a:r>
                <a:rPr lang="tr-TR" dirty="0" err="1" smtClean="0"/>
                <a:t>Kolimatör</a:t>
              </a:r>
              <a:endParaRPr lang="tr-TR" dirty="0"/>
            </a:p>
          </p:txBody>
        </p:sp>
      </p:grpSp>
      <p:pic>
        <p:nvPicPr>
          <p:cNvPr id="14" name="Picture 2" descr="C:\jc\classes\321-03\chap02\compda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365" y="273631"/>
            <a:ext cx="4765675" cy="621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9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txBox="1">
            <a:spLocks/>
          </p:cNvSpPr>
          <p:nvPr/>
        </p:nvSpPr>
        <p:spPr>
          <a:xfrm>
            <a:off x="1579645" y="523381"/>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Çekirdekleri Bazı Özellikleri</a:t>
            </a:r>
          </a:p>
        </p:txBody>
      </p:sp>
      <mc:AlternateContent xmlns:mc="http://schemas.openxmlformats.org/markup-compatibility/2006">
        <mc:Choice xmlns:a14="http://schemas.microsoft.com/office/drawing/2010/main" Requires="a14">
          <p:sp>
            <p:nvSpPr>
              <p:cNvPr id="2" name="Dikdörtgen 1"/>
              <p:cNvSpPr/>
              <p:nvPr/>
            </p:nvSpPr>
            <p:spPr>
              <a:xfrm>
                <a:off x="1008993" y="1451303"/>
                <a:ext cx="10941269" cy="4325223"/>
              </a:xfrm>
              <a:prstGeom prst="rect">
                <a:avLst/>
              </a:prstGeom>
            </p:spPr>
            <p:txBody>
              <a:bodyPr wrap="square">
                <a:spAutoFit/>
              </a:bodyPr>
              <a:lstStyle/>
              <a:p>
                <a:r>
                  <a:rPr lang="tr-TR" sz="2000" dirty="0" smtClean="0"/>
                  <a:t>Tüm çekirdekler iki tür parçacıktan oluşur: protonlar ve nötronlar. Tek istisna</a:t>
                </a:r>
                <a:r>
                  <a:rPr lang="tr-TR" sz="2000" dirty="0"/>
                  <a:t>, tek bir proton olan sıradan hidrojen çekirdeğidir. </a:t>
                </a:r>
                <a:r>
                  <a:rPr lang="tr-TR" sz="2000" dirty="0" smtClean="0"/>
                  <a:t>Tanımlamada, çekirdeğin </a:t>
                </a:r>
                <a:r>
                  <a:rPr lang="tr-TR" sz="2000" dirty="0"/>
                  <a:t>yükleri, kütleleri ve yarıçapları gibi bazı özelliklerinde şu nicelikleri kullanırız</a:t>
                </a:r>
                <a:r>
                  <a:rPr lang="tr-TR" sz="2000" dirty="0" smtClean="0"/>
                  <a:t>:</a:t>
                </a:r>
              </a:p>
              <a:p>
                <a:r>
                  <a:rPr lang="tr-TR" sz="2000" dirty="0"/>
                  <a:t/>
                </a:r>
                <a:br>
                  <a:rPr lang="tr-TR" sz="2000" dirty="0"/>
                </a:br>
                <a:r>
                  <a:rPr lang="tr-TR" sz="2000" dirty="0"/>
                  <a:t>• Çekirdekte bulunan proton sayısına eşit </a:t>
                </a:r>
                <a:r>
                  <a:rPr lang="tr-TR" sz="2000" b="1" dirty="0">
                    <a:solidFill>
                      <a:srgbClr val="0070C0"/>
                    </a:solidFill>
                  </a:rPr>
                  <a:t>Z</a:t>
                </a:r>
                <a:r>
                  <a:rPr lang="tr-TR" sz="2000" dirty="0"/>
                  <a:t> atom numarası,</a:t>
                </a:r>
                <a:br>
                  <a:rPr lang="tr-TR" sz="2000" dirty="0"/>
                </a:br>
                <a:r>
                  <a:rPr lang="tr-TR" sz="2000" dirty="0"/>
                  <a:t>• Çekirdeğin içindeki nötron sayısına eşit </a:t>
                </a:r>
                <a:r>
                  <a:rPr lang="tr-TR" sz="2000" dirty="0">
                    <a:solidFill>
                      <a:srgbClr val="0070C0"/>
                    </a:solidFill>
                  </a:rPr>
                  <a:t>N</a:t>
                </a:r>
                <a:r>
                  <a:rPr lang="tr-TR" sz="2000" dirty="0"/>
                  <a:t> </a:t>
                </a:r>
                <a:r>
                  <a:rPr lang="tr-TR" sz="2000" dirty="0" smtClean="0"/>
                  <a:t>sayısı,</a:t>
                </a:r>
                <a:r>
                  <a:rPr lang="tr-TR" sz="2000" dirty="0"/>
                  <a:t/>
                </a:r>
                <a:br>
                  <a:rPr lang="tr-TR" sz="2000" dirty="0"/>
                </a:br>
                <a:r>
                  <a:rPr lang="tr-TR" sz="2000" dirty="0"/>
                  <a:t>• </a:t>
                </a:r>
                <a:r>
                  <a:rPr lang="tr-TR" sz="2000" dirty="0" smtClean="0"/>
                  <a:t>Çekirdeğin </a:t>
                </a:r>
                <a:r>
                  <a:rPr lang="tr-TR" sz="2000" dirty="0"/>
                  <a:t>içindeki </a:t>
                </a:r>
                <a:r>
                  <a:rPr lang="tr-TR" sz="2000" dirty="0" smtClean="0"/>
                  <a:t>nükleonların (</a:t>
                </a:r>
                <a:r>
                  <a:rPr lang="tr-TR" sz="2000" dirty="0" err="1" smtClean="0"/>
                  <a:t>proton+nötron</a:t>
                </a:r>
                <a:r>
                  <a:rPr lang="tr-TR" sz="2000" dirty="0" smtClean="0"/>
                  <a:t>) </a:t>
                </a:r>
                <a:r>
                  <a:rPr lang="tr-TR" sz="2000" dirty="0"/>
                  <a:t>sayısına eşit olan kütle numarası </a:t>
                </a:r>
                <a:r>
                  <a:rPr lang="tr-TR" sz="2000" dirty="0" smtClean="0">
                    <a:solidFill>
                      <a:srgbClr val="0070C0"/>
                    </a:solidFill>
                  </a:rPr>
                  <a:t>A.</a:t>
                </a:r>
              </a:p>
              <a:p>
                <a:endParaRPr lang="tr-TR" sz="2000" dirty="0">
                  <a:solidFill>
                    <a:srgbClr val="0070C0"/>
                  </a:solidFill>
                  <a:effectLst/>
                </a:endParaRPr>
              </a:p>
              <a:p>
                <a:r>
                  <a:rPr lang="tr-TR" sz="2000" dirty="0"/>
                  <a:t>Çekirdekleri temsil etmek için kullandığımız </a:t>
                </a:r>
                <a:r>
                  <a:rPr lang="tr-TR" sz="2000" dirty="0" smtClean="0"/>
                  <a:t>sembol X elementin kimyasal simgesi olmak üzere,</a:t>
                </a:r>
              </a:p>
              <a:p>
                <a:pPr/>
                <a14:m>
                  <m:oMathPara xmlns:m="http://schemas.openxmlformats.org/officeDocument/2006/math">
                    <m:oMathParaPr>
                      <m:jc m:val="centerGroup"/>
                    </m:oMathParaPr>
                    <m:oMath xmlns:m="http://schemas.openxmlformats.org/officeDocument/2006/math">
                      <m:sPre>
                        <m:sPrePr>
                          <m:ctrlPr>
                            <a:rPr lang="tr-TR" sz="5400" i="1" smtClean="0">
                              <a:solidFill>
                                <a:srgbClr val="0070C0"/>
                              </a:solidFill>
                              <a:effectLst/>
                              <a:latin typeface="Cambria Math" panose="02040503050406030204" pitchFamily="18" charset="0"/>
                            </a:rPr>
                          </m:ctrlPr>
                        </m:sPrePr>
                        <m:sub>
                          <m:r>
                            <a:rPr lang="tr-TR" sz="5400" b="0" i="1" smtClean="0">
                              <a:solidFill>
                                <a:srgbClr val="0070C0"/>
                              </a:solidFill>
                              <a:effectLst/>
                              <a:latin typeface="Cambria Math" panose="02040503050406030204" pitchFamily="18" charset="0"/>
                            </a:rPr>
                            <m:t>𝑍</m:t>
                          </m:r>
                        </m:sub>
                        <m:sup>
                          <m:r>
                            <a:rPr lang="tr-TR" sz="5400" b="0" i="1" smtClean="0">
                              <a:solidFill>
                                <a:srgbClr val="0070C0"/>
                              </a:solidFill>
                              <a:latin typeface="Cambria Math" panose="02040503050406030204" pitchFamily="18" charset="0"/>
                            </a:rPr>
                            <m:t>𝐴</m:t>
                          </m:r>
                        </m:sup>
                        <m:e>
                          <m:r>
                            <a:rPr lang="tr-TR" sz="5400" b="0" i="1" smtClean="0">
                              <a:solidFill>
                                <a:srgbClr val="0070C0"/>
                              </a:solidFill>
                              <a:latin typeface="Cambria Math" panose="02040503050406030204" pitchFamily="18" charset="0"/>
                            </a:rPr>
                            <m:t>𝑋</m:t>
                          </m:r>
                        </m:e>
                      </m:sPre>
                    </m:oMath>
                  </m:oMathPara>
                </a14:m>
                <a:endParaRPr lang="tr-TR" sz="5400" dirty="0" smtClean="0">
                  <a:solidFill>
                    <a:srgbClr val="0070C0"/>
                  </a:solidFill>
                  <a:effectLst/>
                </a:endParaRPr>
              </a:p>
              <a:p>
                <a:r>
                  <a:rPr lang="tr-TR" sz="2000" dirty="0" smtClean="0">
                    <a:effectLst/>
                  </a:rPr>
                  <a:t>Şeklinde verilir.</a:t>
                </a:r>
                <a:endParaRPr lang="tr-TR" sz="2000" dirty="0">
                  <a:effectLst/>
                </a:endParaRPr>
              </a:p>
            </p:txBody>
          </p:sp>
        </mc:Choice>
        <mc:Fallback>
          <p:sp>
            <p:nvSpPr>
              <p:cNvPr id="2" name="Dikdörtgen 1"/>
              <p:cNvSpPr>
                <a:spLocks noRot="1" noChangeAspect="1" noMove="1" noResize="1" noEditPoints="1" noAdjustHandles="1" noChangeArrowheads="1" noChangeShapeType="1" noTextEdit="1"/>
              </p:cNvSpPr>
              <p:nvPr/>
            </p:nvSpPr>
            <p:spPr>
              <a:xfrm>
                <a:off x="1008993" y="1451303"/>
                <a:ext cx="10941269" cy="4325223"/>
              </a:xfrm>
              <a:prstGeom prst="rect">
                <a:avLst/>
              </a:prstGeom>
              <a:blipFill>
                <a:blip r:embed="rId2"/>
                <a:stretch>
                  <a:fillRect l="-613" t="-704" b="-1408"/>
                </a:stretch>
              </a:blipFill>
            </p:spPr>
            <p:txBody>
              <a:bodyPr/>
              <a:lstStyle/>
              <a:p>
                <a:r>
                  <a:rPr lang="tr-TR">
                    <a:noFill/>
                  </a:rPr>
                  <a:t> </a:t>
                </a:r>
              </a:p>
            </p:txBody>
          </p:sp>
        </mc:Fallback>
      </mc:AlternateContent>
    </p:spTree>
    <p:extLst>
      <p:ext uri="{BB962C8B-B14F-4D97-AF65-F5344CB8AC3E}">
        <p14:creationId xmlns:p14="http://schemas.microsoft.com/office/powerpoint/2010/main" val="33769288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txBox="1">
            <a:spLocks/>
          </p:cNvSpPr>
          <p:nvPr/>
        </p:nvSpPr>
        <p:spPr>
          <a:xfrm>
            <a:off x="1537604" y="486274"/>
            <a:ext cx="8596668" cy="64734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Çekirdekleri Bazı Özellikleri</a:t>
            </a:r>
          </a:p>
        </p:txBody>
      </p:sp>
      <p:sp>
        <p:nvSpPr>
          <p:cNvPr id="2" name="Dikdörtgen 1"/>
          <p:cNvSpPr/>
          <p:nvPr/>
        </p:nvSpPr>
        <p:spPr>
          <a:xfrm>
            <a:off x="1327711" y="1272627"/>
            <a:ext cx="1569660" cy="369332"/>
          </a:xfrm>
          <a:prstGeom prst="rect">
            <a:avLst/>
          </a:prstGeom>
        </p:spPr>
        <p:txBody>
          <a:bodyPr wrap="none">
            <a:spAutoFit/>
          </a:bodyPr>
          <a:lstStyle/>
          <a:p>
            <a:r>
              <a:rPr lang="tr-TR" b="1" dirty="0" smtClean="0">
                <a:solidFill>
                  <a:srgbClr val="0033FF"/>
                </a:solidFill>
                <a:latin typeface="NewBaskerville-Bold"/>
              </a:rPr>
              <a:t>Yük ve Kütle</a:t>
            </a:r>
            <a:endParaRPr lang="tr-TR" dirty="0"/>
          </a:p>
        </p:txBody>
      </p:sp>
      <p:sp>
        <p:nvSpPr>
          <p:cNvPr id="3" name="Dikdörtgen 2"/>
          <p:cNvSpPr/>
          <p:nvPr/>
        </p:nvSpPr>
        <p:spPr>
          <a:xfrm>
            <a:off x="1327711" y="1641959"/>
            <a:ext cx="9725878" cy="2031325"/>
          </a:xfrm>
          <a:prstGeom prst="rect">
            <a:avLst/>
          </a:prstGeom>
        </p:spPr>
        <p:txBody>
          <a:bodyPr wrap="square">
            <a:spAutoFit/>
          </a:bodyPr>
          <a:lstStyle/>
          <a:p>
            <a:r>
              <a:rPr lang="tr-TR" dirty="0"/>
              <a:t>Proton tek bir </a:t>
            </a:r>
            <a:r>
              <a:rPr lang="tr-TR" dirty="0" smtClean="0"/>
              <a:t>pozitif e=1,6x10</a:t>
            </a:r>
            <a:r>
              <a:rPr lang="tr-TR" baseline="30000" dirty="0" smtClean="0"/>
              <a:t>-19</a:t>
            </a:r>
            <a:r>
              <a:rPr lang="tr-TR" dirty="0" smtClean="0"/>
              <a:t> C yük </a:t>
            </a:r>
            <a:r>
              <a:rPr lang="tr-TR" dirty="0"/>
              <a:t>taşır, </a:t>
            </a:r>
            <a:r>
              <a:rPr lang="tr-TR" dirty="0" smtClean="0"/>
              <a:t>elektron ise </a:t>
            </a:r>
            <a:r>
              <a:rPr lang="tr-TR" dirty="0"/>
              <a:t>tek bir negatif yük e</a:t>
            </a:r>
            <a:r>
              <a:rPr lang="tr-TR" dirty="0" smtClean="0"/>
              <a:t>=-1,6x10</a:t>
            </a:r>
            <a:r>
              <a:rPr lang="tr-TR" baseline="30000" dirty="0" smtClean="0"/>
              <a:t>-19</a:t>
            </a:r>
            <a:r>
              <a:rPr lang="tr-TR" dirty="0" smtClean="0"/>
              <a:t> C yük bulunur </a:t>
            </a:r>
            <a:r>
              <a:rPr lang="tr-TR" dirty="0"/>
              <a:t>ve nötron elektriksel olarak </a:t>
            </a:r>
            <a:r>
              <a:rPr lang="tr-TR" dirty="0" smtClean="0"/>
              <a:t>nötrdür.</a:t>
            </a:r>
            <a:r>
              <a:rPr lang="tr-TR" dirty="0"/>
              <a:t/>
            </a:r>
            <a:br>
              <a:rPr lang="tr-TR" dirty="0"/>
            </a:br>
            <a:r>
              <a:rPr lang="tr-TR" dirty="0"/>
              <a:t>Nötronun </a:t>
            </a:r>
            <a:r>
              <a:rPr lang="tr-TR" dirty="0" smtClean="0"/>
              <a:t>yükü </a:t>
            </a:r>
            <a:r>
              <a:rPr lang="tr-TR" dirty="0"/>
              <a:t>olmadığı için, tespit etmek zordur. Proton, </a:t>
            </a:r>
            <a:r>
              <a:rPr lang="tr-TR" dirty="0" smtClean="0"/>
              <a:t>elektrondan yaklaşık 1836 </a:t>
            </a:r>
            <a:r>
              <a:rPr lang="tr-TR" dirty="0"/>
              <a:t>kat daha büyüktür ve protonun ve nötronun </a:t>
            </a:r>
            <a:r>
              <a:rPr lang="tr-TR" dirty="0" smtClean="0"/>
              <a:t>kütleleri </a:t>
            </a:r>
            <a:r>
              <a:rPr lang="tr-TR" dirty="0"/>
              <a:t>neredeyse eşittir</a:t>
            </a:r>
            <a:r>
              <a:rPr lang="tr-TR" dirty="0" smtClean="0"/>
              <a:t>.</a:t>
            </a:r>
          </a:p>
          <a:p>
            <a:endParaRPr lang="tr-TR" dirty="0"/>
          </a:p>
          <a:p>
            <a:r>
              <a:rPr lang="tr-TR" dirty="0"/>
              <a:t>Atomik kütleler için birleştirilmiş </a:t>
            </a:r>
            <a:r>
              <a:rPr lang="tr-TR" dirty="0" smtClean="0"/>
              <a:t>kütle </a:t>
            </a:r>
            <a:r>
              <a:rPr lang="tr-TR" dirty="0"/>
              <a:t>birimi u, </a:t>
            </a:r>
            <a:r>
              <a:rPr lang="tr-TR" baseline="30000" dirty="0" smtClean="0"/>
              <a:t>12</a:t>
            </a:r>
            <a:r>
              <a:rPr lang="tr-TR" dirty="0" smtClean="0"/>
              <a:t>C </a:t>
            </a:r>
            <a:r>
              <a:rPr lang="tr-TR" dirty="0" err="1" smtClean="0"/>
              <a:t>izotop'nun</a:t>
            </a:r>
            <a:r>
              <a:rPr lang="tr-TR" dirty="0" smtClean="0"/>
              <a:t> </a:t>
            </a:r>
            <a:r>
              <a:rPr lang="tr-TR" dirty="0"/>
              <a:t>bir atomunun kütlesi tam olarak </a:t>
            </a:r>
            <a:r>
              <a:rPr lang="tr-TR" dirty="0" smtClean="0"/>
              <a:t>12u </a:t>
            </a:r>
            <a:r>
              <a:rPr lang="tr-TR" dirty="0"/>
              <a:t>olacak şekilde tanımlanmaya uygundur, burada 1 u </a:t>
            </a:r>
            <a:r>
              <a:rPr lang="tr-TR" dirty="0" smtClean="0"/>
              <a:t>= 1.660559x10</a:t>
            </a:r>
            <a:r>
              <a:rPr lang="tr-TR" baseline="30000" dirty="0" smtClean="0"/>
              <a:t>-27</a:t>
            </a:r>
            <a:r>
              <a:rPr lang="tr-TR" dirty="0" smtClean="0"/>
              <a:t> </a:t>
            </a:r>
            <a:r>
              <a:rPr lang="tr-TR" dirty="0"/>
              <a:t>kg.</a:t>
            </a:r>
          </a:p>
        </p:txBody>
      </p:sp>
      <p:sp>
        <p:nvSpPr>
          <p:cNvPr id="4" name="Dikdörtgen 3"/>
          <p:cNvSpPr/>
          <p:nvPr/>
        </p:nvSpPr>
        <p:spPr>
          <a:xfrm>
            <a:off x="2385496" y="4042616"/>
            <a:ext cx="7274256" cy="1785104"/>
          </a:xfrm>
          <a:prstGeom prst="rect">
            <a:avLst/>
          </a:prstGeom>
        </p:spPr>
        <p:txBody>
          <a:bodyPr wrap="square">
            <a:spAutoFit/>
          </a:bodyPr>
          <a:lstStyle/>
          <a:p>
            <a:r>
              <a:rPr lang="en-US" sz="2000" b="1" dirty="0" smtClean="0">
                <a:latin typeface="NewBaskerville-Bold"/>
              </a:rPr>
              <a:t>Proton</a:t>
            </a:r>
            <a:r>
              <a:rPr lang="en-US" sz="2000" b="1" dirty="0">
                <a:latin typeface="NewBaskerville-Bold"/>
              </a:rPr>
              <a:t>, </a:t>
            </a:r>
            <a:r>
              <a:rPr lang="en-US" sz="2000" b="1" dirty="0" smtClean="0">
                <a:latin typeface="NewBaskerville-Bold"/>
              </a:rPr>
              <a:t>N</a:t>
            </a:r>
            <a:r>
              <a:rPr lang="tr-TR" sz="2000" b="1" dirty="0" smtClean="0">
                <a:latin typeface="NewBaskerville-Bold"/>
              </a:rPr>
              <a:t>ö</a:t>
            </a:r>
            <a:r>
              <a:rPr lang="en-US" sz="2000" b="1" dirty="0" err="1" smtClean="0">
                <a:latin typeface="NewBaskerville-Bold"/>
              </a:rPr>
              <a:t>tron</a:t>
            </a:r>
            <a:r>
              <a:rPr lang="tr-TR" sz="2000" b="1" dirty="0" smtClean="0">
                <a:latin typeface="NewBaskerville-Bold"/>
              </a:rPr>
              <a:t> ve </a:t>
            </a:r>
            <a:r>
              <a:rPr lang="en-US" sz="2000" b="1" dirty="0" err="1" smtClean="0">
                <a:latin typeface="NewBaskerville-Bold"/>
              </a:rPr>
              <a:t>Ele</a:t>
            </a:r>
            <a:r>
              <a:rPr lang="tr-TR" sz="2000" b="1" dirty="0" smtClean="0">
                <a:latin typeface="NewBaskerville-Bold"/>
              </a:rPr>
              <a:t>k</a:t>
            </a:r>
            <a:r>
              <a:rPr lang="en-US" sz="2000" b="1" dirty="0" err="1" smtClean="0">
                <a:latin typeface="NewBaskerville-Bold"/>
              </a:rPr>
              <a:t>tron</a:t>
            </a:r>
            <a:r>
              <a:rPr lang="tr-TR" sz="2000" b="1" dirty="0" smtClean="0">
                <a:latin typeface="NewBaskerville-Bold"/>
              </a:rPr>
              <a:t>’un değişik birimlerde değerleri</a:t>
            </a:r>
            <a:endParaRPr lang="en-US" sz="2000" b="1" dirty="0">
              <a:latin typeface="NewBaskerville-Bold"/>
            </a:endParaRPr>
          </a:p>
          <a:p>
            <a:r>
              <a:rPr lang="tr-TR" b="1" dirty="0" smtClean="0">
                <a:latin typeface="NewBaskerville-Bold"/>
              </a:rPr>
              <a:t>                                                               KÜTLE</a:t>
            </a:r>
            <a:endParaRPr lang="tr-TR" b="1" dirty="0">
              <a:latin typeface="NewBaskerville-Bold"/>
            </a:endParaRPr>
          </a:p>
          <a:p>
            <a:r>
              <a:rPr lang="tr-TR" b="1" dirty="0" smtClean="0">
                <a:latin typeface="NewBaskerville-Bold"/>
              </a:rPr>
              <a:t>Parçacık</a:t>
            </a:r>
            <a:r>
              <a:rPr lang="fr-FR" b="1" dirty="0" smtClean="0">
                <a:latin typeface="NewBaskerville-Bold"/>
              </a:rPr>
              <a:t> </a:t>
            </a:r>
            <a:r>
              <a:rPr lang="tr-TR" b="1" dirty="0" smtClean="0">
                <a:latin typeface="NewBaskerville-Bold"/>
              </a:rPr>
              <a:t>                     </a:t>
            </a:r>
            <a:r>
              <a:rPr lang="fr-FR" b="1" dirty="0" smtClean="0">
                <a:latin typeface="NewBaskerville-Bold"/>
              </a:rPr>
              <a:t>kg </a:t>
            </a:r>
            <a:r>
              <a:rPr lang="tr-TR" b="1" dirty="0" smtClean="0">
                <a:latin typeface="NewBaskerville-Bold"/>
              </a:rPr>
              <a:t>                         </a:t>
            </a:r>
            <a:r>
              <a:rPr lang="fr-FR" b="1" dirty="0" smtClean="0">
                <a:latin typeface="NewBaskerville-Bold"/>
              </a:rPr>
              <a:t>u </a:t>
            </a:r>
            <a:r>
              <a:rPr lang="tr-TR" b="1" dirty="0" smtClean="0">
                <a:latin typeface="NewBaskerville-Bold"/>
              </a:rPr>
              <a:t>                         </a:t>
            </a:r>
            <a:r>
              <a:rPr lang="fr-FR" b="1" dirty="0" smtClean="0">
                <a:latin typeface="NewBaskerville-Bold"/>
              </a:rPr>
              <a:t>MeV/</a:t>
            </a:r>
            <a:r>
              <a:rPr lang="fr-FR" b="1" i="1" dirty="0" smtClean="0">
                <a:latin typeface="NewBaskerville-BoldItalic"/>
              </a:rPr>
              <a:t>c</a:t>
            </a:r>
            <a:r>
              <a:rPr lang="tr-TR" b="1" i="1" baseline="30000" dirty="0" smtClean="0">
                <a:latin typeface="NewBaskerville-BoldItalic"/>
              </a:rPr>
              <a:t>2</a:t>
            </a:r>
            <a:endParaRPr lang="fr-FR" sz="800" b="1" dirty="0">
              <a:latin typeface="NewBaskerville-Bold"/>
            </a:endParaRPr>
          </a:p>
          <a:p>
            <a:r>
              <a:rPr lang="tr-TR" dirty="0">
                <a:latin typeface="NewBaskerville-Roman"/>
              </a:rPr>
              <a:t>Proton </a:t>
            </a:r>
            <a:r>
              <a:rPr lang="tr-TR" dirty="0" smtClean="0">
                <a:latin typeface="NewBaskerville-Roman"/>
              </a:rPr>
              <a:t>               1.6726x10</a:t>
            </a:r>
            <a:r>
              <a:rPr lang="tr-TR" baseline="30000" dirty="0" smtClean="0">
                <a:latin typeface="NewBaskerville-Roman"/>
              </a:rPr>
              <a:t>27</a:t>
            </a:r>
            <a:r>
              <a:rPr lang="tr-TR" sz="800" dirty="0" smtClean="0">
                <a:latin typeface="NewBaskerville-Roman"/>
              </a:rPr>
              <a:t>                              </a:t>
            </a:r>
            <a:r>
              <a:rPr lang="tr-TR" dirty="0" smtClean="0">
                <a:latin typeface="NewBaskerville-Roman"/>
              </a:rPr>
              <a:t>1.007 </a:t>
            </a:r>
            <a:r>
              <a:rPr lang="tr-TR" dirty="0">
                <a:latin typeface="NewBaskerville-Roman"/>
              </a:rPr>
              <a:t>276 </a:t>
            </a:r>
            <a:r>
              <a:rPr lang="tr-TR" dirty="0" smtClean="0">
                <a:latin typeface="NewBaskerville-Roman"/>
              </a:rPr>
              <a:t>                 938.28</a:t>
            </a:r>
            <a:endParaRPr lang="tr-TR" dirty="0">
              <a:latin typeface="NewBaskerville-Roman"/>
            </a:endParaRPr>
          </a:p>
          <a:p>
            <a:r>
              <a:rPr lang="sv-SE" dirty="0" smtClean="0">
                <a:latin typeface="NewBaskerville-Roman"/>
              </a:rPr>
              <a:t>N</a:t>
            </a:r>
            <a:r>
              <a:rPr lang="tr-TR" dirty="0" smtClean="0">
                <a:latin typeface="NewBaskerville-Roman"/>
              </a:rPr>
              <a:t>ö</a:t>
            </a:r>
            <a:r>
              <a:rPr lang="sv-SE" dirty="0" smtClean="0">
                <a:latin typeface="NewBaskerville-Roman"/>
              </a:rPr>
              <a:t>tron </a:t>
            </a:r>
            <a:r>
              <a:rPr lang="tr-TR" dirty="0" smtClean="0">
                <a:latin typeface="NewBaskerville-Roman"/>
              </a:rPr>
              <a:t>               </a:t>
            </a:r>
            <a:r>
              <a:rPr lang="sv-SE" dirty="0" smtClean="0">
                <a:latin typeface="NewBaskerville-Roman"/>
              </a:rPr>
              <a:t>1.6750</a:t>
            </a:r>
            <a:r>
              <a:rPr lang="tr-TR" dirty="0" smtClean="0">
                <a:latin typeface="NewBaskerville-Roman"/>
              </a:rPr>
              <a:t>x</a:t>
            </a:r>
            <a:r>
              <a:rPr lang="sv-SE" dirty="0" smtClean="0">
                <a:latin typeface="NewBaskerville-Roman"/>
              </a:rPr>
              <a:t>10</a:t>
            </a:r>
            <a:r>
              <a:rPr lang="tr-TR" baseline="30000" dirty="0" smtClean="0">
                <a:latin typeface="NewBaskerville-Roman"/>
              </a:rPr>
              <a:t>27</a:t>
            </a:r>
            <a:r>
              <a:rPr lang="sv-SE" sz="800" dirty="0" smtClean="0">
                <a:latin typeface="NewBaskerville-Roman"/>
              </a:rPr>
              <a:t> </a:t>
            </a:r>
            <a:r>
              <a:rPr lang="tr-TR" sz="800" dirty="0" smtClean="0">
                <a:latin typeface="NewBaskerville-Roman"/>
              </a:rPr>
              <a:t>                            </a:t>
            </a:r>
            <a:r>
              <a:rPr lang="sv-SE" dirty="0" smtClean="0">
                <a:latin typeface="NewBaskerville-Roman"/>
              </a:rPr>
              <a:t>1.008 </a:t>
            </a:r>
            <a:r>
              <a:rPr lang="sv-SE" dirty="0">
                <a:latin typeface="NewBaskerville-Roman"/>
              </a:rPr>
              <a:t>665 </a:t>
            </a:r>
            <a:r>
              <a:rPr lang="tr-TR" dirty="0" smtClean="0">
                <a:latin typeface="NewBaskerville-Roman"/>
              </a:rPr>
              <a:t>                 </a:t>
            </a:r>
            <a:r>
              <a:rPr lang="sv-SE" dirty="0" smtClean="0">
                <a:latin typeface="NewBaskerville-Roman"/>
              </a:rPr>
              <a:t>939.57</a:t>
            </a:r>
            <a:endParaRPr lang="sv-SE" dirty="0">
              <a:latin typeface="NewBaskerville-Roman"/>
            </a:endParaRPr>
          </a:p>
          <a:p>
            <a:r>
              <a:rPr lang="tr-TR" dirty="0" smtClean="0">
                <a:latin typeface="NewBaskerville-Roman"/>
              </a:rPr>
              <a:t>Elektron              9.109x10</a:t>
            </a:r>
            <a:r>
              <a:rPr lang="tr-TR" baseline="30000" dirty="0" smtClean="0">
                <a:latin typeface="NewBaskerville-Roman"/>
              </a:rPr>
              <a:t>31</a:t>
            </a:r>
            <a:r>
              <a:rPr lang="tr-TR" sz="800" dirty="0" smtClean="0">
                <a:latin typeface="NewBaskerville-Roman"/>
              </a:rPr>
              <a:t>                                 </a:t>
            </a:r>
            <a:r>
              <a:rPr lang="tr-TR" dirty="0" smtClean="0">
                <a:latin typeface="NewBaskerville-Roman"/>
              </a:rPr>
              <a:t>5.486x10</a:t>
            </a:r>
            <a:r>
              <a:rPr lang="tr-TR" baseline="30000" dirty="0" smtClean="0">
                <a:latin typeface="NewBaskerville-Roman"/>
              </a:rPr>
              <a:t>-4</a:t>
            </a:r>
            <a:r>
              <a:rPr lang="tr-TR" sz="800" dirty="0" smtClean="0">
                <a:latin typeface="NewBaskerville-Roman"/>
              </a:rPr>
              <a:t>                                        </a:t>
            </a:r>
            <a:r>
              <a:rPr lang="tr-TR" dirty="0" smtClean="0">
                <a:latin typeface="NewBaskerville-Roman"/>
              </a:rPr>
              <a:t>0.511</a:t>
            </a:r>
            <a:endParaRPr lang="tr-TR" dirty="0"/>
          </a:p>
        </p:txBody>
      </p:sp>
    </p:spTree>
    <p:extLst>
      <p:ext uri="{BB962C8B-B14F-4D97-AF65-F5344CB8AC3E}">
        <p14:creationId xmlns:p14="http://schemas.microsoft.com/office/powerpoint/2010/main" val="38868886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txBox="1">
            <a:spLocks/>
          </p:cNvSpPr>
          <p:nvPr/>
        </p:nvSpPr>
        <p:spPr>
          <a:xfrm>
            <a:off x="1397406" y="29372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Çekirdekleri Bazı Özellikleri</a:t>
            </a:r>
          </a:p>
        </p:txBody>
      </p:sp>
      <p:sp>
        <p:nvSpPr>
          <p:cNvPr id="2" name="Dikdörtgen 1"/>
          <p:cNvSpPr/>
          <p:nvPr/>
        </p:nvSpPr>
        <p:spPr>
          <a:xfrm>
            <a:off x="1397406" y="1118216"/>
            <a:ext cx="2505814" cy="369332"/>
          </a:xfrm>
          <a:prstGeom prst="rect">
            <a:avLst/>
          </a:prstGeom>
        </p:spPr>
        <p:txBody>
          <a:bodyPr wrap="none">
            <a:spAutoFit/>
          </a:bodyPr>
          <a:lstStyle/>
          <a:p>
            <a:r>
              <a:rPr lang="tr-TR" b="1" dirty="0" smtClean="0">
                <a:solidFill>
                  <a:srgbClr val="0033FF"/>
                </a:solidFill>
                <a:latin typeface="NewBaskerville-Bold"/>
              </a:rPr>
              <a:t>Çekirdeklerin Boyutu</a:t>
            </a:r>
            <a:endParaRPr lang="tr-TR" dirty="0"/>
          </a:p>
        </p:txBody>
      </p:sp>
      <p:pic>
        <p:nvPicPr>
          <p:cNvPr id="3" name="Resim 2"/>
          <p:cNvPicPr>
            <a:picLocks noChangeAspect="1"/>
          </p:cNvPicPr>
          <p:nvPr/>
        </p:nvPicPr>
        <p:blipFill rotWithShape="1">
          <a:blip r:embed="rId2"/>
          <a:srcRect l="74894" t="27938" r="10526" b="56950"/>
          <a:stretch/>
        </p:blipFill>
        <p:spPr>
          <a:xfrm>
            <a:off x="1397406" y="1581422"/>
            <a:ext cx="2966278" cy="1728552"/>
          </a:xfrm>
          <a:prstGeom prst="rect">
            <a:avLst/>
          </a:prstGeom>
        </p:spPr>
      </p:pic>
      <p:sp>
        <p:nvSpPr>
          <p:cNvPr id="5" name="Dikdörtgen 4"/>
          <p:cNvSpPr/>
          <p:nvPr/>
        </p:nvSpPr>
        <p:spPr>
          <a:xfrm>
            <a:off x="4755061" y="1832646"/>
            <a:ext cx="6536971" cy="1477328"/>
          </a:xfrm>
          <a:prstGeom prst="rect">
            <a:avLst/>
          </a:prstGeom>
        </p:spPr>
        <p:txBody>
          <a:bodyPr wrap="square">
            <a:spAutoFit/>
          </a:bodyPr>
          <a:lstStyle/>
          <a:p>
            <a:r>
              <a:rPr lang="tr-TR" dirty="0" smtClean="0"/>
              <a:t>Çekirdeklerin </a:t>
            </a:r>
            <a:r>
              <a:rPr lang="tr-TR" dirty="0"/>
              <a:t>büyüklüğü ve yapısı ilk olarak saçılma deneylerinde </a:t>
            </a:r>
            <a:r>
              <a:rPr lang="tr-TR" dirty="0" smtClean="0"/>
              <a:t>Rutherford</a:t>
            </a:r>
            <a:r>
              <a:rPr lang="tr-TR" dirty="0"/>
              <a:t>, enerjinin korunması ilkesini kullanarak, </a:t>
            </a:r>
            <a:r>
              <a:rPr lang="tr-TR" dirty="0" err="1"/>
              <a:t>Coulomb</a:t>
            </a:r>
            <a:r>
              <a:rPr lang="tr-TR" dirty="0"/>
              <a:t> iticilik </a:t>
            </a:r>
            <a:r>
              <a:rPr lang="tr-TR" dirty="0" smtClean="0"/>
              <a:t>kuvvetinden </a:t>
            </a:r>
            <a:r>
              <a:rPr lang="tr-TR" dirty="0"/>
              <a:t>önce doğrudan çekirdeğe doğru hareket eden bir alfa </a:t>
            </a:r>
            <a:r>
              <a:rPr lang="tr-TR" dirty="0" smtClean="0"/>
              <a:t>parçacığının </a:t>
            </a:r>
            <a:r>
              <a:rPr lang="tr-TR" dirty="0"/>
              <a:t>çekirdeğe ne kadar yakın gelebileceğinin bir ifadesini buldu.</a:t>
            </a:r>
          </a:p>
        </p:txBody>
      </p:sp>
      <mc:AlternateContent xmlns:mc="http://schemas.openxmlformats.org/markup-compatibility/2006">
        <mc:Choice xmlns:a14="http://schemas.microsoft.com/office/drawing/2010/main" Requires="a14">
          <p:sp>
            <p:nvSpPr>
              <p:cNvPr id="6" name="Metin kutusu 5"/>
              <p:cNvSpPr txBox="1"/>
              <p:nvPr/>
            </p:nvSpPr>
            <p:spPr>
              <a:xfrm>
                <a:off x="3002350" y="3869026"/>
                <a:ext cx="6493380" cy="988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3200" i="1" smtClean="0">
                              <a:latin typeface="Cambria Math" panose="02040503050406030204" pitchFamily="18" charset="0"/>
                            </a:rPr>
                          </m:ctrlPr>
                        </m:fPr>
                        <m:num>
                          <m:r>
                            <a:rPr lang="tr-TR" sz="3200" b="0" i="1" smtClean="0">
                              <a:latin typeface="Cambria Math" panose="02040503050406030204" pitchFamily="18" charset="0"/>
                            </a:rPr>
                            <m:t>1</m:t>
                          </m:r>
                        </m:num>
                        <m:den>
                          <m:r>
                            <a:rPr lang="tr-TR" sz="3200" b="0" i="1" smtClean="0">
                              <a:latin typeface="Cambria Math" panose="02040503050406030204" pitchFamily="18" charset="0"/>
                            </a:rPr>
                            <m:t>2</m:t>
                          </m:r>
                        </m:den>
                      </m:f>
                      <m:r>
                        <a:rPr lang="tr-TR" sz="3200" b="0" i="1" smtClean="0">
                          <a:latin typeface="Cambria Math" panose="02040503050406030204" pitchFamily="18" charset="0"/>
                        </a:rPr>
                        <m:t>𝑚</m:t>
                      </m:r>
                      <m:sSup>
                        <m:sSupPr>
                          <m:ctrlPr>
                            <a:rPr lang="tr-TR" sz="3200" b="0" i="1" smtClean="0">
                              <a:latin typeface="Cambria Math" panose="02040503050406030204" pitchFamily="18" charset="0"/>
                            </a:rPr>
                          </m:ctrlPr>
                        </m:sSupPr>
                        <m:e>
                          <m:r>
                            <a:rPr lang="tr-TR" sz="3200" b="0" i="1" smtClean="0">
                              <a:latin typeface="Cambria Math" panose="02040503050406030204" pitchFamily="18" charset="0"/>
                            </a:rPr>
                            <m:t>𝑣</m:t>
                          </m:r>
                        </m:e>
                        <m:sup>
                          <m:r>
                            <a:rPr lang="tr-TR" sz="3200" b="0" i="1" smtClean="0">
                              <a:latin typeface="Cambria Math" panose="02040503050406030204" pitchFamily="18" charset="0"/>
                            </a:rPr>
                            <m:t>2</m:t>
                          </m:r>
                        </m:sup>
                      </m:sSup>
                      <m:r>
                        <a:rPr lang="tr-TR" sz="3200" b="0" i="1" smtClean="0">
                          <a:latin typeface="Cambria Math" panose="02040503050406030204" pitchFamily="18" charset="0"/>
                        </a:rPr>
                        <m:t>=</m:t>
                      </m:r>
                      <m:r>
                        <a:rPr lang="tr-TR" sz="3200" b="0" i="1" smtClean="0">
                          <a:latin typeface="Cambria Math" panose="02040503050406030204" pitchFamily="18" charset="0"/>
                        </a:rPr>
                        <m:t>𝑘</m:t>
                      </m:r>
                      <m:f>
                        <m:fPr>
                          <m:ctrlPr>
                            <a:rPr lang="tr-TR" sz="3200" b="0" i="1" smtClean="0">
                              <a:latin typeface="Cambria Math" panose="02040503050406030204" pitchFamily="18" charset="0"/>
                            </a:rPr>
                          </m:ctrlPr>
                        </m:fPr>
                        <m:num>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𝑞</m:t>
                              </m:r>
                            </m:e>
                            <m:sub>
                              <m:r>
                                <a:rPr lang="tr-TR" sz="3200" b="0" i="1" smtClean="0">
                                  <a:latin typeface="Cambria Math" panose="02040503050406030204" pitchFamily="18" charset="0"/>
                                </a:rPr>
                                <m:t>1</m:t>
                              </m:r>
                            </m:sub>
                          </m:sSub>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𝑞</m:t>
                              </m:r>
                            </m:e>
                            <m:sub>
                              <m:r>
                                <a:rPr lang="tr-TR" sz="3200" b="0" i="1" smtClean="0">
                                  <a:latin typeface="Cambria Math" panose="02040503050406030204" pitchFamily="18" charset="0"/>
                                </a:rPr>
                                <m:t>2</m:t>
                              </m:r>
                            </m:sub>
                          </m:sSub>
                        </m:num>
                        <m:den>
                          <m:r>
                            <a:rPr lang="tr-TR" sz="3200" b="0" i="1" smtClean="0">
                              <a:latin typeface="Cambria Math" panose="02040503050406030204" pitchFamily="18" charset="0"/>
                            </a:rPr>
                            <m:t>𝑑</m:t>
                          </m:r>
                        </m:den>
                      </m:f>
                      <m:r>
                        <a:rPr lang="tr-TR" sz="3200" b="0" i="1" smtClean="0">
                          <a:latin typeface="Cambria Math" panose="02040503050406030204" pitchFamily="18" charset="0"/>
                        </a:rPr>
                        <m:t>      </m:t>
                      </m:r>
                      <m:r>
                        <a:rPr lang="tr-TR" sz="3200" b="0" i="1" smtClean="0">
                          <a:latin typeface="Cambria Math" panose="02040503050406030204" pitchFamily="18" charset="0"/>
                          <a:ea typeface="Cambria Math" panose="02040503050406030204" pitchFamily="18" charset="0"/>
                        </a:rPr>
                        <m:t>→      </m:t>
                      </m:r>
                      <m:r>
                        <a:rPr lang="tr-TR" sz="3200" b="0" i="1" smtClean="0">
                          <a:solidFill>
                            <a:srgbClr val="0070C0"/>
                          </a:solidFill>
                          <a:latin typeface="Cambria Math" panose="02040503050406030204" pitchFamily="18" charset="0"/>
                          <a:ea typeface="Cambria Math" panose="02040503050406030204" pitchFamily="18" charset="0"/>
                        </a:rPr>
                        <m:t>𝑑</m:t>
                      </m:r>
                      <m:r>
                        <a:rPr lang="tr-TR" sz="3200" b="0" i="1" smtClean="0">
                          <a:solidFill>
                            <a:srgbClr val="0070C0"/>
                          </a:solidFill>
                          <a:latin typeface="Cambria Math" panose="02040503050406030204" pitchFamily="18" charset="0"/>
                          <a:ea typeface="Cambria Math" panose="02040503050406030204" pitchFamily="18" charset="0"/>
                        </a:rPr>
                        <m:t>=</m:t>
                      </m:r>
                      <m:f>
                        <m:fPr>
                          <m:ctrlPr>
                            <a:rPr lang="tr-TR" sz="3200" b="0" i="1" smtClean="0">
                              <a:solidFill>
                                <a:srgbClr val="0070C0"/>
                              </a:solidFill>
                              <a:latin typeface="Cambria Math" panose="02040503050406030204" pitchFamily="18" charset="0"/>
                              <a:ea typeface="Cambria Math" panose="02040503050406030204" pitchFamily="18" charset="0"/>
                            </a:rPr>
                          </m:ctrlPr>
                        </m:fPr>
                        <m:num>
                          <m:r>
                            <a:rPr lang="tr-TR" sz="3200" b="0" i="1" smtClean="0">
                              <a:solidFill>
                                <a:srgbClr val="0070C0"/>
                              </a:solidFill>
                              <a:latin typeface="Cambria Math" panose="02040503050406030204" pitchFamily="18" charset="0"/>
                              <a:ea typeface="Cambria Math" panose="02040503050406030204" pitchFamily="18" charset="0"/>
                            </a:rPr>
                            <m:t>4</m:t>
                          </m:r>
                          <m:r>
                            <a:rPr lang="tr-TR" sz="3200" b="0" i="1" smtClean="0">
                              <a:solidFill>
                                <a:srgbClr val="0070C0"/>
                              </a:solidFill>
                              <a:latin typeface="Cambria Math" panose="02040503050406030204" pitchFamily="18" charset="0"/>
                              <a:ea typeface="Cambria Math" panose="02040503050406030204" pitchFamily="18" charset="0"/>
                            </a:rPr>
                            <m:t>𝑘𝑍</m:t>
                          </m:r>
                          <m:sSup>
                            <m:sSupPr>
                              <m:ctrlPr>
                                <a:rPr lang="tr-TR" sz="3200" b="0" i="1" smtClean="0">
                                  <a:solidFill>
                                    <a:srgbClr val="0070C0"/>
                                  </a:solidFill>
                                  <a:latin typeface="Cambria Math" panose="02040503050406030204" pitchFamily="18" charset="0"/>
                                  <a:ea typeface="Cambria Math" panose="02040503050406030204" pitchFamily="18" charset="0"/>
                                </a:rPr>
                              </m:ctrlPr>
                            </m:sSupPr>
                            <m:e>
                              <m:r>
                                <a:rPr lang="tr-TR" sz="3200" b="0" i="1" smtClean="0">
                                  <a:solidFill>
                                    <a:srgbClr val="0070C0"/>
                                  </a:solidFill>
                                  <a:latin typeface="Cambria Math" panose="02040503050406030204" pitchFamily="18" charset="0"/>
                                  <a:ea typeface="Cambria Math" panose="02040503050406030204" pitchFamily="18" charset="0"/>
                                </a:rPr>
                                <m:t>𝑒</m:t>
                              </m:r>
                            </m:e>
                            <m:sup>
                              <m:r>
                                <a:rPr lang="tr-TR" sz="3200" b="0" i="1" smtClean="0">
                                  <a:solidFill>
                                    <a:srgbClr val="0070C0"/>
                                  </a:solidFill>
                                  <a:latin typeface="Cambria Math" panose="02040503050406030204" pitchFamily="18" charset="0"/>
                                  <a:ea typeface="Cambria Math" panose="02040503050406030204" pitchFamily="18" charset="0"/>
                                </a:rPr>
                                <m:t>2</m:t>
                              </m:r>
                            </m:sup>
                          </m:sSup>
                        </m:num>
                        <m:den>
                          <m:r>
                            <a:rPr lang="tr-TR" sz="3200" b="0" i="1" smtClean="0">
                              <a:solidFill>
                                <a:srgbClr val="0070C0"/>
                              </a:solidFill>
                              <a:latin typeface="Cambria Math" panose="02040503050406030204" pitchFamily="18" charset="0"/>
                              <a:ea typeface="Cambria Math" panose="02040503050406030204" pitchFamily="18" charset="0"/>
                            </a:rPr>
                            <m:t>𝑚</m:t>
                          </m:r>
                          <m:sSup>
                            <m:sSupPr>
                              <m:ctrlPr>
                                <a:rPr lang="tr-TR" sz="3200" b="0" i="1" smtClean="0">
                                  <a:solidFill>
                                    <a:srgbClr val="0070C0"/>
                                  </a:solidFill>
                                  <a:latin typeface="Cambria Math" panose="02040503050406030204" pitchFamily="18" charset="0"/>
                                  <a:ea typeface="Cambria Math" panose="02040503050406030204" pitchFamily="18" charset="0"/>
                                </a:rPr>
                              </m:ctrlPr>
                            </m:sSupPr>
                            <m:e>
                              <m:r>
                                <a:rPr lang="tr-TR" sz="3200" b="0" i="1" smtClean="0">
                                  <a:solidFill>
                                    <a:srgbClr val="0070C0"/>
                                  </a:solidFill>
                                  <a:latin typeface="Cambria Math" panose="02040503050406030204" pitchFamily="18" charset="0"/>
                                  <a:ea typeface="Cambria Math" panose="02040503050406030204" pitchFamily="18" charset="0"/>
                                </a:rPr>
                                <m:t>𝑣</m:t>
                              </m:r>
                            </m:e>
                            <m:sup>
                              <m:r>
                                <a:rPr lang="tr-TR" sz="3200" b="0" i="1" smtClean="0">
                                  <a:solidFill>
                                    <a:srgbClr val="0070C0"/>
                                  </a:solidFill>
                                  <a:latin typeface="Cambria Math" panose="02040503050406030204" pitchFamily="18" charset="0"/>
                                  <a:ea typeface="Cambria Math" panose="02040503050406030204" pitchFamily="18" charset="0"/>
                                </a:rPr>
                                <m:t>2</m:t>
                              </m:r>
                            </m:sup>
                          </m:sSup>
                        </m:den>
                      </m:f>
                    </m:oMath>
                  </m:oMathPara>
                </a14:m>
                <a:endParaRPr lang="tr-TR" sz="3200" dirty="0"/>
              </a:p>
            </p:txBody>
          </p:sp>
        </mc:Choice>
        <mc:Fallback>
          <p:sp>
            <p:nvSpPr>
              <p:cNvPr id="6" name="Metin kutusu 5"/>
              <p:cNvSpPr txBox="1">
                <a:spLocks noRot="1" noChangeAspect="1" noMove="1" noResize="1" noEditPoints="1" noAdjustHandles="1" noChangeArrowheads="1" noChangeShapeType="1" noTextEdit="1"/>
              </p:cNvSpPr>
              <p:nvPr/>
            </p:nvSpPr>
            <p:spPr>
              <a:xfrm>
                <a:off x="3002350" y="3869026"/>
                <a:ext cx="6493380" cy="988347"/>
              </a:xfrm>
              <a:prstGeom prst="rect">
                <a:avLst/>
              </a:prstGeom>
              <a:blipFill>
                <a:blip r:embed="rId3"/>
                <a:stretch>
                  <a:fillRect/>
                </a:stretch>
              </a:blipFill>
            </p:spPr>
            <p:txBody>
              <a:bodyPr/>
              <a:lstStyle/>
              <a:p>
                <a:r>
                  <a:rPr lang="tr-TR">
                    <a:noFill/>
                  </a:rPr>
                  <a:t> </a:t>
                </a:r>
              </a:p>
            </p:txBody>
          </p:sp>
        </mc:Fallback>
      </mc:AlternateContent>
      <p:sp>
        <p:nvSpPr>
          <p:cNvPr id="8" name="Dikdörtgen 7"/>
          <p:cNvSpPr/>
          <p:nvPr/>
        </p:nvSpPr>
        <p:spPr>
          <a:xfrm>
            <a:off x="1555019" y="5135913"/>
            <a:ext cx="10201037" cy="646331"/>
          </a:xfrm>
          <a:prstGeom prst="rect">
            <a:avLst/>
          </a:prstGeom>
        </p:spPr>
        <p:txBody>
          <a:bodyPr wrap="square">
            <a:spAutoFit/>
          </a:bodyPr>
          <a:lstStyle/>
          <a:p>
            <a:r>
              <a:rPr lang="tr-TR" dirty="0"/>
              <a:t>Rutherford saçılma deneyleri sırasında, bir çok deney, </a:t>
            </a:r>
            <a:r>
              <a:rPr lang="tr-TR" dirty="0" smtClean="0"/>
              <a:t>çoğu </a:t>
            </a:r>
            <a:r>
              <a:rPr lang="tr-TR" dirty="0"/>
              <a:t>çekirdeklerin yaklaşık olarak küresel olduğunu ve ortalama bir yarıçapa sahip olduğunu göstermiştir.</a:t>
            </a:r>
          </a:p>
        </p:txBody>
      </p:sp>
      <mc:AlternateContent xmlns:mc="http://schemas.openxmlformats.org/markup-compatibility/2006">
        <mc:Choice xmlns:a14="http://schemas.microsoft.com/office/drawing/2010/main" Requires="a14">
          <p:sp>
            <p:nvSpPr>
              <p:cNvPr id="9" name="Metin kutusu 8"/>
              <p:cNvSpPr txBox="1"/>
              <p:nvPr/>
            </p:nvSpPr>
            <p:spPr>
              <a:xfrm>
                <a:off x="5152391" y="5829846"/>
                <a:ext cx="1724446" cy="4469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𝑟</m:t>
                      </m:r>
                      <m:r>
                        <a:rPr lang="tr-TR" sz="2800" b="0" i="1" smtClean="0">
                          <a:latin typeface="Cambria Math" panose="02040503050406030204" pitchFamily="18" charset="0"/>
                        </a:rPr>
                        <m:t>=</m:t>
                      </m:r>
                      <m:sSub>
                        <m:sSubPr>
                          <m:ctrlPr>
                            <a:rPr lang="tr-TR" sz="2800" b="0" i="1" smtClean="0">
                              <a:latin typeface="Cambria Math" panose="02040503050406030204" pitchFamily="18" charset="0"/>
                            </a:rPr>
                          </m:ctrlPr>
                        </m:sSubPr>
                        <m:e>
                          <m:r>
                            <a:rPr lang="tr-TR" sz="2800" b="0" i="1" smtClean="0">
                              <a:latin typeface="Cambria Math" panose="02040503050406030204" pitchFamily="18" charset="0"/>
                            </a:rPr>
                            <m:t>𝑟</m:t>
                          </m:r>
                        </m:e>
                        <m:sub>
                          <m:r>
                            <a:rPr lang="tr-TR" sz="2800" b="0" i="1" smtClean="0">
                              <a:latin typeface="Cambria Math" panose="02040503050406030204" pitchFamily="18" charset="0"/>
                            </a:rPr>
                            <m:t>0</m:t>
                          </m:r>
                        </m:sub>
                      </m:sSub>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𝐴</m:t>
                          </m:r>
                        </m:e>
                        <m:sup>
                          <m:r>
                            <a:rPr lang="tr-TR" sz="2800" b="0" i="1" smtClean="0">
                              <a:latin typeface="Cambria Math" panose="02040503050406030204" pitchFamily="18" charset="0"/>
                            </a:rPr>
                            <m:t>1/3</m:t>
                          </m:r>
                        </m:sup>
                      </m:sSup>
                    </m:oMath>
                  </m:oMathPara>
                </a14:m>
                <a:endParaRPr lang="tr-TR" sz="2800" dirty="0"/>
              </a:p>
            </p:txBody>
          </p:sp>
        </mc:Choice>
        <mc:Fallback>
          <p:sp>
            <p:nvSpPr>
              <p:cNvPr id="9" name="Metin kutusu 8"/>
              <p:cNvSpPr txBox="1">
                <a:spLocks noRot="1" noChangeAspect="1" noMove="1" noResize="1" noEditPoints="1" noAdjustHandles="1" noChangeArrowheads="1" noChangeShapeType="1" noTextEdit="1"/>
              </p:cNvSpPr>
              <p:nvPr/>
            </p:nvSpPr>
            <p:spPr>
              <a:xfrm>
                <a:off x="5152391" y="5829846"/>
                <a:ext cx="1724446" cy="446982"/>
              </a:xfrm>
              <a:prstGeom prst="rect">
                <a:avLst/>
              </a:prstGeom>
              <a:blipFill>
                <a:blip r:embed="rId4"/>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0" name="Dikdörtgen 9"/>
              <p:cNvSpPr/>
              <p:nvPr/>
            </p:nvSpPr>
            <p:spPr>
              <a:xfrm>
                <a:off x="1716280" y="6266088"/>
                <a:ext cx="1962268" cy="372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𝑟</m:t>
                          </m:r>
                        </m:e>
                        <m:sub>
                          <m:r>
                            <a:rPr lang="tr-TR" i="1">
                              <a:latin typeface="Cambria Math" panose="02040503050406030204" pitchFamily="18" charset="0"/>
                            </a:rPr>
                            <m:t>0</m:t>
                          </m:r>
                        </m:sub>
                      </m:sSub>
                      <m:r>
                        <a:rPr lang="tr-TR" b="0" i="1" smtClean="0">
                          <a:latin typeface="Cambria Math" panose="02040503050406030204" pitchFamily="18" charset="0"/>
                        </a:rPr>
                        <m:t>=1.2</m:t>
                      </m:r>
                      <m:r>
                        <a:rPr lang="tr-TR" b="0" i="1" smtClean="0">
                          <a:latin typeface="Cambria Math" panose="02040503050406030204" pitchFamily="18" charset="0"/>
                        </a:rPr>
                        <m:t>𝑥</m:t>
                      </m:r>
                      <m:sSup>
                        <m:sSupPr>
                          <m:ctrlPr>
                            <a:rPr lang="tr-TR" b="0" i="1" smtClean="0">
                              <a:latin typeface="Cambria Math" panose="02040503050406030204" pitchFamily="18" charset="0"/>
                            </a:rPr>
                          </m:ctrlPr>
                        </m:sSupPr>
                        <m:e>
                          <m:r>
                            <a:rPr lang="tr-TR" b="0" i="1" smtClean="0">
                              <a:latin typeface="Cambria Math" panose="02040503050406030204" pitchFamily="18" charset="0"/>
                            </a:rPr>
                            <m:t>10</m:t>
                          </m:r>
                        </m:e>
                        <m:sup>
                          <m:r>
                            <a:rPr lang="tr-TR" b="0" i="1" smtClean="0">
                              <a:latin typeface="Cambria Math" panose="02040503050406030204" pitchFamily="18" charset="0"/>
                            </a:rPr>
                            <m:t>−15</m:t>
                          </m:r>
                        </m:sup>
                      </m:sSup>
                      <m:r>
                        <a:rPr lang="tr-TR" b="0" i="1" smtClean="0">
                          <a:latin typeface="Cambria Math" panose="02040503050406030204" pitchFamily="18" charset="0"/>
                        </a:rPr>
                        <m:t>𝑚</m:t>
                      </m:r>
                    </m:oMath>
                  </m:oMathPara>
                </a14:m>
                <a:endParaRPr lang="tr-TR" dirty="0"/>
              </a:p>
            </p:txBody>
          </p:sp>
        </mc:Choice>
        <mc:Fallback>
          <p:sp>
            <p:nvSpPr>
              <p:cNvPr id="10" name="Dikdörtgen 9"/>
              <p:cNvSpPr>
                <a:spLocks noRot="1" noChangeAspect="1" noMove="1" noResize="1" noEditPoints="1" noAdjustHandles="1" noChangeArrowheads="1" noChangeShapeType="1" noTextEdit="1"/>
              </p:cNvSpPr>
              <p:nvPr/>
            </p:nvSpPr>
            <p:spPr>
              <a:xfrm>
                <a:off x="1716280" y="6266088"/>
                <a:ext cx="1962268" cy="372410"/>
              </a:xfrm>
              <a:prstGeom prst="rect">
                <a:avLst/>
              </a:prstGeom>
              <a:blipFill>
                <a:blip r:embed="rId5"/>
                <a:stretch>
                  <a:fillRect b="-1639"/>
                </a:stretch>
              </a:blipFill>
            </p:spPr>
            <p:txBody>
              <a:bodyPr/>
              <a:lstStyle/>
              <a:p>
                <a:r>
                  <a:rPr lang="tr-TR">
                    <a:noFill/>
                  </a:rPr>
                  <a:t> </a:t>
                </a:r>
              </a:p>
            </p:txBody>
          </p:sp>
        </mc:Fallback>
      </mc:AlternateContent>
      <p:sp>
        <p:nvSpPr>
          <p:cNvPr id="11" name="Metin kutusu 10"/>
          <p:cNvSpPr txBox="1"/>
          <p:nvPr/>
        </p:nvSpPr>
        <p:spPr>
          <a:xfrm>
            <a:off x="3694310" y="6266088"/>
            <a:ext cx="2348400" cy="369332"/>
          </a:xfrm>
          <a:prstGeom prst="rect">
            <a:avLst/>
          </a:prstGeom>
          <a:noFill/>
        </p:spPr>
        <p:txBody>
          <a:bodyPr wrap="none" rtlCol="0">
            <a:spAutoFit/>
          </a:bodyPr>
          <a:lstStyle/>
          <a:p>
            <a:r>
              <a:rPr lang="tr-TR" dirty="0" smtClean="0"/>
              <a:t>A, kütle numarasıdır.</a:t>
            </a:r>
            <a:endParaRPr lang="tr-TR" dirty="0"/>
          </a:p>
        </p:txBody>
      </p:sp>
      <p:sp>
        <p:nvSpPr>
          <p:cNvPr id="13" name="Metin kutusu 12"/>
          <p:cNvSpPr txBox="1"/>
          <p:nvPr/>
        </p:nvSpPr>
        <p:spPr>
          <a:xfrm>
            <a:off x="1106980" y="3324042"/>
            <a:ext cx="3401893" cy="253916"/>
          </a:xfrm>
          <a:prstGeom prst="rect">
            <a:avLst/>
          </a:prstGeom>
          <a:noFill/>
        </p:spPr>
        <p:txBody>
          <a:bodyPr wrap="none" rtlCol="0">
            <a:spAutoFit/>
          </a:bodyPr>
          <a:lstStyle/>
          <a:p>
            <a:r>
              <a:rPr lang="en-US" altLang="tr-TR" sz="1050" dirty="0"/>
              <a:t>Copyright ©  </a:t>
            </a:r>
            <a:r>
              <a:rPr lang="en-US" altLang="tr-TR" sz="1050" dirty="0" smtClean="0"/>
              <a:t>200</a:t>
            </a:r>
            <a:r>
              <a:rPr lang="tr-TR" altLang="tr-TR" sz="1050" dirty="0" smtClean="0"/>
              <a:t>6 </a:t>
            </a:r>
            <a:r>
              <a:rPr lang="tr-TR" altLang="tr-TR" sz="1050" dirty="0" err="1" smtClean="0"/>
              <a:t>by</a:t>
            </a:r>
            <a:r>
              <a:rPr lang="tr-TR" altLang="tr-TR" sz="1050" dirty="0" smtClean="0"/>
              <a:t> </a:t>
            </a:r>
            <a:r>
              <a:rPr lang="tr-TR" sz="1050" dirty="0" err="1" smtClean="0"/>
              <a:t>Serway</a:t>
            </a:r>
            <a:r>
              <a:rPr lang="tr-TR" sz="1050" dirty="0" smtClean="0"/>
              <a:t>, </a:t>
            </a:r>
            <a:r>
              <a:rPr lang="tr-TR" sz="1050" dirty="0" err="1" smtClean="0"/>
              <a:t>College</a:t>
            </a:r>
            <a:r>
              <a:rPr lang="tr-TR" sz="1050" dirty="0" smtClean="0"/>
              <a:t> Physics,7th Ed.</a:t>
            </a:r>
            <a:endParaRPr lang="tr-TR" sz="1050" dirty="0"/>
          </a:p>
        </p:txBody>
      </p:sp>
    </p:spTree>
    <p:extLst>
      <p:ext uri="{BB962C8B-B14F-4D97-AF65-F5344CB8AC3E}">
        <p14:creationId xmlns:p14="http://schemas.microsoft.com/office/powerpoint/2010/main" val="150807814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txBox="1">
            <a:spLocks/>
          </p:cNvSpPr>
          <p:nvPr/>
        </p:nvSpPr>
        <p:spPr>
          <a:xfrm>
            <a:off x="1677851" y="43061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smtClean="0"/>
              <a:t>Nükleer Kararlılık</a:t>
            </a:r>
            <a:endParaRPr lang="tr-TR" b="1" dirty="0"/>
          </a:p>
        </p:txBody>
      </p:sp>
      <p:sp>
        <p:nvSpPr>
          <p:cNvPr id="3" name="Dikdörtgen 2"/>
          <p:cNvSpPr/>
          <p:nvPr/>
        </p:nvSpPr>
        <p:spPr>
          <a:xfrm>
            <a:off x="1082566" y="1241096"/>
            <a:ext cx="6537434" cy="4967514"/>
          </a:xfrm>
          <a:prstGeom prst="rect">
            <a:avLst/>
          </a:prstGeom>
        </p:spPr>
        <p:txBody>
          <a:bodyPr wrap="square">
            <a:spAutoFit/>
          </a:bodyPr>
          <a:lstStyle/>
          <a:p>
            <a:pPr>
              <a:lnSpc>
                <a:spcPct val="110000"/>
              </a:lnSpc>
            </a:pPr>
            <a:r>
              <a:rPr lang="tr-TR" dirty="0"/>
              <a:t>Çekirdeğin </a:t>
            </a:r>
            <a:r>
              <a:rPr lang="tr-TR" dirty="0" smtClean="0"/>
              <a:t>sıkı olarak </a:t>
            </a:r>
            <a:r>
              <a:rPr lang="tr-TR" dirty="0"/>
              <a:t>paketlenmiş proton ve nötron topluluğundan oluşması göz önüne alındığında, </a:t>
            </a:r>
            <a:r>
              <a:rPr lang="tr-TR" dirty="0" smtClean="0"/>
              <a:t>protonlar </a:t>
            </a:r>
            <a:r>
              <a:rPr lang="tr-TR" dirty="0"/>
              <a:t>arasındaki çok büyük itici elektrostatik kuvvetler, çekirdeğin </a:t>
            </a:r>
            <a:r>
              <a:rPr lang="tr-TR" dirty="0" smtClean="0"/>
              <a:t>parçalanmasına neden </a:t>
            </a:r>
            <a:r>
              <a:rPr lang="tr-TR" dirty="0"/>
              <a:t>olmalı. Bununla birlikte, çekirdekler diğer bir kısa menzilli (yaklaşık 2 </a:t>
            </a:r>
            <a:r>
              <a:rPr lang="tr-TR" dirty="0" err="1"/>
              <a:t>fm</a:t>
            </a:r>
            <a:r>
              <a:rPr lang="tr-TR" dirty="0"/>
              <a:t>) kuvvetin varlığı nedeniyle kararlıdır: nükleer kuvvet, tüm nükleer parçacıklar arasında etkiyen </a:t>
            </a:r>
            <a:r>
              <a:rPr lang="tr-TR" dirty="0" smtClean="0"/>
              <a:t>çekici </a:t>
            </a:r>
            <a:r>
              <a:rPr lang="tr-TR" dirty="0"/>
              <a:t>bir kuvvettir. Protonlar nükleer kuvvetle birbirlerini çekerler ve aynı zamanda </a:t>
            </a:r>
            <a:r>
              <a:rPr lang="tr-TR" dirty="0" err="1"/>
              <a:t>Coulomb</a:t>
            </a:r>
            <a:r>
              <a:rPr lang="tr-TR" dirty="0"/>
              <a:t> kuvveti vasıtasıyla birbirlerini </a:t>
            </a:r>
            <a:r>
              <a:rPr lang="tr-TR" dirty="0" smtClean="0"/>
              <a:t>iterler. </a:t>
            </a:r>
            <a:r>
              <a:rPr lang="tr-TR" dirty="0"/>
              <a:t>Çekici nükleer kuvvet aynı zamanda nötron çiftleri ve nötronlar ile protonlar arasında da etkimektedir</a:t>
            </a:r>
            <a:r>
              <a:rPr lang="tr-TR" dirty="0" smtClean="0"/>
              <a:t>.</a:t>
            </a:r>
          </a:p>
          <a:p>
            <a:pPr>
              <a:lnSpc>
                <a:spcPct val="110000"/>
              </a:lnSpc>
            </a:pPr>
            <a:endParaRPr lang="tr-TR" dirty="0"/>
          </a:p>
          <a:p>
            <a:pPr>
              <a:lnSpc>
                <a:spcPct val="110000"/>
              </a:lnSpc>
            </a:pPr>
            <a:r>
              <a:rPr lang="tr-TR" dirty="0" smtClean="0"/>
              <a:t>Çekirdeklerinin</a:t>
            </a:r>
            <a:r>
              <a:rPr lang="tr-TR" dirty="0"/>
              <a:t>, eşit sayıda proton ve nötron içerdikleri için en kararlı olduklarını, dolayısıyla N </a:t>
            </a:r>
            <a:r>
              <a:rPr lang="tr-TR" dirty="0" smtClean="0"/>
              <a:t>= </a:t>
            </a:r>
            <a:r>
              <a:rPr lang="tr-TR" dirty="0"/>
              <a:t>Z olduğunu, ancak ağır çekirdeklerin </a:t>
            </a:r>
            <a:r>
              <a:rPr lang="tr-TR" dirty="0" smtClean="0"/>
              <a:t>N&gt;Z </a:t>
            </a:r>
            <a:r>
              <a:rPr lang="tr-TR" dirty="0"/>
              <a:t>olması durumunda daha kararlı olduğunu unutmayın.</a:t>
            </a:r>
          </a:p>
        </p:txBody>
      </p:sp>
      <p:pic>
        <p:nvPicPr>
          <p:cNvPr id="5" name="Resim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3588" y="1599588"/>
            <a:ext cx="5505450" cy="3933825"/>
          </a:xfrm>
          <a:prstGeom prst="rect">
            <a:avLst/>
          </a:prstGeom>
        </p:spPr>
      </p:pic>
    </p:spTree>
    <p:extLst>
      <p:ext uri="{BB962C8B-B14F-4D97-AF65-F5344CB8AC3E}">
        <p14:creationId xmlns:p14="http://schemas.microsoft.com/office/powerpoint/2010/main" val="118984919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nvan 1"/>
          <p:cNvSpPr txBox="1">
            <a:spLocks/>
          </p:cNvSpPr>
          <p:nvPr/>
        </p:nvSpPr>
        <p:spPr>
          <a:xfrm>
            <a:off x="1621686" y="598471"/>
            <a:ext cx="8596668" cy="66099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a:t>Bağlanma Enerjisi</a:t>
            </a:r>
          </a:p>
        </p:txBody>
      </p:sp>
      <p:sp>
        <p:nvSpPr>
          <p:cNvPr id="2" name="Dikdörtgen 1"/>
          <p:cNvSpPr/>
          <p:nvPr/>
        </p:nvSpPr>
        <p:spPr>
          <a:xfrm>
            <a:off x="1504548" y="1710260"/>
            <a:ext cx="9389660" cy="1477328"/>
          </a:xfrm>
          <a:prstGeom prst="rect">
            <a:avLst/>
          </a:prstGeom>
        </p:spPr>
        <p:txBody>
          <a:bodyPr wrap="square">
            <a:spAutoFit/>
          </a:bodyPr>
          <a:lstStyle/>
          <a:p>
            <a:r>
              <a:rPr lang="tr-TR" dirty="0"/>
              <a:t>Bir çekirdeğin toplam kütlesi daima çekirdeklerinin yığınlarının toplamından daha azdır. Ayrıca, kütle başka bir enerji tezahürü olduğu için bağlı sistemin (çekirdek) toplam enerjisi ayrılmış nükleonların birleşik enerjisinden daha azdır. Enerjide bu farklılığa çekirdeğin bağlanma enerjisi denir ve onu, ayrılmış nötronlara ve protonlara ayırmak için bir çekirdeğe eklenmesi gereken enerji olarak düşünülebilir.</a:t>
            </a:r>
          </a:p>
        </p:txBody>
      </p:sp>
      <mc:AlternateContent xmlns:mc="http://schemas.openxmlformats.org/markup-compatibility/2006">
        <mc:Choice xmlns:a14="http://schemas.microsoft.com/office/drawing/2010/main" Requires="a14">
          <p:sp>
            <p:nvSpPr>
              <p:cNvPr id="3" name="Metin kutusu 2"/>
              <p:cNvSpPr txBox="1"/>
              <p:nvPr/>
            </p:nvSpPr>
            <p:spPr>
              <a:xfrm>
                <a:off x="1768831" y="3387967"/>
                <a:ext cx="9612375" cy="935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𝐸</m:t>
                          </m:r>
                        </m:e>
                        <m:sub>
                          <m:r>
                            <a:rPr lang="tr-TR" sz="3200" b="0" i="1" smtClean="0">
                              <a:latin typeface="Cambria Math" panose="02040503050406030204" pitchFamily="18" charset="0"/>
                            </a:rPr>
                            <m:t>𝑏</m:t>
                          </m:r>
                        </m:sub>
                      </m:sSub>
                      <m:r>
                        <a:rPr lang="tr-TR" sz="3200" b="0" i="1" smtClean="0">
                          <a:latin typeface="Cambria Math" panose="02040503050406030204" pitchFamily="18" charset="0"/>
                        </a:rPr>
                        <m:t>(</m:t>
                      </m:r>
                      <m:r>
                        <a:rPr lang="tr-TR" sz="3200" b="0" i="1" smtClean="0">
                          <a:latin typeface="Cambria Math" panose="02040503050406030204" pitchFamily="18" charset="0"/>
                        </a:rPr>
                        <m:t>𝑀𝑒𝑉</m:t>
                      </m:r>
                      <m:r>
                        <a:rPr lang="tr-TR" sz="3200" b="0" i="1" smtClean="0">
                          <a:latin typeface="Cambria Math" panose="02040503050406030204" pitchFamily="18" charset="0"/>
                        </a:rPr>
                        <m:t>)=∆</m:t>
                      </m:r>
                      <m:r>
                        <a:rPr lang="tr-TR" sz="3200" b="0" i="1" smtClean="0">
                          <a:latin typeface="Cambria Math" panose="02040503050406030204" pitchFamily="18" charset="0"/>
                          <a:ea typeface="Cambria Math" panose="02040503050406030204" pitchFamily="18" charset="0"/>
                        </a:rPr>
                        <m:t>𝑚</m:t>
                      </m:r>
                      <m:sSup>
                        <m:sSupPr>
                          <m:ctrlPr>
                            <a:rPr lang="tr-TR" sz="3200" b="0" i="1" smtClean="0">
                              <a:latin typeface="Cambria Math" panose="02040503050406030204" pitchFamily="18" charset="0"/>
                              <a:ea typeface="Cambria Math" panose="02040503050406030204" pitchFamily="18" charset="0"/>
                            </a:rPr>
                          </m:ctrlPr>
                        </m:sSupPr>
                        <m:e>
                          <m:r>
                            <a:rPr lang="tr-TR" sz="3200" b="0" i="1" smtClean="0">
                              <a:latin typeface="Cambria Math" panose="02040503050406030204" pitchFamily="18" charset="0"/>
                              <a:ea typeface="Cambria Math" panose="02040503050406030204" pitchFamily="18" charset="0"/>
                            </a:rPr>
                            <m:t>𝑐</m:t>
                          </m:r>
                        </m:e>
                        <m:sup>
                          <m:r>
                            <a:rPr lang="tr-TR" sz="3200" b="0" i="1" smtClean="0">
                              <a:latin typeface="Cambria Math" panose="02040503050406030204" pitchFamily="18" charset="0"/>
                              <a:ea typeface="Cambria Math" panose="02040503050406030204" pitchFamily="18" charset="0"/>
                            </a:rPr>
                            <m:t>2</m:t>
                          </m:r>
                        </m:sup>
                      </m:sSup>
                      <m:r>
                        <a:rPr lang="tr-TR" sz="3200" b="0" i="1" smtClean="0">
                          <a:latin typeface="Cambria Math" panose="02040503050406030204" pitchFamily="18" charset="0"/>
                          <a:ea typeface="Cambria Math" panose="02040503050406030204" pitchFamily="18" charset="0"/>
                        </a:rPr>
                        <m:t>=</m:t>
                      </m:r>
                      <m:d>
                        <m:dPr>
                          <m:begChr m:val="["/>
                          <m:endChr m:val="]"/>
                          <m:ctrlPr>
                            <a:rPr lang="tr-TR" sz="3200" b="0" i="1" smtClean="0">
                              <a:latin typeface="Cambria Math" panose="02040503050406030204" pitchFamily="18" charset="0"/>
                              <a:ea typeface="Cambria Math" panose="02040503050406030204" pitchFamily="18" charset="0"/>
                            </a:rPr>
                          </m:ctrlPr>
                        </m:dPr>
                        <m:e>
                          <m:d>
                            <m:dPr>
                              <m:ctrlPr>
                                <a:rPr lang="tr-TR" sz="3200" b="0" i="1" smtClean="0">
                                  <a:latin typeface="Cambria Math" panose="02040503050406030204" pitchFamily="18" charset="0"/>
                                  <a:ea typeface="Cambria Math" panose="02040503050406030204" pitchFamily="18" charset="0"/>
                                </a:rPr>
                              </m:ctrlPr>
                            </m:dPr>
                            <m:e>
                              <m:sSub>
                                <m:sSubPr>
                                  <m:ctrlPr>
                                    <a:rPr lang="tr-TR" sz="3200" i="1">
                                      <a:latin typeface="Cambria Math" panose="02040503050406030204" pitchFamily="18" charset="0"/>
                                      <a:ea typeface="Cambria Math" panose="02040503050406030204" pitchFamily="18" charset="0"/>
                                    </a:rPr>
                                  </m:ctrlPr>
                                </m:sSubPr>
                                <m:e>
                                  <m:r>
                                    <a:rPr lang="tr-TR" sz="3200" b="0" i="1" smtClean="0">
                                      <a:latin typeface="Cambria Math" panose="02040503050406030204" pitchFamily="18" charset="0"/>
                                      <a:ea typeface="Cambria Math" panose="02040503050406030204" pitchFamily="18" charset="0"/>
                                    </a:rPr>
                                    <m:t>𝑍</m:t>
                                  </m:r>
                                  <m:r>
                                    <a:rPr lang="tr-TR" sz="3200" i="1">
                                      <a:latin typeface="Cambria Math" panose="02040503050406030204" pitchFamily="18" charset="0"/>
                                      <a:ea typeface="Cambria Math" panose="02040503050406030204" pitchFamily="18" charset="0"/>
                                    </a:rPr>
                                    <m:t>𝑚</m:t>
                                  </m:r>
                                </m:e>
                                <m:sub>
                                  <m:r>
                                    <a:rPr lang="tr-TR" sz="3200" i="1">
                                      <a:latin typeface="Cambria Math" panose="02040503050406030204" pitchFamily="18" charset="0"/>
                                      <a:ea typeface="Cambria Math" panose="02040503050406030204" pitchFamily="18" charset="0"/>
                                    </a:rPr>
                                    <m:t>𝑝</m:t>
                                  </m:r>
                                </m:sub>
                              </m:sSub>
                              <m:r>
                                <a:rPr lang="tr-TR" sz="3200" i="1">
                                  <a:latin typeface="Cambria Math" panose="02040503050406030204" pitchFamily="18" charset="0"/>
                                  <a:ea typeface="Cambria Math" panose="02040503050406030204" pitchFamily="18" charset="0"/>
                                </a:rPr>
                                <m:t>+</m:t>
                              </m:r>
                              <m:sSub>
                                <m:sSubPr>
                                  <m:ctrlPr>
                                    <a:rPr lang="tr-TR" sz="3200" i="1">
                                      <a:latin typeface="Cambria Math" panose="02040503050406030204" pitchFamily="18" charset="0"/>
                                      <a:ea typeface="Cambria Math" panose="02040503050406030204" pitchFamily="18" charset="0"/>
                                    </a:rPr>
                                  </m:ctrlPr>
                                </m:sSubPr>
                                <m:e>
                                  <m:r>
                                    <a:rPr lang="tr-TR" sz="3200" b="0" i="1" smtClean="0">
                                      <a:latin typeface="Cambria Math" panose="02040503050406030204" pitchFamily="18" charset="0"/>
                                      <a:ea typeface="Cambria Math" panose="02040503050406030204" pitchFamily="18" charset="0"/>
                                    </a:rPr>
                                    <m:t>𝑁</m:t>
                                  </m:r>
                                  <m:r>
                                    <a:rPr lang="tr-TR" sz="3200" i="1">
                                      <a:latin typeface="Cambria Math" panose="02040503050406030204" pitchFamily="18" charset="0"/>
                                      <a:ea typeface="Cambria Math" panose="02040503050406030204" pitchFamily="18" charset="0"/>
                                    </a:rPr>
                                    <m:t>𝑚</m:t>
                                  </m:r>
                                </m:e>
                                <m:sub>
                                  <m:r>
                                    <a:rPr lang="tr-TR" sz="3200" i="1">
                                      <a:latin typeface="Cambria Math" panose="02040503050406030204" pitchFamily="18" charset="0"/>
                                      <a:ea typeface="Cambria Math" panose="02040503050406030204" pitchFamily="18" charset="0"/>
                                    </a:rPr>
                                    <m:t>𝑛</m:t>
                                  </m:r>
                                </m:sub>
                              </m:sSub>
                            </m:e>
                          </m:d>
                          <m:r>
                            <a:rPr lang="tr-TR" sz="3200" b="0" i="1" smtClean="0">
                              <a:latin typeface="Cambria Math" panose="02040503050406030204" pitchFamily="18" charset="0"/>
                              <a:ea typeface="Cambria Math" panose="02040503050406030204" pitchFamily="18" charset="0"/>
                            </a:rPr>
                            <m:t>−</m:t>
                          </m:r>
                          <m:sSub>
                            <m:sSubPr>
                              <m:ctrlPr>
                                <a:rPr lang="tr-TR" sz="3200" b="0" i="1" smtClean="0">
                                  <a:latin typeface="Cambria Math" panose="02040503050406030204" pitchFamily="18" charset="0"/>
                                  <a:ea typeface="Cambria Math" panose="02040503050406030204" pitchFamily="18" charset="0"/>
                                </a:rPr>
                              </m:ctrlPr>
                            </m:sSubPr>
                            <m:e>
                              <m:r>
                                <a:rPr lang="tr-TR" sz="3200" b="0" i="1" smtClean="0">
                                  <a:latin typeface="Cambria Math" panose="02040503050406030204" pitchFamily="18" charset="0"/>
                                  <a:ea typeface="Cambria Math" panose="02040503050406030204" pitchFamily="18" charset="0"/>
                                </a:rPr>
                                <m:t>𝑀</m:t>
                              </m:r>
                            </m:e>
                            <m:sub>
                              <m:r>
                                <a:rPr lang="tr-TR" sz="3200" b="0" i="1" smtClean="0">
                                  <a:latin typeface="Cambria Math" panose="02040503050406030204" pitchFamily="18" charset="0"/>
                                  <a:ea typeface="Cambria Math" panose="02040503050406030204" pitchFamily="18" charset="0"/>
                                </a:rPr>
                                <m:t>𝑋</m:t>
                              </m:r>
                            </m:sub>
                          </m:sSub>
                        </m:e>
                      </m:d>
                      <m:f>
                        <m:fPr>
                          <m:ctrlPr>
                            <a:rPr lang="tr-TR" sz="3200" b="0" i="1" smtClean="0">
                              <a:latin typeface="Cambria Math" panose="02040503050406030204" pitchFamily="18" charset="0"/>
                              <a:ea typeface="Cambria Math" panose="02040503050406030204" pitchFamily="18" charset="0"/>
                            </a:rPr>
                          </m:ctrlPr>
                        </m:fPr>
                        <m:num>
                          <m:r>
                            <a:rPr lang="tr-TR" sz="3200" b="0" i="1" smtClean="0">
                              <a:latin typeface="Cambria Math" panose="02040503050406030204" pitchFamily="18" charset="0"/>
                              <a:ea typeface="Cambria Math" panose="02040503050406030204" pitchFamily="18" charset="0"/>
                            </a:rPr>
                            <m:t>931.5 </m:t>
                          </m:r>
                          <m:r>
                            <a:rPr lang="tr-TR" sz="3200" b="0" i="1" smtClean="0">
                              <a:latin typeface="Cambria Math" panose="02040503050406030204" pitchFamily="18" charset="0"/>
                              <a:ea typeface="Cambria Math" panose="02040503050406030204" pitchFamily="18" charset="0"/>
                            </a:rPr>
                            <m:t>𝑀𝑒𝑉</m:t>
                          </m:r>
                        </m:num>
                        <m:den>
                          <m:r>
                            <a:rPr lang="tr-TR" sz="3200" b="0" i="1" smtClean="0">
                              <a:latin typeface="Cambria Math" panose="02040503050406030204" pitchFamily="18" charset="0"/>
                              <a:ea typeface="Cambria Math" panose="02040503050406030204" pitchFamily="18" charset="0"/>
                            </a:rPr>
                            <m:t>𝑢</m:t>
                          </m:r>
                        </m:den>
                      </m:f>
                    </m:oMath>
                  </m:oMathPara>
                </a14:m>
                <a:endParaRPr lang="tr-TR" sz="3200" dirty="0"/>
              </a:p>
            </p:txBody>
          </p:sp>
        </mc:Choice>
        <mc:Fallback>
          <p:sp>
            <p:nvSpPr>
              <p:cNvPr id="3" name="Metin kutusu 2"/>
              <p:cNvSpPr txBox="1">
                <a:spLocks noRot="1" noChangeAspect="1" noMove="1" noResize="1" noEditPoints="1" noAdjustHandles="1" noChangeArrowheads="1" noChangeShapeType="1" noTextEdit="1"/>
              </p:cNvSpPr>
              <p:nvPr/>
            </p:nvSpPr>
            <p:spPr>
              <a:xfrm>
                <a:off x="1768831" y="3387967"/>
                <a:ext cx="9612375" cy="935192"/>
              </a:xfrm>
              <a:prstGeom prst="rect">
                <a:avLst/>
              </a:prstGeom>
              <a:blipFill>
                <a:blip r:embed="rId2"/>
                <a:stretch>
                  <a:fillRect/>
                </a:stretch>
              </a:blipFill>
            </p:spPr>
            <p:txBody>
              <a:bodyPr/>
              <a:lstStyle/>
              <a:p>
                <a:r>
                  <a:rPr lang="tr-TR">
                    <a:noFill/>
                  </a:rPr>
                  <a:t> </a:t>
                </a:r>
              </a:p>
            </p:txBody>
          </p:sp>
        </mc:Fallback>
      </mc:AlternateContent>
      <p:sp>
        <p:nvSpPr>
          <p:cNvPr id="6" name="Dikdörtgen 5"/>
          <p:cNvSpPr/>
          <p:nvPr/>
        </p:nvSpPr>
        <p:spPr>
          <a:xfrm>
            <a:off x="1504548" y="4802724"/>
            <a:ext cx="6096000" cy="923330"/>
          </a:xfrm>
          <a:prstGeom prst="rect">
            <a:avLst/>
          </a:prstGeom>
        </p:spPr>
        <p:txBody>
          <a:bodyPr>
            <a:spAutoFit/>
          </a:bodyPr>
          <a:lstStyle/>
          <a:p>
            <a:pPr marL="1252538" lvl="2" indent="-341313">
              <a:buFontTx/>
              <a:buChar char="•"/>
            </a:pPr>
            <a:r>
              <a:rPr lang="en-US" altLang="tr-TR" dirty="0"/>
              <a:t>Proton: </a:t>
            </a:r>
            <a:r>
              <a:rPr lang="en-US" altLang="tr-TR" i="1" dirty="0" err="1"/>
              <a:t>m</a:t>
            </a:r>
            <a:r>
              <a:rPr lang="en-US" altLang="tr-TR" i="1" baseline="-25000" dirty="0" err="1"/>
              <a:t>p</a:t>
            </a:r>
            <a:r>
              <a:rPr lang="en-US" altLang="tr-TR" dirty="0"/>
              <a:t> = 1.007276 u</a:t>
            </a:r>
          </a:p>
          <a:p>
            <a:pPr marL="1252538" lvl="2" indent="-341313">
              <a:buFontTx/>
              <a:buChar char="•"/>
            </a:pPr>
            <a:r>
              <a:rPr lang="en-US" altLang="tr-TR" dirty="0" smtClean="0"/>
              <a:t>N</a:t>
            </a:r>
            <a:r>
              <a:rPr lang="tr-TR" altLang="tr-TR" dirty="0" smtClean="0"/>
              <a:t>ö</a:t>
            </a:r>
            <a:r>
              <a:rPr lang="en-US" altLang="tr-TR" dirty="0" err="1" smtClean="0"/>
              <a:t>tron</a:t>
            </a:r>
            <a:r>
              <a:rPr lang="en-US" altLang="tr-TR" dirty="0"/>
              <a:t>: </a:t>
            </a:r>
            <a:r>
              <a:rPr lang="en-US" altLang="tr-TR" i="1" dirty="0" err="1"/>
              <a:t>m</a:t>
            </a:r>
            <a:r>
              <a:rPr lang="en-US" altLang="tr-TR" i="1" baseline="-25000" dirty="0" err="1"/>
              <a:t>n</a:t>
            </a:r>
            <a:r>
              <a:rPr lang="en-US" altLang="tr-TR" dirty="0"/>
              <a:t> = 1.008665 u</a:t>
            </a:r>
          </a:p>
          <a:p>
            <a:pPr marL="1252538" lvl="2" indent="-341313">
              <a:buFontTx/>
              <a:buChar char="•"/>
            </a:pPr>
            <a:r>
              <a:rPr lang="en-US" altLang="tr-TR" dirty="0" err="1" smtClean="0"/>
              <a:t>Ele</a:t>
            </a:r>
            <a:r>
              <a:rPr lang="tr-TR" altLang="tr-TR" dirty="0" smtClean="0"/>
              <a:t>k</a:t>
            </a:r>
            <a:r>
              <a:rPr lang="en-US" altLang="tr-TR" dirty="0" err="1" smtClean="0"/>
              <a:t>tron</a:t>
            </a:r>
            <a:r>
              <a:rPr lang="en-US" altLang="tr-TR" dirty="0"/>
              <a:t>: </a:t>
            </a:r>
            <a:r>
              <a:rPr lang="en-US" altLang="tr-TR" i="1" dirty="0"/>
              <a:t>m</a:t>
            </a:r>
            <a:r>
              <a:rPr lang="en-US" altLang="tr-TR" i="1" baseline="-25000" dirty="0"/>
              <a:t>e</a:t>
            </a:r>
            <a:r>
              <a:rPr lang="en-US" altLang="tr-TR" dirty="0"/>
              <a:t> = 0.000548580 u</a:t>
            </a:r>
          </a:p>
        </p:txBody>
      </p:sp>
    </p:spTree>
    <p:extLst>
      <p:ext uri="{BB962C8B-B14F-4D97-AF65-F5344CB8AC3E}">
        <p14:creationId xmlns:p14="http://schemas.microsoft.com/office/powerpoint/2010/main" val="17204967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9879" y="571031"/>
            <a:ext cx="8911687" cy="1280890"/>
          </a:xfrm>
        </p:spPr>
        <p:txBody>
          <a:bodyPr/>
          <a:lstStyle/>
          <a:p>
            <a:r>
              <a:rPr lang="tr-TR" b="1" dirty="0"/>
              <a:t>Çekirdek </a:t>
            </a:r>
            <a:r>
              <a:rPr lang="tr-TR" b="1" dirty="0" err="1"/>
              <a:t>Spini</a:t>
            </a:r>
            <a:r>
              <a:rPr lang="tr-TR" b="1" dirty="0"/>
              <a:t> ve Manyetik </a:t>
            </a:r>
            <a:r>
              <a:rPr lang="tr-TR" b="1" dirty="0" smtClean="0"/>
              <a:t>Moment</a:t>
            </a:r>
            <a:r>
              <a:rPr lang="tr-TR" b="1" dirty="0"/>
              <a:t/>
            </a:r>
            <a:br>
              <a:rPr lang="tr-TR" b="1" dirty="0"/>
            </a:br>
            <a:endParaRPr lang="tr-TR" b="1" dirty="0"/>
          </a:p>
        </p:txBody>
      </p:sp>
      <mc:AlternateContent xmlns:mc="http://schemas.openxmlformats.org/markup-compatibility/2006">
        <mc:Choice xmlns:a14="http://schemas.microsoft.com/office/drawing/2010/main" Requires="a14">
          <p:sp>
            <p:nvSpPr>
              <p:cNvPr id="7" name="Dikdörtgen 6"/>
              <p:cNvSpPr/>
              <p:nvPr/>
            </p:nvSpPr>
            <p:spPr>
              <a:xfrm>
                <a:off x="1559879" y="1398232"/>
                <a:ext cx="9507514" cy="1812740"/>
              </a:xfrm>
              <a:prstGeom prst="rect">
                <a:avLst/>
              </a:prstGeom>
            </p:spPr>
            <p:txBody>
              <a:bodyPr wrap="square">
                <a:spAutoFit/>
              </a:bodyPr>
              <a:lstStyle/>
              <a:p>
                <a:r>
                  <a:rPr lang="tr-TR" dirty="0" smtClean="0"/>
                  <a:t>Bir elektronun </a:t>
                </a:r>
                <a:r>
                  <a:rPr lang="tr-TR" dirty="0" err="1"/>
                  <a:t>spin</a:t>
                </a:r>
                <a:r>
                  <a:rPr lang="tr-TR" dirty="0"/>
                  <a:t> ile ilişkili iç </a:t>
                </a:r>
                <a:r>
                  <a:rPr lang="tr-TR" dirty="0" err="1"/>
                  <a:t>açısal</a:t>
                </a:r>
                <a:r>
                  <a:rPr lang="tr-TR" dirty="0"/>
                  <a:t> momentumuna sahip olduğu gerçeğini tartıştık. Bir çekirdek, bir elektron gibi, göreceli özelliklerden kaynaklanan iç </a:t>
                </a:r>
                <a:r>
                  <a:rPr lang="tr-TR" dirty="0" err="1"/>
                  <a:t>açısal</a:t>
                </a:r>
                <a:r>
                  <a:rPr lang="tr-TR" dirty="0"/>
                  <a:t> momentuma sahiptir. Nükleer </a:t>
                </a:r>
                <a:r>
                  <a:rPr lang="tr-TR" dirty="0" err="1"/>
                  <a:t>açısal</a:t>
                </a:r>
                <a:r>
                  <a:rPr lang="tr-TR" dirty="0"/>
                  <a:t> momentumun </a:t>
                </a:r>
                <a:r>
                  <a:rPr lang="tr-TR" dirty="0" smtClean="0"/>
                  <a:t>büyüklüğü </a:t>
                </a:r>
                <a14:m>
                  <m:oMath xmlns:m="http://schemas.openxmlformats.org/officeDocument/2006/math">
                    <m:rad>
                      <m:radPr>
                        <m:degHide m:val="on"/>
                        <m:ctrlPr>
                          <a:rPr lang="tr-TR" i="1" smtClean="0">
                            <a:latin typeface="Cambria Math" panose="02040503050406030204" pitchFamily="18" charset="0"/>
                          </a:rPr>
                        </m:ctrlPr>
                      </m:radPr>
                      <m:deg/>
                      <m:e>
                        <m:r>
                          <a:rPr lang="tr-TR" b="0" i="1" smtClean="0">
                            <a:latin typeface="Cambria Math" panose="02040503050406030204" pitchFamily="18" charset="0"/>
                          </a:rPr>
                          <m:t>𝐼</m:t>
                        </m:r>
                        <m:r>
                          <a:rPr lang="tr-TR" b="0" i="1" smtClean="0">
                            <a:latin typeface="Cambria Math" panose="02040503050406030204" pitchFamily="18" charset="0"/>
                          </a:rPr>
                          <m:t>(</m:t>
                        </m:r>
                        <m:r>
                          <a:rPr lang="tr-TR" b="0" i="1" smtClean="0">
                            <a:latin typeface="Cambria Math" panose="02040503050406030204" pitchFamily="18" charset="0"/>
                          </a:rPr>
                          <m:t>𝐼</m:t>
                        </m:r>
                        <m:r>
                          <a:rPr lang="tr-TR" b="0" i="1" smtClean="0">
                            <a:latin typeface="Cambria Math" panose="02040503050406030204" pitchFamily="18" charset="0"/>
                          </a:rPr>
                          <m:t>+1)</m:t>
                        </m:r>
                      </m:e>
                    </m:rad>
                    <m:r>
                      <a:rPr lang="tr-TR" i="1" smtClean="0">
                        <a:latin typeface="Cambria Math" panose="02040503050406030204" pitchFamily="18" charset="0"/>
                        <a:ea typeface="Cambria Math" panose="02040503050406030204" pitchFamily="18" charset="0"/>
                      </a:rPr>
                      <m:t>ℏ</m:t>
                    </m:r>
                  </m:oMath>
                </a14:m>
                <a:r>
                  <a:rPr lang="tr-TR" dirty="0" smtClean="0"/>
                  <a:t>, </a:t>
                </a:r>
                <a:r>
                  <a:rPr lang="tr-TR" dirty="0"/>
                  <a:t>burada nükleer </a:t>
                </a:r>
                <a:r>
                  <a:rPr lang="tr-TR" dirty="0" err="1"/>
                  <a:t>spin</a:t>
                </a:r>
                <a:r>
                  <a:rPr lang="tr-TR" dirty="0"/>
                  <a:t> olarak adlandırılan bir kuantum sayısıdır ve bir tam sayı veya </a:t>
                </a:r>
                <a:r>
                  <a:rPr lang="tr-TR" dirty="0" smtClean="0"/>
                  <a:t>buçuklu </a:t>
                </a:r>
                <a:r>
                  <a:rPr lang="tr-TR" dirty="0"/>
                  <a:t>tamsayı olabilir. Nükleer </a:t>
                </a:r>
                <a:r>
                  <a:rPr lang="tr-TR" dirty="0" err="1"/>
                  <a:t>açısal</a:t>
                </a:r>
                <a:r>
                  <a:rPr lang="tr-TR" dirty="0"/>
                  <a:t> momentum, her </a:t>
                </a:r>
                <a:r>
                  <a:rPr lang="tr-TR" dirty="0" smtClean="0"/>
                  <a:t>nükleonun </a:t>
                </a:r>
                <a:r>
                  <a:rPr lang="tr-TR" dirty="0"/>
                  <a:t>hem </a:t>
                </a:r>
                <a:r>
                  <a:rPr lang="tr-TR" dirty="0" err="1"/>
                  <a:t>orbital</a:t>
                </a:r>
                <a:r>
                  <a:rPr lang="tr-TR" dirty="0"/>
                  <a:t> hem de </a:t>
                </a:r>
                <a:r>
                  <a:rPr lang="tr-TR" dirty="0" err="1"/>
                  <a:t>spin</a:t>
                </a:r>
                <a:r>
                  <a:rPr lang="tr-TR" dirty="0"/>
                  <a:t> </a:t>
                </a:r>
                <a:r>
                  <a:rPr lang="tr-TR" dirty="0" err="1"/>
                  <a:t>açısal</a:t>
                </a:r>
                <a:r>
                  <a:rPr lang="tr-TR" dirty="0"/>
                  <a:t> momentumunu içeren toplam nükleon momentumudur.</a:t>
                </a:r>
              </a:p>
            </p:txBody>
          </p:sp>
        </mc:Choice>
        <mc:Fallback>
          <p:sp>
            <p:nvSpPr>
              <p:cNvPr id="7" name="Dikdörtgen 6"/>
              <p:cNvSpPr>
                <a:spLocks noRot="1" noChangeAspect="1" noMove="1" noResize="1" noEditPoints="1" noAdjustHandles="1" noChangeArrowheads="1" noChangeShapeType="1" noTextEdit="1"/>
              </p:cNvSpPr>
              <p:nvPr/>
            </p:nvSpPr>
            <p:spPr>
              <a:xfrm>
                <a:off x="1559879" y="1398232"/>
                <a:ext cx="9507514" cy="1812740"/>
              </a:xfrm>
              <a:prstGeom prst="rect">
                <a:avLst/>
              </a:prstGeom>
              <a:blipFill>
                <a:blip r:embed="rId2"/>
                <a:stretch>
                  <a:fillRect l="-577" t="-1678" b="-4027"/>
                </a:stretch>
              </a:blipFill>
            </p:spPr>
            <p:txBody>
              <a:bodyPr/>
              <a:lstStyle/>
              <a:p>
                <a:r>
                  <a:rPr lang="tr-TR">
                    <a:noFill/>
                  </a:rPr>
                  <a:t> </a:t>
                </a:r>
              </a:p>
            </p:txBody>
          </p:sp>
        </mc:Fallback>
      </mc:AlternateContent>
      <p:sp>
        <p:nvSpPr>
          <p:cNvPr id="8" name="Dikdörtgen 7"/>
          <p:cNvSpPr/>
          <p:nvPr/>
        </p:nvSpPr>
        <p:spPr>
          <a:xfrm>
            <a:off x="1559879" y="3376814"/>
            <a:ext cx="9750034" cy="923330"/>
          </a:xfrm>
          <a:prstGeom prst="rect">
            <a:avLst/>
          </a:prstGeom>
        </p:spPr>
        <p:txBody>
          <a:bodyPr wrap="square">
            <a:spAutoFit/>
          </a:bodyPr>
          <a:lstStyle/>
          <a:p>
            <a:r>
              <a:rPr lang="tr-TR" dirty="0"/>
              <a:t>Nükleer </a:t>
            </a:r>
            <a:r>
              <a:rPr lang="tr-TR" dirty="0" err="1"/>
              <a:t>açısal</a:t>
            </a:r>
            <a:r>
              <a:rPr lang="tr-TR" dirty="0"/>
              <a:t> momentum, elektronunkine benzer nükleer bir manyetik momente sahiptir. Bir çekirdeğin manyetik momenti, nükleer </a:t>
            </a:r>
            <a:r>
              <a:rPr lang="tr-TR" dirty="0" err="1" smtClean="0"/>
              <a:t>magneton</a:t>
            </a:r>
            <a:r>
              <a:rPr lang="tr-TR" dirty="0" smtClean="0"/>
              <a:t>, </a:t>
            </a:r>
            <a:r>
              <a:rPr lang="tr-TR" dirty="0" smtClean="0">
                <a:sym typeface="Symbol" panose="05050102010706020507" pitchFamily="18" charset="2"/>
              </a:rPr>
              <a:t></a:t>
            </a:r>
            <a:r>
              <a:rPr lang="tr-TR" baseline="-25000" dirty="0" smtClean="0"/>
              <a:t>n</a:t>
            </a:r>
            <a:r>
              <a:rPr lang="tr-TR" dirty="0" smtClean="0"/>
              <a:t> </a:t>
            </a:r>
            <a:r>
              <a:rPr lang="tr-TR" dirty="0"/>
              <a:t>açısından ölçülür, manyetik moment birimi şu şekilde tanımlanır</a:t>
            </a:r>
          </a:p>
        </p:txBody>
      </p:sp>
      <mc:AlternateContent xmlns:mc="http://schemas.openxmlformats.org/markup-compatibility/2006">
        <mc:Choice xmlns:a14="http://schemas.microsoft.com/office/drawing/2010/main" Requires="a14">
          <p:sp>
            <p:nvSpPr>
              <p:cNvPr id="9" name="Metin kutusu 8"/>
              <p:cNvSpPr txBox="1"/>
              <p:nvPr/>
            </p:nvSpPr>
            <p:spPr>
              <a:xfrm>
                <a:off x="4932772" y="4721295"/>
                <a:ext cx="1880323" cy="10722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i="1" smtClean="0">
                              <a:latin typeface="Cambria Math" panose="02040503050406030204" pitchFamily="18" charset="0"/>
                              <a:ea typeface="Cambria Math" panose="02040503050406030204" pitchFamily="18" charset="0"/>
                            </a:rPr>
                            <m:t>𝜇</m:t>
                          </m:r>
                        </m:e>
                        <m:sub>
                          <m:r>
                            <a:rPr lang="tr-TR" sz="3200" b="0" i="1" smtClean="0">
                              <a:latin typeface="Cambria Math" panose="02040503050406030204" pitchFamily="18" charset="0"/>
                            </a:rPr>
                            <m:t>𝑛</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r>
                            <a:rPr lang="tr-TR" sz="3200" b="0" i="1" smtClean="0">
                              <a:latin typeface="Cambria Math" panose="02040503050406030204" pitchFamily="18" charset="0"/>
                            </a:rPr>
                            <m:t>𝑒</m:t>
                          </m:r>
                          <m:r>
                            <a:rPr lang="tr-TR" sz="3200" b="0" i="1" smtClean="0">
                              <a:latin typeface="Cambria Math" panose="02040503050406030204" pitchFamily="18" charset="0"/>
                              <a:ea typeface="Cambria Math" panose="02040503050406030204" pitchFamily="18" charset="0"/>
                            </a:rPr>
                            <m:t>ℏ</m:t>
                          </m:r>
                        </m:num>
                        <m:den>
                          <m:r>
                            <a:rPr lang="tr-TR" sz="3200" b="0" i="1" smtClean="0">
                              <a:latin typeface="Cambria Math" panose="02040503050406030204" pitchFamily="18" charset="0"/>
                            </a:rPr>
                            <m:t>2</m:t>
                          </m:r>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𝑚</m:t>
                              </m:r>
                            </m:e>
                            <m:sub>
                              <m:r>
                                <a:rPr lang="tr-TR" sz="3200" b="0" i="1" smtClean="0">
                                  <a:latin typeface="Cambria Math" panose="02040503050406030204" pitchFamily="18" charset="0"/>
                                </a:rPr>
                                <m:t>𝑝</m:t>
                              </m:r>
                            </m:sub>
                          </m:sSub>
                        </m:den>
                      </m:f>
                    </m:oMath>
                  </m:oMathPara>
                </a14:m>
                <a:endParaRPr lang="tr-TR" sz="3200" dirty="0"/>
              </a:p>
            </p:txBody>
          </p:sp>
        </mc:Choice>
        <mc:Fallback>
          <p:sp>
            <p:nvSpPr>
              <p:cNvPr id="9" name="Metin kutusu 8"/>
              <p:cNvSpPr txBox="1">
                <a:spLocks noRot="1" noChangeAspect="1" noMove="1" noResize="1" noEditPoints="1" noAdjustHandles="1" noChangeArrowheads="1" noChangeShapeType="1" noTextEdit="1"/>
              </p:cNvSpPr>
              <p:nvPr/>
            </p:nvSpPr>
            <p:spPr>
              <a:xfrm>
                <a:off x="4932772" y="4721295"/>
                <a:ext cx="1880323" cy="1072281"/>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950171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4139" y="621861"/>
            <a:ext cx="8911687" cy="1280890"/>
          </a:xfrm>
        </p:spPr>
        <p:txBody>
          <a:bodyPr/>
          <a:lstStyle/>
          <a:p>
            <a:r>
              <a:rPr lang="tr-TR" b="1" dirty="0" smtClean="0"/>
              <a:t>İÇİNDEKİLER</a:t>
            </a:r>
            <a:endParaRPr lang="tr-TR" b="1" dirty="0"/>
          </a:p>
        </p:txBody>
      </p:sp>
      <p:sp>
        <p:nvSpPr>
          <p:cNvPr id="3" name="İçerik Yer Tutucusu 2"/>
          <p:cNvSpPr>
            <a:spLocks noGrp="1"/>
          </p:cNvSpPr>
          <p:nvPr>
            <p:ph idx="1"/>
          </p:nvPr>
        </p:nvSpPr>
        <p:spPr/>
        <p:txBody>
          <a:bodyPr>
            <a:normAutofit/>
          </a:bodyPr>
          <a:lstStyle/>
          <a:p>
            <a:r>
              <a:rPr lang="tr-TR" sz="2800" dirty="0" smtClean="0"/>
              <a:t>Maddenin Yapısı ve Atom</a:t>
            </a:r>
          </a:p>
          <a:p>
            <a:r>
              <a:rPr lang="tr-TR" sz="2800" dirty="0" smtClean="0"/>
              <a:t>Radyasyon Nedir? </a:t>
            </a:r>
          </a:p>
          <a:p>
            <a:r>
              <a:rPr lang="tr-TR" sz="2800" dirty="0" smtClean="0"/>
              <a:t>Radyasyon Tipleri</a:t>
            </a:r>
          </a:p>
          <a:p>
            <a:r>
              <a:rPr lang="tr-TR" sz="2800" dirty="0" err="1" smtClean="0"/>
              <a:t>İyonizasyon</a:t>
            </a:r>
            <a:endParaRPr lang="tr-TR" sz="2800" dirty="0" smtClean="0"/>
          </a:p>
          <a:p>
            <a:r>
              <a:rPr lang="tr-TR" sz="2800" dirty="0" smtClean="0"/>
              <a:t>Fotoelektrik Olay</a:t>
            </a:r>
          </a:p>
          <a:p>
            <a:r>
              <a:rPr lang="tr-TR" sz="2800" dirty="0" err="1" smtClean="0"/>
              <a:t>Compton</a:t>
            </a:r>
            <a:r>
              <a:rPr lang="tr-TR" sz="2800" dirty="0" smtClean="0"/>
              <a:t> Olayı</a:t>
            </a:r>
            <a:endParaRPr lang="tr-TR" sz="2800" dirty="0"/>
          </a:p>
        </p:txBody>
      </p:sp>
    </p:spTree>
    <p:extLst>
      <p:ext uri="{BB962C8B-B14F-4D97-AF65-F5344CB8AC3E}">
        <p14:creationId xmlns:p14="http://schemas.microsoft.com/office/powerpoint/2010/main" val="133120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41729" y="646674"/>
            <a:ext cx="8229600" cy="1139825"/>
          </a:xfrm>
        </p:spPr>
        <p:txBody>
          <a:bodyPr>
            <a:normAutofit/>
          </a:bodyPr>
          <a:lstStyle/>
          <a:p>
            <a:pPr algn="l" eaLnBrk="1" hangingPunct="1">
              <a:defRPr/>
            </a:pPr>
            <a:r>
              <a:rPr lang="tr-TR" b="1" dirty="0" smtClean="0"/>
              <a:t>Radyoaktiviteyi kim keşfetti</a:t>
            </a:r>
            <a:r>
              <a:rPr lang="en-US" b="1" dirty="0" smtClean="0"/>
              <a:t>?</a:t>
            </a:r>
            <a:endParaRPr lang="en-US" b="1" dirty="0"/>
          </a:p>
        </p:txBody>
      </p:sp>
      <p:sp>
        <p:nvSpPr>
          <p:cNvPr id="8195" name="Rectangle 3"/>
          <p:cNvSpPr>
            <a:spLocks noGrp="1" noChangeArrowheads="1"/>
          </p:cNvSpPr>
          <p:nvPr>
            <p:ph type="body" sz="half" idx="1"/>
          </p:nvPr>
        </p:nvSpPr>
        <p:spPr>
          <a:xfrm>
            <a:off x="1870429" y="1481089"/>
            <a:ext cx="4800600" cy="610820"/>
          </a:xfrm>
        </p:spPr>
        <p:txBody>
          <a:bodyPr>
            <a:normAutofit fontScale="92500"/>
          </a:bodyPr>
          <a:lstStyle/>
          <a:p>
            <a:pPr eaLnBrk="1" hangingPunct="1">
              <a:lnSpc>
                <a:spcPct val="80000"/>
              </a:lnSpc>
              <a:buFont typeface="Wingdings" panose="05000000000000000000" pitchFamily="2" charset="2"/>
              <a:buNone/>
              <a:defRPr/>
            </a:pPr>
            <a:r>
              <a:rPr lang="en-US" sz="1400" dirty="0"/>
              <a:t>         </a:t>
            </a:r>
            <a:r>
              <a:rPr lang="en-US" sz="2800" u="sng" dirty="0"/>
              <a:t>Antoine Henri Becquerel</a:t>
            </a:r>
            <a:endParaRPr lang="en-US" sz="2800" dirty="0"/>
          </a:p>
        </p:txBody>
      </p:sp>
      <p:pic>
        <p:nvPicPr>
          <p:cNvPr id="10244"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5047" y="1400132"/>
            <a:ext cx="2880267" cy="3445137"/>
          </a:xfrm>
          <a:noFill/>
          <a:extLst>
            <a:ext uri="{909E8E84-426E-40DD-AFC4-6F175D3DCCD1}">
              <a14:hiddenFill xmlns:a14="http://schemas.microsoft.com/office/drawing/2010/main">
                <a:solidFill>
                  <a:srgbClr val="FFFFFF"/>
                </a:solidFill>
              </a14:hiddenFill>
            </a:ext>
          </a:extLst>
        </p:spPr>
      </p:pic>
      <p:pic>
        <p:nvPicPr>
          <p:cNvPr id="5124" name="Picture 4" descr="http://upload.wikimedia.org/wikipedia/commons/7/7e/Marie_Curie_c19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442" y="2356411"/>
            <a:ext cx="2711845" cy="35924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4270729" y="5572749"/>
            <a:ext cx="4800600" cy="610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None/>
              <a:defRPr/>
            </a:pPr>
            <a:r>
              <a:rPr lang="en-US" sz="1400" dirty="0"/>
              <a:t>         </a:t>
            </a:r>
            <a:r>
              <a:rPr lang="en-US" sz="2800" u="sng" dirty="0"/>
              <a:t>Marie Curie</a:t>
            </a:r>
            <a:endParaRPr lang="en-US" sz="2800" dirty="0"/>
          </a:p>
        </p:txBody>
      </p:sp>
    </p:spTree>
    <p:extLst>
      <p:ext uri="{BB962C8B-B14F-4D97-AF65-F5344CB8AC3E}">
        <p14:creationId xmlns:p14="http://schemas.microsoft.com/office/powerpoint/2010/main" val="4136537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P spid="8"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3932" y="550538"/>
            <a:ext cx="8911687" cy="1280890"/>
          </a:xfrm>
        </p:spPr>
        <p:txBody>
          <a:bodyPr/>
          <a:lstStyle/>
          <a:p>
            <a:r>
              <a:rPr lang="tr-TR" b="1" dirty="0" err="1" smtClean="0"/>
              <a:t>Radyoaktiflik</a:t>
            </a:r>
            <a:r>
              <a:rPr lang="tr-TR" dirty="0"/>
              <a:t/>
            </a:r>
            <a:br>
              <a:rPr lang="tr-TR" dirty="0"/>
            </a:br>
            <a:endParaRPr lang="tr-TR"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1360506" y="1550989"/>
                <a:ext cx="9012576" cy="3880773"/>
              </a:xfrm>
            </p:spPr>
            <p:txBody>
              <a:bodyPr/>
              <a:lstStyle/>
              <a:p>
                <a:r>
                  <a:rPr lang="tr-TR" dirty="0" smtClean="0"/>
                  <a:t>Bir radyoaktif madde tarafından üç tür radyasyon yayılabilir: </a:t>
                </a:r>
              </a:p>
              <a:p>
                <a:pPr lvl="1"/>
                <a:r>
                  <a:rPr lang="tr-TR" b="1" dirty="0" smtClean="0">
                    <a:solidFill>
                      <a:srgbClr val="0070C0"/>
                    </a:solidFill>
                  </a:rPr>
                  <a:t>Alfa (</a:t>
                </a:r>
                <a:r>
                  <a:rPr lang="tr-TR" b="1" dirty="0" smtClean="0">
                    <a:solidFill>
                      <a:srgbClr val="0070C0"/>
                    </a:solidFill>
                    <a:sym typeface="Symbol" panose="05050102010706020507" pitchFamily="18" charset="2"/>
                  </a:rPr>
                  <a:t></a:t>
                </a:r>
                <a:r>
                  <a:rPr lang="tr-TR" b="1" dirty="0" smtClean="0">
                    <a:solidFill>
                      <a:srgbClr val="0070C0"/>
                    </a:solidFill>
                  </a:rPr>
                  <a:t>) </a:t>
                </a:r>
                <a:r>
                  <a:rPr lang="tr-TR" dirty="0" smtClean="0"/>
                  <a:t>:</a:t>
                </a:r>
                <a14:m>
                  <m:oMath xmlns:m="http://schemas.openxmlformats.org/officeDocument/2006/math">
                    <m:r>
                      <a:rPr lang="tr-TR" b="0" i="0" smtClean="0">
                        <a:latin typeface="Cambria Math" panose="02040503050406030204" pitchFamily="18" charset="0"/>
                      </a:rPr>
                      <m:t> </m:t>
                    </m:r>
                    <m:sPre>
                      <m:sPrePr>
                        <m:ctrlPr>
                          <a:rPr lang="tr-TR" i="1" smtClean="0">
                            <a:latin typeface="Cambria Math" panose="02040503050406030204" pitchFamily="18" charset="0"/>
                          </a:rPr>
                        </m:ctrlPr>
                      </m:sPrePr>
                      <m:sub>
                        <m:r>
                          <a:rPr lang="tr-TR" b="0" i="1" smtClean="0">
                            <a:latin typeface="Cambria Math" panose="02040503050406030204" pitchFamily="18" charset="0"/>
                          </a:rPr>
                          <m:t>2</m:t>
                        </m:r>
                      </m:sub>
                      <m:sup>
                        <m:r>
                          <a:rPr lang="tr-TR" b="0" i="1" smtClean="0">
                            <a:latin typeface="Cambria Math" panose="02040503050406030204" pitchFamily="18" charset="0"/>
                          </a:rPr>
                          <m:t>4</m:t>
                        </m:r>
                      </m:sup>
                      <m:e>
                        <m:r>
                          <a:rPr lang="tr-TR" b="0" i="1" smtClean="0">
                            <a:latin typeface="Cambria Math" panose="02040503050406030204" pitchFamily="18" charset="0"/>
                          </a:rPr>
                          <m:t>𝐻𝑒</m:t>
                        </m:r>
                      </m:e>
                    </m:sPre>
                  </m:oMath>
                </a14:m>
                <a:r>
                  <a:rPr lang="tr-TR" dirty="0" smtClean="0"/>
                  <a:t> </a:t>
                </a:r>
                <a:r>
                  <a:rPr lang="tr-TR" dirty="0"/>
                  <a:t>çekirdekleri; </a:t>
                </a:r>
                <a:endParaRPr lang="tr-TR" dirty="0" smtClean="0"/>
              </a:p>
              <a:p>
                <a:pPr lvl="1"/>
                <a:r>
                  <a:rPr lang="tr-TR" b="1" dirty="0" smtClean="0">
                    <a:solidFill>
                      <a:srgbClr val="0070C0"/>
                    </a:solidFill>
                  </a:rPr>
                  <a:t>Beta (</a:t>
                </a:r>
                <a:r>
                  <a:rPr lang="tr-TR" b="1" dirty="0" smtClean="0">
                    <a:solidFill>
                      <a:srgbClr val="0070C0"/>
                    </a:solidFill>
                    <a:sym typeface="Symbol" panose="05050102010706020507" pitchFamily="18" charset="2"/>
                  </a:rPr>
                  <a:t></a:t>
                </a:r>
                <a:r>
                  <a:rPr lang="tr-TR" b="1" dirty="0" smtClean="0">
                    <a:solidFill>
                      <a:srgbClr val="0070C0"/>
                    </a:solidFill>
                  </a:rPr>
                  <a:t>)</a:t>
                </a:r>
                <a:r>
                  <a:rPr lang="tr-TR" dirty="0" smtClean="0"/>
                  <a:t> : elektron </a:t>
                </a:r>
                <a:r>
                  <a:rPr lang="tr-TR" dirty="0"/>
                  <a:t>ya da </a:t>
                </a:r>
                <a:r>
                  <a:rPr lang="tr-TR" dirty="0" smtClean="0"/>
                  <a:t>pozitronlar </a:t>
                </a:r>
              </a:p>
              <a:p>
                <a:pPr lvl="1"/>
                <a:r>
                  <a:rPr lang="tr-TR" b="1" dirty="0" smtClean="0">
                    <a:solidFill>
                      <a:srgbClr val="0070C0"/>
                    </a:solidFill>
                  </a:rPr>
                  <a:t>Gama Işını (</a:t>
                </a:r>
                <a:r>
                  <a:rPr lang="tr-TR" b="1" dirty="0" smtClean="0">
                    <a:solidFill>
                      <a:srgbClr val="0070C0"/>
                    </a:solidFill>
                    <a:sym typeface="Symbol" panose="05050102010706020507" pitchFamily="18" charset="2"/>
                  </a:rPr>
                  <a:t>) </a:t>
                </a:r>
                <a:r>
                  <a:rPr lang="tr-TR" dirty="0" smtClean="0">
                    <a:sym typeface="Symbol" panose="05050102010706020507" pitchFamily="18" charset="2"/>
                  </a:rPr>
                  <a:t>:</a:t>
                </a:r>
                <a:r>
                  <a:rPr lang="tr-TR" dirty="0" smtClean="0"/>
                  <a:t> </a:t>
                </a:r>
                <a:r>
                  <a:rPr lang="tr-TR" dirty="0"/>
                  <a:t>yüksek enerjili </a:t>
                </a:r>
                <a:r>
                  <a:rPr lang="tr-TR" dirty="0" smtClean="0"/>
                  <a:t>fotonlar</a:t>
                </a:r>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1360506" y="1550989"/>
                <a:ext cx="9012576" cy="3880773"/>
              </a:xfrm>
              <a:blipFill>
                <a:blip r:embed="rId2"/>
                <a:stretch>
                  <a:fillRect l="-473" t="-785"/>
                </a:stretch>
              </a:blipFill>
            </p:spPr>
            <p:txBody>
              <a:bodyPr/>
              <a:lstStyle/>
              <a:p>
                <a:r>
                  <a:rPr lang="tr-TR">
                    <a:noFill/>
                  </a:rPr>
                  <a:t> </a:t>
                </a:r>
              </a:p>
            </p:txBody>
          </p:sp>
        </mc:Fallback>
      </mc:AlternateContent>
      <p:pic>
        <p:nvPicPr>
          <p:cNvPr id="4" name="Resim 3"/>
          <p:cNvPicPr>
            <a:picLocks noChangeAspect="1"/>
          </p:cNvPicPr>
          <p:nvPr/>
        </p:nvPicPr>
        <p:blipFill rotWithShape="1">
          <a:blip r:embed="rId3">
            <a:clrChange>
              <a:clrFrom>
                <a:srgbClr val="FFFFFF"/>
              </a:clrFrom>
              <a:clrTo>
                <a:srgbClr val="FFFFFF">
                  <a:alpha val="0"/>
                </a:srgbClr>
              </a:clrTo>
            </a:clrChange>
          </a:blip>
          <a:srcRect l="73846" t="50513" r="9371" b="20383"/>
          <a:stretch/>
        </p:blipFill>
        <p:spPr>
          <a:xfrm>
            <a:off x="6085159" y="1763126"/>
            <a:ext cx="3998793" cy="3898825"/>
          </a:xfrm>
          <a:prstGeom prst="rect">
            <a:avLst/>
          </a:prstGeom>
        </p:spPr>
      </p:pic>
      <p:sp>
        <p:nvSpPr>
          <p:cNvPr id="7" name="Metin kutusu 6"/>
          <p:cNvSpPr txBox="1"/>
          <p:nvPr/>
        </p:nvSpPr>
        <p:spPr>
          <a:xfrm>
            <a:off x="6383608" y="5600105"/>
            <a:ext cx="3401893" cy="253916"/>
          </a:xfrm>
          <a:prstGeom prst="rect">
            <a:avLst/>
          </a:prstGeom>
          <a:noFill/>
        </p:spPr>
        <p:txBody>
          <a:bodyPr wrap="none" rtlCol="0">
            <a:spAutoFit/>
          </a:bodyPr>
          <a:lstStyle/>
          <a:p>
            <a:r>
              <a:rPr lang="en-US" altLang="tr-TR" sz="1050" dirty="0"/>
              <a:t>Copyright ©  </a:t>
            </a:r>
            <a:r>
              <a:rPr lang="en-US" altLang="tr-TR" sz="1050" dirty="0" smtClean="0"/>
              <a:t>200</a:t>
            </a:r>
            <a:r>
              <a:rPr lang="tr-TR" altLang="tr-TR" sz="1050" dirty="0" smtClean="0"/>
              <a:t>6 </a:t>
            </a:r>
            <a:r>
              <a:rPr lang="tr-TR" altLang="tr-TR" sz="1050" dirty="0" err="1" smtClean="0"/>
              <a:t>by</a:t>
            </a:r>
            <a:r>
              <a:rPr lang="tr-TR" altLang="tr-TR" sz="1050" dirty="0" smtClean="0"/>
              <a:t> </a:t>
            </a:r>
            <a:r>
              <a:rPr lang="tr-TR" sz="1050" dirty="0" err="1" smtClean="0"/>
              <a:t>Serway</a:t>
            </a:r>
            <a:r>
              <a:rPr lang="tr-TR" sz="1050" dirty="0" smtClean="0"/>
              <a:t>, </a:t>
            </a:r>
            <a:r>
              <a:rPr lang="tr-TR" sz="1050" dirty="0" err="1" smtClean="0"/>
              <a:t>College</a:t>
            </a:r>
            <a:r>
              <a:rPr lang="tr-TR" sz="1050" dirty="0" smtClean="0"/>
              <a:t> Physics,7th Ed.</a:t>
            </a:r>
            <a:endParaRPr lang="tr-TR" sz="1050" dirty="0"/>
          </a:p>
        </p:txBody>
      </p:sp>
    </p:spTree>
    <p:extLst>
      <p:ext uri="{BB962C8B-B14F-4D97-AF65-F5344CB8AC3E}">
        <p14:creationId xmlns:p14="http://schemas.microsoft.com/office/powerpoint/2010/main" val="288409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9035" y="350841"/>
            <a:ext cx="8911687" cy="1280890"/>
          </a:xfrm>
        </p:spPr>
        <p:txBody>
          <a:bodyPr/>
          <a:lstStyle/>
          <a:p>
            <a:r>
              <a:rPr lang="tr-TR" b="1" dirty="0" err="1"/>
              <a:t>Radyoaktiflik</a:t>
            </a:r>
            <a:r>
              <a:rPr lang="tr-TR" b="1" dirty="0"/>
              <a:t/>
            </a:r>
            <a:br>
              <a:rPr lang="tr-TR" b="1" dirty="0"/>
            </a:br>
            <a:endParaRPr lang="tr-TR" b="1"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1413058" y="1519144"/>
                <a:ext cx="4822714" cy="3880773"/>
              </a:xfrm>
            </p:spPr>
            <p:txBody>
              <a:bodyPr>
                <a:noAutofit/>
              </a:bodyPr>
              <a:lstStyle/>
              <a:p>
                <a:r>
                  <a:rPr lang="tr-TR" sz="2000" b="1" dirty="0" smtClean="0">
                    <a:solidFill>
                      <a:srgbClr val="0070C0"/>
                    </a:solidFill>
                  </a:rPr>
                  <a:t>Alfa (</a:t>
                </a:r>
                <a:r>
                  <a:rPr lang="tr-TR" sz="2000" b="1" dirty="0" smtClean="0">
                    <a:solidFill>
                      <a:srgbClr val="0070C0"/>
                    </a:solidFill>
                    <a:sym typeface="Symbol" panose="05050102010706020507" pitchFamily="18" charset="2"/>
                  </a:rPr>
                  <a:t></a:t>
                </a:r>
                <a:r>
                  <a:rPr lang="tr-TR" sz="2000" b="1" dirty="0" smtClean="0">
                    <a:solidFill>
                      <a:srgbClr val="0070C0"/>
                    </a:solidFill>
                  </a:rPr>
                  <a:t>) </a:t>
                </a:r>
                <a:r>
                  <a:rPr lang="tr-TR" sz="2000" dirty="0" smtClean="0"/>
                  <a:t>:</a:t>
                </a:r>
                <a14:m>
                  <m:oMath xmlns:m="http://schemas.openxmlformats.org/officeDocument/2006/math">
                    <m:r>
                      <a:rPr lang="tr-TR" sz="2000" b="0" i="0" smtClean="0">
                        <a:latin typeface="Cambria Math" panose="02040503050406030204" pitchFamily="18" charset="0"/>
                      </a:rPr>
                      <m:t> </m:t>
                    </m:r>
                    <m:sPre>
                      <m:sPrePr>
                        <m:ctrlPr>
                          <a:rPr lang="tr-TR" sz="2000" i="1" smtClean="0">
                            <a:latin typeface="Cambria Math" panose="02040503050406030204" pitchFamily="18" charset="0"/>
                          </a:rPr>
                        </m:ctrlPr>
                      </m:sPrePr>
                      <m:sub>
                        <m:r>
                          <a:rPr lang="tr-TR" sz="2000" b="0" i="1" smtClean="0">
                            <a:latin typeface="Cambria Math" panose="02040503050406030204" pitchFamily="18" charset="0"/>
                          </a:rPr>
                          <m:t>2</m:t>
                        </m:r>
                      </m:sub>
                      <m:sup>
                        <m:r>
                          <a:rPr lang="tr-TR" sz="2000" b="0" i="1" smtClean="0">
                            <a:latin typeface="Cambria Math" panose="02040503050406030204" pitchFamily="18" charset="0"/>
                          </a:rPr>
                          <m:t>4</m:t>
                        </m:r>
                      </m:sup>
                      <m:e>
                        <m:r>
                          <a:rPr lang="tr-TR" sz="2000" b="0" i="1" smtClean="0">
                            <a:latin typeface="Cambria Math" panose="02040503050406030204" pitchFamily="18" charset="0"/>
                          </a:rPr>
                          <m:t>𝐻𝑒</m:t>
                        </m:r>
                      </m:e>
                    </m:sPre>
                  </m:oMath>
                </a14:m>
                <a:r>
                  <a:rPr lang="tr-TR" sz="2000" dirty="0" smtClean="0"/>
                  <a:t> </a:t>
                </a:r>
                <a:r>
                  <a:rPr lang="tr-TR" sz="2000" dirty="0"/>
                  <a:t>çekirdekleri; </a:t>
                </a:r>
                <a:endParaRPr lang="tr-TR" sz="2000" dirty="0" smtClean="0"/>
              </a:p>
              <a:p>
                <a:endParaRPr lang="tr-TR" sz="2000" dirty="0"/>
              </a:p>
              <a:p>
                <a:endParaRPr lang="tr-TR" sz="2000" dirty="0" smtClean="0"/>
              </a:p>
              <a:p>
                <a:endParaRPr lang="tr-TR" sz="2000" dirty="0" smtClean="0"/>
              </a:p>
              <a:p>
                <a:pPr marL="0" indent="0">
                  <a:buNone/>
                </a:pPr>
                <a:endParaRPr lang="tr-TR" sz="2000" dirty="0" smtClean="0"/>
              </a:p>
              <a:p>
                <a:r>
                  <a:rPr lang="tr-TR" sz="2000" b="1" dirty="0" smtClean="0">
                    <a:solidFill>
                      <a:srgbClr val="0070C0"/>
                    </a:solidFill>
                  </a:rPr>
                  <a:t>Beta (</a:t>
                </a:r>
                <a:r>
                  <a:rPr lang="tr-TR" sz="2000" b="1" dirty="0" smtClean="0">
                    <a:solidFill>
                      <a:srgbClr val="0070C0"/>
                    </a:solidFill>
                    <a:sym typeface="Symbol" panose="05050102010706020507" pitchFamily="18" charset="2"/>
                  </a:rPr>
                  <a:t></a:t>
                </a:r>
                <a:r>
                  <a:rPr lang="tr-TR" sz="2000" b="1" dirty="0" smtClean="0">
                    <a:solidFill>
                      <a:srgbClr val="0070C0"/>
                    </a:solidFill>
                  </a:rPr>
                  <a:t>)</a:t>
                </a:r>
                <a:r>
                  <a:rPr lang="tr-TR" sz="2000" dirty="0" smtClean="0"/>
                  <a:t> : elektron </a:t>
                </a:r>
                <a:r>
                  <a:rPr lang="tr-TR" sz="2000" dirty="0"/>
                  <a:t>ya da </a:t>
                </a:r>
                <a:r>
                  <a:rPr lang="tr-TR" sz="2000" dirty="0" smtClean="0"/>
                  <a:t>pozitronlardır</a:t>
                </a:r>
              </a:p>
              <a:p>
                <a:endParaRPr lang="tr-TR" sz="2000" dirty="0"/>
              </a:p>
              <a:p>
                <a:endParaRPr lang="tr-TR" sz="2000" dirty="0" smtClean="0"/>
              </a:p>
              <a:p>
                <a:pPr marL="0" indent="0">
                  <a:buNone/>
                </a:pPr>
                <a:r>
                  <a:rPr lang="tr-TR" sz="2000" dirty="0" smtClean="0"/>
                  <a:t> </a:t>
                </a:r>
              </a:p>
              <a:p>
                <a:r>
                  <a:rPr lang="tr-TR" sz="2000" b="1" dirty="0" smtClean="0">
                    <a:solidFill>
                      <a:srgbClr val="0070C0"/>
                    </a:solidFill>
                  </a:rPr>
                  <a:t>Gama Işını (</a:t>
                </a:r>
                <a:r>
                  <a:rPr lang="tr-TR" sz="2000" b="1" dirty="0" smtClean="0">
                    <a:solidFill>
                      <a:srgbClr val="0070C0"/>
                    </a:solidFill>
                    <a:sym typeface="Symbol" panose="05050102010706020507" pitchFamily="18" charset="2"/>
                  </a:rPr>
                  <a:t>) </a:t>
                </a:r>
                <a:r>
                  <a:rPr lang="tr-TR" sz="2000" dirty="0" smtClean="0">
                    <a:sym typeface="Symbol" panose="05050102010706020507" pitchFamily="18" charset="2"/>
                  </a:rPr>
                  <a:t>:</a:t>
                </a:r>
                <a:r>
                  <a:rPr lang="tr-TR" sz="2000" dirty="0" smtClean="0"/>
                  <a:t> </a:t>
                </a:r>
                <a:r>
                  <a:rPr lang="tr-TR" sz="2000" dirty="0"/>
                  <a:t>yüksek enerjili </a:t>
                </a:r>
                <a:r>
                  <a:rPr lang="tr-TR" sz="2000" dirty="0" smtClean="0"/>
                  <a:t>fotonlar</a:t>
                </a:r>
                <a:endParaRPr lang="tr-TR" sz="2000"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1413058" y="1519144"/>
                <a:ext cx="4822714" cy="3880773"/>
              </a:xfrm>
              <a:blipFill>
                <a:blip r:embed="rId2"/>
                <a:stretch>
                  <a:fillRect l="-1264" t="-785" b="-28885"/>
                </a:stretch>
              </a:blipFill>
            </p:spPr>
            <p:txBody>
              <a:bodyPr/>
              <a:lstStyle/>
              <a:p>
                <a:r>
                  <a:rPr lang="tr-TR">
                    <a:noFill/>
                  </a:rPr>
                  <a:t> </a:t>
                </a:r>
              </a:p>
            </p:txBody>
          </p:sp>
        </mc:Fallback>
      </mc:AlternateContent>
      <p:pic>
        <p:nvPicPr>
          <p:cNvPr id="8" name="Resim 7"/>
          <p:cNvPicPr>
            <a:picLocks noChangeAspect="1"/>
          </p:cNvPicPr>
          <p:nvPr/>
        </p:nvPicPr>
        <p:blipFill rotWithShape="1">
          <a:blip r:embed="rId3"/>
          <a:srcRect l="4419" t="17964" r="3988" b="5264"/>
          <a:stretch/>
        </p:blipFill>
        <p:spPr>
          <a:xfrm>
            <a:off x="5840770" y="772343"/>
            <a:ext cx="3370998" cy="2010770"/>
          </a:xfrm>
          <a:prstGeom prst="rect">
            <a:avLst/>
          </a:prstGeom>
        </p:spPr>
      </p:pic>
      <p:pic>
        <p:nvPicPr>
          <p:cNvPr id="9" name="Resim 8"/>
          <p:cNvPicPr>
            <a:picLocks noChangeAspect="1"/>
          </p:cNvPicPr>
          <p:nvPr/>
        </p:nvPicPr>
        <p:blipFill rotWithShape="1">
          <a:blip r:embed="rId4"/>
          <a:srcRect l="7940" t="17396" r="8995" b="4218"/>
          <a:stretch/>
        </p:blipFill>
        <p:spPr>
          <a:xfrm>
            <a:off x="5276116" y="3012246"/>
            <a:ext cx="2621621" cy="1760561"/>
          </a:xfrm>
          <a:prstGeom prst="rect">
            <a:avLst/>
          </a:prstGeom>
        </p:spPr>
      </p:pic>
      <p:pic>
        <p:nvPicPr>
          <p:cNvPr id="10" name="Resim 9"/>
          <p:cNvPicPr>
            <a:picLocks noChangeAspect="1"/>
          </p:cNvPicPr>
          <p:nvPr/>
        </p:nvPicPr>
        <p:blipFill rotWithShape="1">
          <a:blip r:embed="rId5">
            <a:clrChange>
              <a:clrFrom>
                <a:srgbClr val="FFFFFF"/>
              </a:clrFrom>
              <a:clrTo>
                <a:srgbClr val="FFFFFF">
                  <a:alpha val="0"/>
                </a:srgbClr>
              </a:clrTo>
            </a:clrChange>
          </a:blip>
          <a:srcRect l="10576" t="18424" r="9926" b="4218"/>
          <a:stretch/>
        </p:blipFill>
        <p:spPr>
          <a:xfrm>
            <a:off x="8570636" y="2964478"/>
            <a:ext cx="2677376" cy="1856095"/>
          </a:xfrm>
          <a:prstGeom prst="rect">
            <a:avLst/>
          </a:prstGeom>
        </p:spPr>
      </p:pic>
      <p:pic>
        <p:nvPicPr>
          <p:cNvPr id="11" name="Resim 10"/>
          <p:cNvPicPr>
            <a:picLocks noChangeAspect="1"/>
          </p:cNvPicPr>
          <p:nvPr/>
        </p:nvPicPr>
        <p:blipFill rotWithShape="1">
          <a:blip r:embed="rId6">
            <a:clrChange>
              <a:clrFrom>
                <a:srgbClr val="FFFFFF"/>
              </a:clrFrom>
              <a:clrTo>
                <a:srgbClr val="FFFFFF">
                  <a:alpha val="0"/>
                </a:srgbClr>
              </a:clrTo>
            </a:clrChange>
          </a:blip>
          <a:srcRect l="3748" t="29034" r="10169" b="3533"/>
          <a:stretch/>
        </p:blipFill>
        <p:spPr>
          <a:xfrm>
            <a:off x="6586926" y="4923582"/>
            <a:ext cx="2825087" cy="1576607"/>
          </a:xfrm>
          <a:prstGeom prst="rect">
            <a:avLst/>
          </a:prstGeom>
        </p:spPr>
      </p:pic>
    </p:spTree>
    <p:extLst>
      <p:ext uri="{BB962C8B-B14F-4D97-AF65-F5344CB8AC3E}">
        <p14:creationId xmlns:p14="http://schemas.microsoft.com/office/powerpoint/2010/main" val="241995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7705459" y="2124194"/>
            <a:ext cx="1123950" cy="2681287"/>
            <a:chOff x="3351" y="1495"/>
            <a:chExt cx="778" cy="1689"/>
          </a:xfrm>
        </p:grpSpPr>
        <p:sp>
          <p:nvSpPr>
            <p:cNvPr id="11279" name="Freeform 3"/>
            <p:cNvSpPr>
              <a:spLocks/>
            </p:cNvSpPr>
            <p:nvPr/>
          </p:nvSpPr>
          <p:spPr bwMode="auto">
            <a:xfrm>
              <a:off x="3351" y="1495"/>
              <a:ext cx="722" cy="1340"/>
            </a:xfrm>
            <a:custGeom>
              <a:avLst/>
              <a:gdLst>
                <a:gd name="T0" fmla="*/ 271 w 722"/>
                <a:gd name="T1" fmla="*/ 1221 h 1340"/>
                <a:gd name="T2" fmla="*/ 138 w 722"/>
                <a:gd name="T3" fmla="*/ 1102 h 1340"/>
                <a:gd name="T4" fmla="*/ 77 w 722"/>
                <a:gd name="T5" fmla="*/ 963 h 1340"/>
                <a:gd name="T6" fmla="*/ 51 w 722"/>
                <a:gd name="T7" fmla="*/ 793 h 1340"/>
                <a:gd name="T8" fmla="*/ 27 w 722"/>
                <a:gd name="T9" fmla="*/ 639 h 1340"/>
                <a:gd name="T10" fmla="*/ 0 w 722"/>
                <a:gd name="T11" fmla="*/ 503 h 1340"/>
                <a:gd name="T12" fmla="*/ 8 w 722"/>
                <a:gd name="T13" fmla="*/ 457 h 1340"/>
                <a:gd name="T14" fmla="*/ 59 w 722"/>
                <a:gd name="T15" fmla="*/ 415 h 1340"/>
                <a:gd name="T16" fmla="*/ 103 w 722"/>
                <a:gd name="T17" fmla="*/ 421 h 1340"/>
                <a:gd name="T18" fmla="*/ 146 w 722"/>
                <a:gd name="T19" fmla="*/ 459 h 1340"/>
                <a:gd name="T20" fmla="*/ 170 w 722"/>
                <a:gd name="T21" fmla="*/ 498 h 1340"/>
                <a:gd name="T22" fmla="*/ 190 w 722"/>
                <a:gd name="T23" fmla="*/ 549 h 1340"/>
                <a:gd name="T24" fmla="*/ 205 w 722"/>
                <a:gd name="T25" fmla="*/ 513 h 1340"/>
                <a:gd name="T26" fmla="*/ 216 w 722"/>
                <a:gd name="T27" fmla="*/ 482 h 1340"/>
                <a:gd name="T28" fmla="*/ 217 w 722"/>
                <a:gd name="T29" fmla="*/ 383 h 1340"/>
                <a:gd name="T30" fmla="*/ 230 w 722"/>
                <a:gd name="T31" fmla="*/ 320 h 1340"/>
                <a:gd name="T32" fmla="*/ 244 w 722"/>
                <a:gd name="T33" fmla="*/ 263 h 1340"/>
                <a:gd name="T34" fmla="*/ 256 w 722"/>
                <a:gd name="T35" fmla="*/ 176 h 1340"/>
                <a:gd name="T36" fmla="*/ 271 w 722"/>
                <a:gd name="T37" fmla="*/ 124 h 1340"/>
                <a:gd name="T38" fmla="*/ 293 w 722"/>
                <a:gd name="T39" fmla="*/ 85 h 1340"/>
                <a:gd name="T40" fmla="*/ 324 w 722"/>
                <a:gd name="T41" fmla="*/ 56 h 1340"/>
                <a:gd name="T42" fmla="*/ 367 w 722"/>
                <a:gd name="T43" fmla="*/ 53 h 1340"/>
                <a:gd name="T44" fmla="*/ 393 w 722"/>
                <a:gd name="T45" fmla="*/ 36 h 1340"/>
                <a:gd name="T46" fmla="*/ 418 w 722"/>
                <a:gd name="T47" fmla="*/ 14 h 1340"/>
                <a:gd name="T48" fmla="*/ 443 w 722"/>
                <a:gd name="T49" fmla="*/ 3 h 1340"/>
                <a:gd name="T50" fmla="*/ 463 w 722"/>
                <a:gd name="T51" fmla="*/ 0 h 1340"/>
                <a:gd name="T52" fmla="*/ 487 w 722"/>
                <a:gd name="T53" fmla="*/ 11 h 1340"/>
                <a:gd name="T54" fmla="*/ 507 w 722"/>
                <a:gd name="T55" fmla="*/ 43 h 1340"/>
                <a:gd name="T56" fmla="*/ 528 w 722"/>
                <a:gd name="T57" fmla="*/ 55 h 1340"/>
                <a:gd name="T58" fmla="*/ 555 w 722"/>
                <a:gd name="T59" fmla="*/ 40 h 1340"/>
                <a:gd name="T60" fmla="*/ 575 w 722"/>
                <a:gd name="T61" fmla="*/ 39 h 1340"/>
                <a:gd name="T62" fmla="*/ 588 w 722"/>
                <a:gd name="T63" fmla="*/ 49 h 1340"/>
                <a:gd name="T64" fmla="*/ 602 w 722"/>
                <a:gd name="T65" fmla="*/ 70 h 1340"/>
                <a:gd name="T66" fmla="*/ 614 w 722"/>
                <a:gd name="T67" fmla="*/ 121 h 1340"/>
                <a:gd name="T68" fmla="*/ 625 w 722"/>
                <a:gd name="T69" fmla="*/ 239 h 1340"/>
                <a:gd name="T70" fmla="*/ 641 w 722"/>
                <a:gd name="T71" fmla="*/ 297 h 1340"/>
                <a:gd name="T72" fmla="*/ 664 w 722"/>
                <a:gd name="T73" fmla="*/ 349 h 1340"/>
                <a:gd name="T74" fmla="*/ 694 w 722"/>
                <a:gd name="T75" fmla="*/ 488 h 1340"/>
                <a:gd name="T76" fmla="*/ 701 w 722"/>
                <a:gd name="T77" fmla="*/ 601 h 1340"/>
                <a:gd name="T78" fmla="*/ 713 w 722"/>
                <a:gd name="T79" fmla="*/ 682 h 1340"/>
                <a:gd name="T80" fmla="*/ 721 w 722"/>
                <a:gd name="T81" fmla="*/ 747 h 1340"/>
                <a:gd name="T82" fmla="*/ 715 w 722"/>
                <a:gd name="T83" fmla="*/ 827 h 1340"/>
                <a:gd name="T84" fmla="*/ 665 w 722"/>
                <a:gd name="T85" fmla="*/ 1106 h 1340"/>
                <a:gd name="T86" fmla="*/ 408 w 722"/>
                <a:gd name="T87" fmla="*/ 1339 h 1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2"/>
                <a:gd name="T133" fmla="*/ 0 h 1340"/>
                <a:gd name="T134" fmla="*/ 722 w 722"/>
                <a:gd name="T135" fmla="*/ 1340 h 1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2" h="1340">
                  <a:moveTo>
                    <a:pt x="313" y="1269"/>
                  </a:moveTo>
                  <a:lnTo>
                    <a:pt x="271" y="1221"/>
                  </a:lnTo>
                  <a:lnTo>
                    <a:pt x="197" y="1149"/>
                  </a:lnTo>
                  <a:lnTo>
                    <a:pt x="138" y="1102"/>
                  </a:lnTo>
                  <a:lnTo>
                    <a:pt x="86" y="1007"/>
                  </a:lnTo>
                  <a:lnTo>
                    <a:pt x="77" y="963"/>
                  </a:lnTo>
                  <a:lnTo>
                    <a:pt x="59" y="871"/>
                  </a:lnTo>
                  <a:lnTo>
                    <a:pt x="51" y="793"/>
                  </a:lnTo>
                  <a:lnTo>
                    <a:pt x="35" y="694"/>
                  </a:lnTo>
                  <a:lnTo>
                    <a:pt x="27" y="639"/>
                  </a:lnTo>
                  <a:lnTo>
                    <a:pt x="11" y="567"/>
                  </a:lnTo>
                  <a:lnTo>
                    <a:pt x="0" y="503"/>
                  </a:lnTo>
                  <a:lnTo>
                    <a:pt x="1" y="480"/>
                  </a:lnTo>
                  <a:lnTo>
                    <a:pt x="8" y="457"/>
                  </a:lnTo>
                  <a:lnTo>
                    <a:pt x="30" y="427"/>
                  </a:lnTo>
                  <a:lnTo>
                    <a:pt x="59" y="415"/>
                  </a:lnTo>
                  <a:lnTo>
                    <a:pt x="81" y="416"/>
                  </a:lnTo>
                  <a:lnTo>
                    <a:pt x="103" y="421"/>
                  </a:lnTo>
                  <a:lnTo>
                    <a:pt x="127" y="438"/>
                  </a:lnTo>
                  <a:lnTo>
                    <a:pt x="146" y="459"/>
                  </a:lnTo>
                  <a:lnTo>
                    <a:pt x="158" y="479"/>
                  </a:lnTo>
                  <a:lnTo>
                    <a:pt x="170" y="498"/>
                  </a:lnTo>
                  <a:lnTo>
                    <a:pt x="181" y="523"/>
                  </a:lnTo>
                  <a:lnTo>
                    <a:pt x="190" y="549"/>
                  </a:lnTo>
                  <a:lnTo>
                    <a:pt x="202" y="610"/>
                  </a:lnTo>
                  <a:lnTo>
                    <a:pt x="205" y="513"/>
                  </a:lnTo>
                  <a:lnTo>
                    <a:pt x="208" y="496"/>
                  </a:lnTo>
                  <a:lnTo>
                    <a:pt x="216" y="482"/>
                  </a:lnTo>
                  <a:lnTo>
                    <a:pt x="214" y="433"/>
                  </a:lnTo>
                  <a:lnTo>
                    <a:pt x="217" y="383"/>
                  </a:lnTo>
                  <a:lnTo>
                    <a:pt x="229" y="343"/>
                  </a:lnTo>
                  <a:lnTo>
                    <a:pt x="230" y="320"/>
                  </a:lnTo>
                  <a:lnTo>
                    <a:pt x="233" y="295"/>
                  </a:lnTo>
                  <a:lnTo>
                    <a:pt x="244" y="263"/>
                  </a:lnTo>
                  <a:lnTo>
                    <a:pt x="253" y="238"/>
                  </a:lnTo>
                  <a:lnTo>
                    <a:pt x="256" y="176"/>
                  </a:lnTo>
                  <a:lnTo>
                    <a:pt x="262" y="153"/>
                  </a:lnTo>
                  <a:lnTo>
                    <a:pt x="271" y="124"/>
                  </a:lnTo>
                  <a:lnTo>
                    <a:pt x="282" y="106"/>
                  </a:lnTo>
                  <a:lnTo>
                    <a:pt x="293" y="85"/>
                  </a:lnTo>
                  <a:lnTo>
                    <a:pt x="309" y="69"/>
                  </a:lnTo>
                  <a:lnTo>
                    <a:pt x="324" y="56"/>
                  </a:lnTo>
                  <a:lnTo>
                    <a:pt x="344" y="50"/>
                  </a:lnTo>
                  <a:lnTo>
                    <a:pt x="367" y="53"/>
                  </a:lnTo>
                  <a:lnTo>
                    <a:pt x="381" y="61"/>
                  </a:lnTo>
                  <a:lnTo>
                    <a:pt x="393" y="36"/>
                  </a:lnTo>
                  <a:lnTo>
                    <a:pt x="403" y="23"/>
                  </a:lnTo>
                  <a:lnTo>
                    <a:pt x="418" y="14"/>
                  </a:lnTo>
                  <a:lnTo>
                    <a:pt x="435" y="4"/>
                  </a:lnTo>
                  <a:lnTo>
                    <a:pt x="443" y="3"/>
                  </a:lnTo>
                  <a:lnTo>
                    <a:pt x="455" y="0"/>
                  </a:lnTo>
                  <a:lnTo>
                    <a:pt x="463" y="0"/>
                  </a:lnTo>
                  <a:lnTo>
                    <a:pt x="474" y="2"/>
                  </a:lnTo>
                  <a:lnTo>
                    <a:pt x="487" y="11"/>
                  </a:lnTo>
                  <a:lnTo>
                    <a:pt x="500" y="23"/>
                  </a:lnTo>
                  <a:lnTo>
                    <a:pt x="507" y="43"/>
                  </a:lnTo>
                  <a:lnTo>
                    <a:pt x="514" y="68"/>
                  </a:lnTo>
                  <a:lnTo>
                    <a:pt x="528" y="55"/>
                  </a:lnTo>
                  <a:lnTo>
                    <a:pt x="544" y="45"/>
                  </a:lnTo>
                  <a:lnTo>
                    <a:pt x="555" y="40"/>
                  </a:lnTo>
                  <a:lnTo>
                    <a:pt x="566" y="38"/>
                  </a:lnTo>
                  <a:lnTo>
                    <a:pt x="575" y="39"/>
                  </a:lnTo>
                  <a:lnTo>
                    <a:pt x="583" y="42"/>
                  </a:lnTo>
                  <a:lnTo>
                    <a:pt x="588" y="49"/>
                  </a:lnTo>
                  <a:lnTo>
                    <a:pt x="595" y="59"/>
                  </a:lnTo>
                  <a:lnTo>
                    <a:pt x="602" y="70"/>
                  </a:lnTo>
                  <a:lnTo>
                    <a:pt x="606" y="82"/>
                  </a:lnTo>
                  <a:lnTo>
                    <a:pt x="614" y="121"/>
                  </a:lnTo>
                  <a:lnTo>
                    <a:pt x="617" y="157"/>
                  </a:lnTo>
                  <a:lnTo>
                    <a:pt x="625" y="239"/>
                  </a:lnTo>
                  <a:lnTo>
                    <a:pt x="622" y="289"/>
                  </a:lnTo>
                  <a:lnTo>
                    <a:pt x="641" y="297"/>
                  </a:lnTo>
                  <a:lnTo>
                    <a:pt x="653" y="314"/>
                  </a:lnTo>
                  <a:lnTo>
                    <a:pt x="664" y="349"/>
                  </a:lnTo>
                  <a:lnTo>
                    <a:pt x="680" y="414"/>
                  </a:lnTo>
                  <a:lnTo>
                    <a:pt x="694" y="488"/>
                  </a:lnTo>
                  <a:lnTo>
                    <a:pt x="700" y="563"/>
                  </a:lnTo>
                  <a:lnTo>
                    <a:pt x="701" y="601"/>
                  </a:lnTo>
                  <a:lnTo>
                    <a:pt x="703" y="644"/>
                  </a:lnTo>
                  <a:lnTo>
                    <a:pt x="713" y="682"/>
                  </a:lnTo>
                  <a:lnTo>
                    <a:pt x="718" y="716"/>
                  </a:lnTo>
                  <a:lnTo>
                    <a:pt x="721" y="747"/>
                  </a:lnTo>
                  <a:lnTo>
                    <a:pt x="720" y="770"/>
                  </a:lnTo>
                  <a:lnTo>
                    <a:pt x="715" y="827"/>
                  </a:lnTo>
                  <a:lnTo>
                    <a:pt x="693" y="948"/>
                  </a:lnTo>
                  <a:lnTo>
                    <a:pt x="665" y="1106"/>
                  </a:lnTo>
                  <a:lnTo>
                    <a:pt x="604" y="1273"/>
                  </a:lnTo>
                  <a:lnTo>
                    <a:pt x="408" y="1339"/>
                  </a:lnTo>
                  <a:lnTo>
                    <a:pt x="313" y="1269"/>
                  </a:lnTo>
                </a:path>
              </a:pathLst>
            </a:custGeom>
            <a:solidFill>
              <a:srgbClr val="FF9F9F"/>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0" name="Freeform 4"/>
            <p:cNvSpPr>
              <a:spLocks/>
            </p:cNvSpPr>
            <p:nvPr/>
          </p:nvSpPr>
          <p:spPr bwMode="auto">
            <a:xfrm>
              <a:off x="3900" y="1788"/>
              <a:ext cx="73" cy="435"/>
            </a:xfrm>
            <a:custGeom>
              <a:avLst/>
              <a:gdLst>
                <a:gd name="T0" fmla="*/ 72 w 73"/>
                <a:gd name="T1" fmla="*/ 0 h 435"/>
                <a:gd name="T2" fmla="*/ 50 w 73"/>
                <a:gd name="T3" fmla="*/ 2 h 435"/>
                <a:gd name="T4" fmla="*/ 31 w 73"/>
                <a:gd name="T5" fmla="*/ 11 h 435"/>
                <a:gd name="T6" fmla="*/ 18 w 73"/>
                <a:gd name="T7" fmla="*/ 24 h 435"/>
                <a:gd name="T8" fmla="*/ 7 w 73"/>
                <a:gd name="T9" fmla="*/ 48 h 435"/>
                <a:gd name="T10" fmla="*/ 2 w 73"/>
                <a:gd name="T11" fmla="*/ 74 h 435"/>
                <a:gd name="T12" fmla="*/ 0 w 73"/>
                <a:gd name="T13" fmla="*/ 106 h 435"/>
                <a:gd name="T14" fmla="*/ 3 w 73"/>
                <a:gd name="T15" fmla="*/ 139 h 435"/>
                <a:gd name="T16" fmla="*/ 13 w 73"/>
                <a:gd name="T17" fmla="*/ 168 h 435"/>
                <a:gd name="T18" fmla="*/ 23 w 73"/>
                <a:gd name="T19" fmla="*/ 195 h 435"/>
                <a:gd name="T20" fmla="*/ 19 w 73"/>
                <a:gd name="T21" fmla="*/ 218 h 435"/>
                <a:gd name="T22" fmla="*/ 13 w 73"/>
                <a:gd name="T23" fmla="*/ 240 h 435"/>
                <a:gd name="T24" fmla="*/ 11 w 73"/>
                <a:gd name="T25" fmla="*/ 268 h 435"/>
                <a:gd name="T26" fmla="*/ 10 w 73"/>
                <a:gd name="T27" fmla="*/ 290 h 435"/>
                <a:gd name="T28" fmla="*/ 13 w 73"/>
                <a:gd name="T29" fmla="*/ 320 h 435"/>
                <a:gd name="T30" fmla="*/ 16 w 73"/>
                <a:gd name="T31" fmla="*/ 334 h 435"/>
                <a:gd name="T32" fmla="*/ 17 w 73"/>
                <a:gd name="T33" fmla="*/ 365 h 435"/>
                <a:gd name="T34" fmla="*/ 25 w 73"/>
                <a:gd name="T35" fmla="*/ 392 h 435"/>
                <a:gd name="T36" fmla="*/ 39 w 73"/>
                <a:gd name="T37" fmla="*/ 420 h 435"/>
                <a:gd name="T38" fmla="*/ 50 w 73"/>
                <a:gd name="T39" fmla="*/ 434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435"/>
                <a:gd name="T62" fmla="*/ 73 w 73"/>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435">
                  <a:moveTo>
                    <a:pt x="72" y="0"/>
                  </a:moveTo>
                  <a:lnTo>
                    <a:pt x="50" y="2"/>
                  </a:lnTo>
                  <a:lnTo>
                    <a:pt x="31" y="11"/>
                  </a:lnTo>
                  <a:lnTo>
                    <a:pt x="18" y="24"/>
                  </a:lnTo>
                  <a:lnTo>
                    <a:pt x="7" y="48"/>
                  </a:lnTo>
                  <a:lnTo>
                    <a:pt x="2" y="74"/>
                  </a:lnTo>
                  <a:lnTo>
                    <a:pt x="0" y="106"/>
                  </a:lnTo>
                  <a:lnTo>
                    <a:pt x="3" y="139"/>
                  </a:lnTo>
                  <a:lnTo>
                    <a:pt x="13" y="168"/>
                  </a:lnTo>
                  <a:lnTo>
                    <a:pt x="23" y="195"/>
                  </a:lnTo>
                  <a:lnTo>
                    <a:pt x="19" y="218"/>
                  </a:lnTo>
                  <a:lnTo>
                    <a:pt x="13" y="240"/>
                  </a:lnTo>
                  <a:lnTo>
                    <a:pt x="11" y="268"/>
                  </a:lnTo>
                  <a:lnTo>
                    <a:pt x="10" y="290"/>
                  </a:lnTo>
                  <a:lnTo>
                    <a:pt x="13" y="320"/>
                  </a:lnTo>
                  <a:lnTo>
                    <a:pt x="16" y="334"/>
                  </a:lnTo>
                  <a:lnTo>
                    <a:pt x="17" y="365"/>
                  </a:lnTo>
                  <a:lnTo>
                    <a:pt x="25" y="392"/>
                  </a:lnTo>
                  <a:lnTo>
                    <a:pt x="39" y="420"/>
                  </a:lnTo>
                  <a:lnTo>
                    <a:pt x="50" y="4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1" name="Freeform 5"/>
            <p:cNvSpPr>
              <a:spLocks/>
            </p:cNvSpPr>
            <p:nvPr/>
          </p:nvSpPr>
          <p:spPr bwMode="auto">
            <a:xfrm>
              <a:off x="3811" y="1564"/>
              <a:ext cx="55" cy="511"/>
            </a:xfrm>
            <a:custGeom>
              <a:avLst/>
              <a:gdLst>
                <a:gd name="T0" fmla="*/ 54 w 55"/>
                <a:gd name="T1" fmla="*/ 0 h 511"/>
                <a:gd name="T2" fmla="*/ 46 w 55"/>
                <a:gd name="T3" fmla="*/ 11 h 511"/>
                <a:gd name="T4" fmla="*/ 36 w 55"/>
                <a:gd name="T5" fmla="*/ 24 h 511"/>
                <a:gd name="T6" fmla="*/ 29 w 55"/>
                <a:gd name="T7" fmla="*/ 38 h 511"/>
                <a:gd name="T8" fmla="*/ 24 w 55"/>
                <a:gd name="T9" fmla="*/ 51 h 511"/>
                <a:gd name="T10" fmla="*/ 20 w 55"/>
                <a:gd name="T11" fmla="*/ 65 h 511"/>
                <a:gd name="T12" fmla="*/ 14 w 55"/>
                <a:gd name="T13" fmla="*/ 105 h 511"/>
                <a:gd name="T14" fmla="*/ 14 w 55"/>
                <a:gd name="T15" fmla="*/ 146 h 511"/>
                <a:gd name="T16" fmla="*/ 18 w 55"/>
                <a:gd name="T17" fmla="*/ 176 h 511"/>
                <a:gd name="T18" fmla="*/ 29 w 55"/>
                <a:gd name="T19" fmla="*/ 212 h 511"/>
                <a:gd name="T20" fmla="*/ 24 w 55"/>
                <a:gd name="T21" fmla="*/ 255 h 511"/>
                <a:gd name="T22" fmla="*/ 16 w 55"/>
                <a:gd name="T23" fmla="*/ 294 h 511"/>
                <a:gd name="T24" fmla="*/ 11 w 55"/>
                <a:gd name="T25" fmla="*/ 333 h 511"/>
                <a:gd name="T26" fmla="*/ 13 w 55"/>
                <a:gd name="T27" fmla="*/ 376 h 511"/>
                <a:gd name="T28" fmla="*/ 13 w 55"/>
                <a:gd name="T29" fmla="*/ 414 h 511"/>
                <a:gd name="T30" fmla="*/ 0 w 55"/>
                <a:gd name="T31" fmla="*/ 458 h 511"/>
                <a:gd name="T32" fmla="*/ 1 w 55"/>
                <a:gd name="T33" fmla="*/ 510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1"/>
                <a:gd name="T53" fmla="*/ 55 w 55"/>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1">
                  <a:moveTo>
                    <a:pt x="54" y="0"/>
                  </a:moveTo>
                  <a:lnTo>
                    <a:pt x="46" y="11"/>
                  </a:lnTo>
                  <a:lnTo>
                    <a:pt x="36" y="24"/>
                  </a:lnTo>
                  <a:lnTo>
                    <a:pt x="29" y="38"/>
                  </a:lnTo>
                  <a:lnTo>
                    <a:pt x="24" y="51"/>
                  </a:lnTo>
                  <a:lnTo>
                    <a:pt x="20" y="65"/>
                  </a:lnTo>
                  <a:lnTo>
                    <a:pt x="14" y="105"/>
                  </a:lnTo>
                  <a:lnTo>
                    <a:pt x="14" y="146"/>
                  </a:lnTo>
                  <a:lnTo>
                    <a:pt x="18" y="176"/>
                  </a:lnTo>
                  <a:lnTo>
                    <a:pt x="29" y="212"/>
                  </a:lnTo>
                  <a:lnTo>
                    <a:pt x="24" y="255"/>
                  </a:lnTo>
                  <a:lnTo>
                    <a:pt x="16" y="294"/>
                  </a:lnTo>
                  <a:lnTo>
                    <a:pt x="11" y="333"/>
                  </a:lnTo>
                  <a:lnTo>
                    <a:pt x="13" y="376"/>
                  </a:lnTo>
                  <a:lnTo>
                    <a:pt x="13" y="414"/>
                  </a:lnTo>
                  <a:lnTo>
                    <a:pt x="0" y="458"/>
                  </a:lnTo>
                  <a:lnTo>
                    <a:pt x="1" y="5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2" name="Freeform 6"/>
            <p:cNvSpPr>
              <a:spLocks/>
            </p:cNvSpPr>
            <p:nvPr/>
          </p:nvSpPr>
          <p:spPr bwMode="auto">
            <a:xfrm>
              <a:off x="3682" y="1555"/>
              <a:ext cx="49" cy="504"/>
            </a:xfrm>
            <a:custGeom>
              <a:avLst/>
              <a:gdLst>
                <a:gd name="T0" fmla="*/ 48 w 49"/>
                <a:gd name="T1" fmla="*/ 0 h 504"/>
                <a:gd name="T2" fmla="*/ 39 w 49"/>
                <a:gd name="T3" fmla="*/ 25 h 504"/>
                <a:gd name="T4" fmla="*/ 34 w 49"/>
                <a:gd name="T5" fmla="*/ 47 h 504"/>
                <a:gd name="T6" fmla="*/ 31 w 49"/>
                <a:gd name="T7" fmla="*/ 67 h 504"/>
                <a:gd name="T8" fmla="*/ 28 w 49"/>
                <a:gd name="T9" fmla="*/ 134 h 504"/>
                <a:gd name="T10" fmla="*/ 31 w 49"/>
                <a:gd name="T11" fmla="*/ 175 h 504"/>
                <a:gd name="T12" fmla="*/ 22 w 49"/>
                <a:gd name="T13" fmla="*/ 215 h 504"/>
                <a:gd name="T14" fmla="*/ 17 w 49"/>
                <a:gd name="T15" fmla="*/ 256 h 504"/>
                <a:gd name="T16" fmla="*/ 14 w 49"/>
                <a:gd name="T17" fmla="*/ 294 h 504"/>
                <a:gd name="T18" fmla="*/ 14 w 49"/>
                <a:gd name="T19" fmla="*/ 331 h 504"/>
                <a:gd name="T20" fmla="*/ 12 w 49"/>
                <a:gd name="T21" fmla="*/ 354 h 504"/>
                <a:gd name="T22" fmla="*/ 14 w 49"/>
                <a:gd name="T23" fmla="*/ 396 h 504"/>
                <a:gd name="T24" fmla="*/ 0 w 49"/>
                <a:gd name="T25" fmla="*/ 448 h 504"/>
                <a:gd name="T26" fmla="*/ 0 w 49"/>
                <a:gd name="T27" fmla="*/ 50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504"/>
                <a:gd name="T44" fmla="*/ 49 w 49"/>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504">
                  <a:moveTo>
                    <a:pt x="48" y="0"/>
                  </a:moveTo>
                  <a:lnTo>
                    <a:pt x="39" y="25"/>
                  </a:lnTo>
                  <a:lnTo>
                    <a:pt x="34" y="47"/>
                  </a:lnTo>
                  <a:lnTo>
                    <a:pt x="31" y="67"/>
                  </a:lnTo>
                  <a:lnTo>
                    <a:pt x="28" y="134"/>
                  </a:lnTo>
                  <a:lnTo>
                    <a:pt x="31" y="175"/>
                  </a:lnTo>
                  <a:lnTo>
                    <a:pt x="22" y="215"/>
                  </a:lnTo>
                  <a:lnTo>
                    <a:pt x="17" y="256"/>
                  </a:lnTo>
                  <a:lnTo>
                    <a:pt x="14" y="294"/>
                  </a:lnTo>
                  <a:lnTo>
                    <a:pt x="14" y="331"/>
                  </a:lnTo>
                  <a:lnTo>
                    <a:pt x="12" y="354"/>
                  </a:lnTo>
                  <a:lnTo>
                    <a:pt x="14" y="396"/>
                  </a:lnTo>
                  <a:lnTo>
                    <a:pt x="0" y="448"/>
                  </a:lnTo>
                  <a:lnTo>
                    <a:pt x="0" y="50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3" name="Freeform 7"/>
            <p:cNvSpPr>
              <a:spLocks/>
            </p:cNvSpPr>
            <p:nvPr/>
          </p:nvSpPr>
          <p:spPr bwMode="auto">
            <a:xfrm>
              <a:off x="3430" y="2097"/>
              <a:ext cx="102" cy="75"/>
            </a:xfrm>
            <a:custGeom>
              <a:avLst/>
              <a:gdLst>
                <a:gd name="T0" fmla="*/ 101 w 102"/>
                <a:gd name="T1" fmla="*/ 0 h 75"/>
                <a:gd name="T2" fmla="*/ 73 w 102"/>
                <a:gd name="T3" fmla="*/ 27 h 75"/>
                <a:gd name="T4" fmla="*/ 53 w 102"/>
                <a:gd name="T5" fmla="*/ 45 h 75"/>
                <a:gd name="T6" fmla="*/ 24 w 102"/>
                <a:gd name="T7" fmla="*/ 63 h 75"/>
                <a:gd name="T8" fmla="*/ 0 w 102"/>
                <a:gd name="T9" fmla="*/ 74 h 75"/>
                <a:gd name="T10" fmla="*/ 0 60000 65536"/>
                <a:gd name="T11" fmla="*/ 0 60000 65536"/>
                <a:gd name="T12" fmla="*/ 0 60000 65536"/>
                <a:gd name="T13" fmla="*/ 0 60000 65536"/>
                <a:gd name="T14" fmla="*/ 0 60000 65536"/>
                <a:gd name="T15" fmla="*/ 0 w 102"/>
                <a:gd name="T16" fmla="*/ 0 h 75"/>
                <a:gd name="T17" fmla="*/ 102 w 102"/>
                <a:gd name="T18" fmla="*/ 75 h 75"/>
              </a:gdLst>
              <a:ahLst/>
              <a:cxnLst>
                <a:cxn ang="T10">
                  <a:pos x="T0" y="T1"/>
                </a:cxn>
                <a:cxn ang="T11">
                  <a:pos x="T2" y="T3"/>
                </a:cxn>
                <a:cxn ang="T12">
                  <a:pos x="T4" y="T5"/>
                </a:cxn>
                <a:cxn ang="T13">
                  <a:pos x="T6" y="T7"/>
                </a:cxn>
                <a:cxn ang="T14">
                  <a:pos x="T8" y="T9"/>
                </a:cxn>
              </a:cxnLst>
              <a:rect l="T15" t="T16" r="T17" b="T18"/>
              <a:pathLst>
                <a:path w="102" h="75">
                  <a:moveTo>
                    <a:pt x="101" y="0"/>
                  </a:moveTo>
                  <a:lnTo>
                    <a:pt x="73" y="27"/>
                  </a:lnTo>
                  <a:lnTo>
                    <a:pt x="53" y="45"/>
                  </a:lnTo>
                  <a:lnTo>
                    <a:pt x="24" y="63"/>
                  </a:lnTo>
                  <a:lnTo>
                    <a:pt x="0" y="7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4" name="Freeform 8"/>
            <p:cNvSpPr>
              <a:spLocks/>
            </p:cNvSpPr>
            <p:nvPr/>
          </p:nvSpPr>
          <p:spPr bwMode="auto">
            <a:xfrm>
              <a:off x="3571" y="1974"/>
              <a:ext cx="91" cy="21"/>
            </a:xfrm>
            <a:custGeom>
              <a:avLst/>
              <a:gdLst>
                <a:gd name="T0" fmla="*/ 0 w 91"/>
                <a:gd name="T1" fmla="*/ 0 h 21"/>
                <a:gd name="T2" fmla="*/ 11 w 91"/>
                <a:gd name="T3" fmla="*/ 11 h 21"/>
                <a:gd name="T4" fmla="*/ 29 w 91"/>
                <a:gd name="T5" fmla="*/ 19 h 21"/>
                <a:gd name="T6" fmla="*/ 50 w 91"/>
                <a:gd name="T7" fmla="*/ 20 h 21"/>
                <a:gd name="T8" fmla="*/ 65 w 91"/>
                <a:gd name="T9" fmla="*/ 19 h 21"/>
                <a:gd name="T10" fmla="*/ 90 w 91"/>
                <a:gd name="T11" fmla="*/ 6 h 21"/>
                <a:gd name="T12" fmla="*/ 0 60000 65536"/>
                <a:gd name="T13" fmla="*/ 0 60000 65536"/>
                <a:gd name="T14" fmla="*/ 0 60000 65536"/>
                <a:gd name="T15" fmla="*/ 0 60000 65536"/>
                <a:gd name="T16" fmla="*/ 0 60000 65536"/>
                <a:gd name="T17" fmla="*/ 0 60000 65536"/>
                <a:gd name="T18" fmla="*/ 0 w 91"/>
                <a:gd name="T19" fmla="*/ 0 h 21"/>
                <a:gd name="T20" fmla="*/ 91 w 9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1" h="21">
                  <a:moveTo>
                    <a:pt x="0" y="0"/>
                  </a:moveTo>
                  <a:lnTo>
                    <a:pt x="11" y="11"/>
                  </a:lnTo>
                  <a:lnTo>
                    <a:pt x="29" y="19"/>
                  </a:lnTo>
                  <a:lnTo>
                    <a:pt x="50" y="20"/>
                  </a:lnTo>
                  <a:lnTo>
                    <a:pt x="65" y="19"/>
                  </a:lnTo>
                  <a:lnTo>
                    <a:pt x="90"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5" name="Freeform 9"/>
            <p:cNvSpPr>
              <a:spLocks/>
            </p:cNvSpPr>
            <p:nvPr/>
          </p:nvSpPr>
          <p:spPr bwMode="auto">
            <a:xfrm>
              <a:off x="3694" y="1959"/>
              <a:ext cx="95" cy="51"/>
            </a:xfrm>
            <a:custGeom>
              <a:avLst/>
              <a:gdLst>
                <a:gd name="T0" fmla="*/ 0 w 95"/>
                <a:gd name="T1" fmla="*/ 0 h 51"/>
                <a:gd name="T2" fmla="*/ 9 w 95"/>
                <a:gd name="T3" fmla="*/ 16 h 51"/>
                <a:gd name="T4" fmla="*/ 28 w 95"/>
                <a:gd name="T5" fmla="*/ 33 h 51"/>
                <a:gd name="T6" fmla="*/ 48 w 95"/>
                <a:gd name="T7" fmla="*/ 46 h 51"/>
                <a:gd name="T8" fmla="*/ 63 w 95"/>
                <a:gd name="T9" fmla="*/ 50 h 51"/>
                <a:gd name="T10" fmla="*/ 94 w 95"/>
                <a:gd name="T11" fmla="*/ 48 h 51"/>
                <a:gd name="T12" fmla="*/ 0 60000 65536"/>
                <a:gd name="T13" fmla="*/ 0 60000 65536"/>
                <a:gd name="T14" fmla="*/ 0 60000 65536"/>
                <a:gd name="T15" fmla="*/ 0 60000 65536"/>
                <a:gd name="T16" fmla="*/ 0 60000 65536"/>
                <a:gd name="T17" fmla="*/ 0 60000 65536"/>
                <a:gd name="T18" fmla="*/ 0 w 95"/>
                <a:gd name="T19" fmla="*/ 0 h 51"/>
                <a:gd name="T20" fmla="*/ 95 w 9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5" h="51">
                  <a:moveTo>
                    <a:pt x="0" y="0"/>
                  </a:moveTo>
                  <a:lnTo>
                    <a:pt x="9" y="16"/>
                  </a:lnTo>
                  <a:lnTo>
                    <a:pt x="28" y="33"/>
                  </a:lnTo>
                  <a:lnTo>
                    <a:pt x="48" y="46"/>
                  </a:lnTo>
                  <a:lnTo>
                    <a:pt x="63" y="50"/>
                  </a:lnTo>
                  <a:lnTo>
                    <a:pt x="94" y="4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6" name="Freeform 10"/>
            <p:cNvSpPr>
              <a:spLocks/>
            </p:cNvSpPr>
            <p:nvPr/>
          </p:nvSpPr>
          <p:spPr bwMode="auto">
            <a:xfrm>
              <a:off x="3819" y="2009"/>
              <a:ext cx="84" cy="74"/>
            </a:xfrm>
            <a:custGeom>
              <a:avLst/>
              <a:gdLst>
                <a:gd name="T0" fmla="*/ 0 w 84"/>
                <a:gd name="T1" fmla="*/ 0 h 74"/>
                <a:gd name="T2" fmla="*/ 13 w 84"/>
                <a:gd name="T3" fmla="*/ 22 h 74"/>
                <a:gd name="T4" fmla="*/ 29 w 84"/>
                <a:gd name="T5" fmla="*/ 42 h 74"/>
                <a:gd name="T6" fmla="*/ 47 w 84"/>
                <a:gd name="T7" fmla="*/ 56 h 74"/>
                <a:gd name="T8" fmla="*/ 66 w 84"/>
                <a:gd name="T9" fmla="*/ 69 h 74"/>
                <a:gd name="T10" fmla="*/ 83 w 84"/>
                <a:gd name="T11" fmla="*/ 73 h 74"/>
                <a:gd name="T12" fmla="*/ 0 60000 65536"/>
                <a:gd name="T13" fmla="*/ 0 60000 65536"/>
                <a:gd name="T14" fmla="*/ 0 60000 65536"/>
                <a:gd name="T15" fmla="*/ 0 60000 65536"/>
                <a:gd name="T16" fmla="*/ 0 60000 65536"/>
                <a:gd name="T17" fmla="*/ 0 60000 65536"/>
                <a:gd name="T18" fmla="*/ 0 w 84"/>
                <a:gd name="T19" fmla="*/ 0 h 74"/>
                <a:gd name="T20" fmla="*/ 84 w 84"/>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4" h="74">
                  <a:moveTo>
                    <a:pt x="0" y="0"/>
                  </a:moveTo>
                  <a:lnTo>
                    <a:pt x="13" y="22"/>
                  </a:lnTo>
                  <a:lnTo>
                    <a:pt x="29" y="42"/>
                  </a:lnTo>
                  <a:lnTo>
                    <a:pt x="47" y="56"/>
                  </a:lnTo>
                  <a:lnTo>
                    <a:pt x="66" y="69"/>
                  </a:lnTo>
                  <a:lnTo>
                    <a:pt x="83" y="7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7" name="Freeform 11"/>
            <p:cNvSpPr>
              <a:spLocks/>
            </p:cNvSpPr>
            <p:nvPr/>
          </p:nvSpPr>
          <p:spPr bwMode="auto">
            <a:xfrm>
              <a:off x="3582" y="1841"/>
              <a:ext cx="63" cy="21"/>
            </a:xfrm>
            <a:custGeom>
              <a:avLst/>
              <a:gdLst>
                <a:gd name="T0" fmla="*/ 0 w 63"/>
                <a:gd name="T1" fmla="*/ 0 h 21"/>
                <a:gd name="T2" fmla="*/ 14 w 63"/>
                <a:gd name="T3" fmla="*/ 12 h 21"/>
                <a:gd name="T4" fmla="*/ 32 w 63"/>
                <a:gd name="T5" fmla="*/ 20 h 21"/>
                <a:gd name="T6" fmla="*/ 62 w 63"/>
                <a:gd name="T7" fmla="*/ 16 h 21"/>
                <a:gd name="T8" fmla="*/ 0 60000 65536"/>
                <a:gd name="T9" fmla="*/ 0 60000 65536"/>
                <a:gd name="T10" fmla="*/ 0 60000 65536"/>
                <a:gd name="T11" fmla="*/ 0 60000 65536"/>
                <a:gd name="T12" fmla="*/ 0 w 63"/>
                <a:gd name="T13" fmla="*/ 0 h 21"/>
                <a:gd name="T14" fmla="*/ 63 w 63"/>
                <a:gd name="T15" fmla="*/ 21 h 21"/>
              </a:gdLst>
              <a:ahLst/>
              <a:cxnLst>
                <a:cxn ang="T8">
                  <a:pos x="T0" y="T1"/>
                </a:cxn>
                <a:cxn ang="T9">
                  <a:pos x="T2" y="T3"/>
                </a:cxn>
                <a:cxn ang="T10">
                  <a:pos x="T4" y="T5"/>
                </a:cxn>
                <a:cxn ang="T11">
                  <a:pos x="T6" y="T7"/>
                </a:cxn>
              </a:cxnLst>
              <a:rect l="T12" t="T13" r="T14" b="T15"/>
              <a:pathLst>
                <a:path w="63" h="21">
                  <a:moveTo>
                    <a:pt x="0" y="0"/>
                  </a:moveTo>
                  <a:lnTo>
                    <a:pt x="14" y="12"/>
                  </a:lnTo>
                  <a:lnTo>
                    <a:pt x="32" y="20"/>
                  </a:lnTo>
                  <a:lnTo>
                    <a:pt x="62" y="1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8" name="Freeform 12"/>
            <p:cNvSpPr>
              <a:spLocks/>
            </p:cNvSpPr>
            <p:nvPr/>
          </p:nvSpPr>
          <p:spPr bwMode="auto">
            <a:xfrm>
              <a:off x="3697" y="1852"/>
              <a:ext cx="89" cy="38"/>
            </a:xfrm>
            <a:custGeom>
              <a:avLst/>
              <a:gdLst>
                <a:gd name="T0" fmla="*/ 0 w 89"/>
                <a:gd name="T1" fmla="*/ 0 h 38"/>
                <a:gd name="T2" fmla="*/ 15 w 89"/>
                <a:gd name="T3" fmla="*/ 22 h 38"/>
                <a:gd name="T4" fmla="*/ 33 w 89"/>
                <a:gd name="T5" fmla="*/ 32 h 38"/>
                <a:gd name="T6" fmla="*/ 55 w 89"/>
                <a:gd name="T7" fmla="*/ 37 h 38"/>
                <a:gd name="T8" fmla="*/ 88 w 89"/>
                <a:gd name="T9" fmla="*/ 36 h 38"/>
                <a:gd name="T10" fmla="*/ 0 60000 65536"/>
                <a:gd name="T11" fmla="*/ 0 60000 65536"/>
                <a:gd name="T12" fmla="*/ 0 60000 65536"/>
                <a:gd name="T13" fmla="*/ 0 60000 65536"/>
                <a:gd name="T14" fmla="*/ 0 60000 65536"/>
                <a:gd name="T15" fmla="*/ 0 w 89"/>
                <a:gd name="T16" fmla="*/ 0 h 38"/>
                <a:gd name="T17" fmla="*/ 89 w 89"/>
                <a:gd name="T18" fmla="*/ 38 h 38"/>
              </a:gdLst>
              <a:ahLst/>
              <a:cxnLst>
                <a:cxn ang="T10">
                  <a:pos x="T0" y="T1"/>
                </a:cxn>
                <a:cxn ang="T11">
                  <a:pos x="T2" y="T3"/>
                </a:cxn>
                <a:cxn ang="T12">
                  <a:pos x="T4" y="T5"/>
                </a:cxn>
                <a:cxn ang="T13">
                  <a:pos x="T6" y="T7"/>
                </a:cxn>
                <a:cxn ang="T14">
                  <a:pos x="T8" y="T9"/>
                </a:cxn>
              </a:cxnLst>
              <a:rect l="T15" t="T16" r="T17" b="T18"/>
              <a:pathLst>
                <a:path w="89" h="38">
                  <a:moveTo>
                    <a:pt x="0" y="0"/>
                  </a:moveTo>
                  <a:lnTo>
                    <a:pt x="15" y="22"/>
                  </a:lnTo>
                  <a:lnTo>
                    <a:pt x="33" y="32"/>
                  </a:lnTo>
                  <a:lnTo>
                    <a:pt x="55" y="37"/>
                  </a:lnTo>
                  <a:lnTo>
                    <a:pt x="88" y="3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89" name="Freeform 13"/>
            <p:cNvSpPr>
              <a:spLocks/>
            </p:cNvSpPr>
            <p:nvPr/>
          </p:nvSpPr>
          <p:spPr bwMode="auto">
            <a:xfrm>
              <a:off x="3713" y="1699"/>
              <a:ext cx="72" cy="34"/>
            </a:xfrm>
            <a:custGeom>
              <a:avLst/>
              <a:gdLst>
                <a:gd name="T0" fmla="*/ 0 w 72"/>
                <a:gd name="T1" fmla="*/ 0 h 34"/>
                <a:gd name="T2" fmla="*/ 11 w 72"/>
                <a:gd name="T3" fmla="*/ 14 h 34"/>
                <a:gd name="T4" fmla="*/ 25 w 72"/>
                <a:gd name="T5" fmla="*/ 25 h 34"/>
                <a:gd name="T6" fmla="*/ 47 w 72"/>
                <a:gd name="T7" fmla="*/ 33 h 34"/>
                <a:gd name="T8" fmla="*/ 71 w 72"/>
                <a:gd name="T9" fmla="*/ 33 h 34"/>
                <a:gd name="T10" fmla="*/ 0 60000 65536"/>
                <a:gd name="T11" fmla="*/ 0 60000 65536"/>
                <a:gd name="T12" fmla="*/ 0 60000 65536"/>
                <a:gd name="T13" fmla="*/ 0 60000 65536"/>
                <a:gd name="T14" fmla="*/ 0 60000 65536"/>
                <a:gd name="T15" fmla="*/ 0 w 72"/>
                <a:gd name="T16" fmla="*/ 0 h 34"/>
                <a:gd name="T17" fmla="*/ 72 w 72"/>
                <a:gd name="T18" fmla="*/ 34 h 34"/>
              </a:gdLst>
              <a:ahLst/>
              <a:cxnLst>
                <a:cxn ang="T10">
                  <a:pos x="T0" y="T1"/>
                </a:cxn>
                <a:cxn ang="T11">
                  <a:pos x="T2" y="T3"/>
                </a:cxn>
                <a:cxn ang="T12">
                  <a:pos x="T4" y="T5"/>
                </a:cxn>
                <a:cxn ang="T13">
                  <a:pos x="T6" y="T7"/>
                </a:cxn>
                <a:cxn ang="T14">
                  <a:pos x="T8" y="T9"/>
                </a:cxn>
              </a:cxnLst>
              <a:rect l="T15" t="T16" r="T17" b="T18"/>
              <a:pathLst>
                <a:path w="72" h="34">
                  <a:moveTo>
                    <a:pt x="0" y="0"/>
                  </a:moveTo>
                  <a:lnTo>
                    <a:pt x="11" y="14"/>
                  </a:lnTo>
                  <a:lnTo>
                    <a:pt x="25" y="25"/>
                  </a:lnTo>
                  <a:lnTo>
                    <a:pt x="47" y="33"/>
                  </a:lnTo>
                  <a:lnTo>
                    <a:pt x="71" y="33"/>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0" name="Freeform 14"/>
            <p:cNvSpPr>
              <a:spLocks/>
            </p:cNvSpPr>
            <p:nvPr/>
          </p:nvSpPr>
          <p:spPr bwMode="auto">
            <a:xfrm>
              <a:off x="3838" y="1761"/>
              <a:ext cx="71" cy="32"/>
            </a:xfrm>
            <a:custGeom>
              <a:avLst/>
              <a:gdLst>
                <a:gd name="T0" fmla="*/ 0 w 71"/>
                <a:gd name="T1" fmla="*/ 0 h 32"/>
                <a:gd name="T2" fmla="*/ 19 w 71"/>
                <a:gd name="T3" fmla="*/ 17 h 32"/>
                <a:gd name="T4" fmla="*/ 33 w 71"/>
                <a:gd name="T5" fmla="*/ 26 h 32"/>
                <a:gd name="T6" fmla="*/ 52 w 71"/>
                <a:gd name="T7" fmla="*/ 29 h 32"/>
                <a:gd name="T8" fmla="*/ 70 w 71"/>
                <a:gd name="T9" fmla="*/ 31 h 32"/>
                <a:gd name="T10" fmla="*/ 0 60000 65536"/>
                <a:gd name="T11" fmla="*/ 0 60000 65536"/>
                <a:gd name="T12" fmla="*/ 0 60000 65536"/>
                <a:gd name="T13" fmla="*/ 0 60000 65536"/>
                <a:gd name="T14" fmla="*/ 0 60000 65536"/>
                <a:gd name="T15" fmla="*/ 0 w 71"/>
                <a:gd name="T16" fmla="*/ 0 h 32"/>
                <a:gd name="T17" fmla="*/ 71 w 71"/>
                <a:gd name="T18" fmla="*/ 32 h 32"/>
              </a:gdLst>
              <a:ahLst/>
              <a:cxnLst>
                <a:cxn ang="T10">
                  <a:pos x="T0" y="T1"/>
                </a:cxn>
                <a:cxn ang="T11">
                  <a:pos x="T2" y="T3"/>
                </a:cxn>
                <a:cxn ang="T12">
                  <a:pos x="T4" y="T5"/>
                </a:cxn>
                <a:cxn ang="T13">
                  <a:pos x="T6" y="T7"/>
                </a:cxn>
                <a:cxn ang="T14">
                  <a:pos x="T8" y="T9"/>
                </a:cxn>
              </a:cxnLst>
              <a:rect l="T15" t="T16" r="T17" b="T18"/>
              <a:pathLst>
                <a:path w="71" h="32">
                  <a:moveTo>
                    <a:pt x="0" y="0"/>
                  </a:moveTo>
                  <a:lnTo>
                    <a:pt x="19" y="17"/>
                  </a:lnTo>
                  <a:lnTo>
                    <a:pt x="33" y="26"/>
                  </a:lnTo>
                  <a:lnTo>
                    <a:pt x="52" y="29"/>
                  </a:lnTo>
                  <a:lnTo>
                    <a:pt x="70" y="3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1" name="Freeform 15"/>
            <p:cNvSpPr>
              <a:spLocks/>
            </p:cNvSpPr>
            <p:nvPr/>
          </p:nvSpPr>
          <p:spPr bwMode="auto">
            <a:xfrm>
              <a:off x="3556" y="2110"/>
              <a:ext cx="139" cy="19"/>
            </a:xfrm>
            <a:custGeom>
              <a:avLst/>
              <a:gdLst>
                <a:gd name="T0" fmla="*/ 138 w 139"/>
                <a:gd name="T1" fmla="*/ 18 h 19"/>
                <a:gd name="T2" fmla="*/ 111 w 139"/>
                <a:gd name="T3" fmla="*/ 12 h 19"/>
                <a:gd name="T4" fmla="*/ 74 w 139"/>
                <a:gd name="T5" fmla="*/ 5 h 19"/>
                <a:gd name="T6" fmla="*/ 35 w 139"/>
                <a:gd name="T7" fmla="*/ 0 h 19"/>
                <a:gd name="T8" fmla="*/ 0 w 139"/>
                <a:gd name="T9" fmla="*/ 0 h 19"/>
                <a:gd name="T10" fmla="*/ 0 60000 65536"/>
                <a:gd name="T11" fmla="*/ 0 60000 65536"/>
                <a:gd name="T12" fmla="*/ 0 60000 65536"/>
                <a:gd name="T13" fmla="*/ 0 60000 65536"/>
                <a:gd name="T14" fmla="*/ 0 60000 65536"/>
                <a:gd name="T15" fmla="*/ 0 w 139"/>
                <a:gd name="T16" fmla="*/ 0 h 19"/>
                <a:gd name="T17" fmla="*/ 139 w 139"/>
                <a:gd name="T18" fmla="*/ 19 h 19"/>
              </a:gdLst>
              <a:ahLst/>
              <a:cxnLst>
                <a:cxn ang="T10">
                  <a:pos x="T0" y="T1"/>
                </a:cxn>
                <a:cxn ang="T11">
                  <a:pos x="T2" y="T3"/>
                </a:cxn>
                <a:cxn ang="T12">
                  <a:pos x="T4" y="T5"/>
                </a:cxn>
                <a:cxn ang="T13">
                  <a:pos x="T6" y="T7"/>
                </a:cxn>
                <a:cxn ang="T14">
                  <a:pos x="T8" y="T9"/>
                </a:cxn>
              </a:cxnLst>
              <a:rect l="T15" t="T16" r="T17" b="T18"/>
              <a:pathLst>
                <a:path w="139" h="19">
                  <a:moveTo>
                    <a:pt x="138" y="18"/>
                  </a:moveTo>
                  <a:lnTo>
                    <a:pt x="111" y="12"/>
                  </a:lnTo>
                  <a:lnTo>
                    <a:pt x="74" y="5"/>
                  </a:lnTo>
                  <a:lnTo>
                    <a:pt x="35"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2" name="Freeform 16"/>
            <p:cNvSpPr>
              <a:spLocks/>
            </p:cNvSpPr>
            <p:nvPr/>
          </p:nvSpPr>
          <p:spPr bwMode="auto">
            <a:xfrm>
              <a:off x="3824" y="1916"/>
              <a:ext cx="77" cy="43"/>
            </a:xfrm>
            <a:custGeom>
              <a:avLst/>
              <a:gdLst>
                <a:gd name="T0" fmla="*/ 0 w 77"/>
                <a:gd name="T1" fmla="*/ 0 h 43"/>
                <a:gd name="T2" fmla="*/ 19 w 77"/>
                <a:gd name="T3" fmla="*/ 22 h 43"/>
                <a:gd name="T4" fmla="*/ 37 w 77"/>
                <a:gd name="T5" fmla="*/ 35 h 43"/>
                <a:gd name="T6" fmla="*/ 55 w 77"/>
                <a:gd name="T7" fmla="*/ 41 h 43"/>
                <a:gd name="T8" fmla="*/ 76 w 77"/>
                <a:gd name="T9" fmla="*/ 42 h 43"/>
                <a:gd name="T10" fmla="*/ 0 60000 65536"/>
                <a:gd name="T11" fmla="*/ 0 60000 65536"/>
                <a:gd name="T12" fmla="*/ 0 60000 65536"/>
                <a:gd name="T13" fmla="*/ 0 60000 65536"/>
                <a:gd name="T14" fmla="*/ 0 60000 65536"/>
                <a:gd name="T15" fmla="*/ 0 w 77"/>
                <a:gd name="T16" fmla="*/ 0 h 43"/>
                <a:gd name="T17" fmla="*/ 77 w 77"/>
                <a:gd name="T18" fmla="*/ 43 h 43"/>
              </a:gdLst>
              <a:ahLst/>
              <a:cxnLst>
                <a:cxn ang="T10">
                  <a:pos x="T0" y="T1"/>
                </a:cxn>
                <a:cxn ang="T11">
                  <a:pos x="T2" y="T3"/>
                </a:cxn>
                <a:cxn ang="T12">
                  <a:pos x="T4" y="T5"/>
                </a:cxn>
                <a:cxn ang="T13">
                  <a:pos x="T6" y="T7"/>
                </a:cxn>
                <a:cxn ang="T14">
                  <a:pos x="T8" y="T9"/>
                </a:cxn>
              </a:cxnLst>
              <a:rect l="T15" t="T16" r="T17" b="T18"/>
              <a:pathLst>
                <a:path w="77" h="43">
                  <a:moveTo>
                    <a:pt x="0" y="0"/>
                  </a:moveTo>
                  <a:lnTo>
                    <a:pt x="19" y="22"/>
                  </a:lnTo>
                  <a:lnTo>
                    <a:pt x="37" y="35"/>
                  </a:lnTo>
                  <a:lnTo>
                    <a:pt x="55" y="41"/>
                  </a:lnTo>
                  <a:lnTo>
                    <a:pt x="76" y="4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3" name="Freeform 17"/>
            <p:cNvSpPr>
              <a:spLocks/>
            </p:cNvSpPr>
            <p:nvPr/>
          </p:nvSpPr>
          <p:spPr bwMode="auto">
            <a:xfrm>
              <a:off x="3606" y="1712"/>
              <a:ext cx="58" cy="43"/>
            </a:xfrm>
            <a:custGeom>
              <a:avLst/>
              <a:gdLst>
                <a:gd name="T0" fmla="*/ 0 w 58"/>
                <a:gd name="T1" fmla="*/ 0 h 43"/>
                <a:gd name="T2" fmla="*/ 5 w 58"/>
                <a:gd name="T3" fmla="*/ 18 h 43"/>
                <a:gd name="T4" fmla="*/ 15 w 58"/>
                <a:gd name="T5" fmla="*/ 31 h 43"/>
                <a:gd name="T6" fmla="*/ 30 w 58"/>
                <a:gd name="T7" fmla="*/ 40 h 43"/>
                <a:gd name="T8" fmla="*/ 44 w 58"/>
                <a:gd name="T9" fmla="*/ 42 h 43"/>
                <a:gd name="T10" fmla="*/ 57 w 58"/>
                <a:gd name="T11" fmla="*/ 39 h 43"/>
                <a:gd name="T12" fmla="*/ 0 60000 65536"/>
                <a:gd name="T13" fmla="*/ 0 60000 65536"/>
                <a:gd name="T14" fmla="*/ 0 60000 65536"/>
                <a:gd name="T15" fmla="*/ 0 60000 65536"/>
                <a:gd name="T16" fmla="*/ 0 60000 65536"/>
                <a:gd name="T17" fmla="*/ 0 60000 65536"/>
                <a:gd name="T18" fmla="*/ 0 w 58"/>
                <a:gd name="T19" fmla="*/ 0 h 43"/>
                <a:gd name="T20" fmla="*/ 58 w 5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8" h="43">
                  <a:moveTo>
                    <a:pt x="0" y="0"/>
                  </a:moveTo>
                  <a:lnTo>
                    <a:pt x="5" y="18"/>
                  </a:lnTo>
                  <a:lnTo>
                    <a:pt x="15" y="31"/>
                  </a:lnTo>
                  <a:lnTo>
                    <a:pt x="30" y="40"/>
                  </a:lnTo>
                  <a:lnTo>
                    <a:pt x="44" y="42"/>
                  </a:lnTo>
                  <a:lnTo>
                    <a:pt x="57" y="3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4" name="Freeform 18"/>
            <p:cNvSpPr>
              <a:spLocks/>
            </p:cNvSpPr>
            <p:nvPr/>
          </p:nvSpPr>
          <p:spPr bwMode="auto">
            <a:xfrm>
              <a:off x="3922" y="1977"/>
              <a:ext cx="59" cy="33"/>
            </a:xfrm>
            <a:custGeom>
              <a:avLst/>
              <a:gdLst>
                <a:gd name="T0" fmla="*/ 0 w 59"/>
                <a:gd name="T1" fmla="*/ 0 h 33"/>
                <a:gd name="T2" fmla="*/ 5 w 59"/>
                <a:gd name="T3" fmla="*/ 9 h 33"/>
                <a:gd name="T4" fmla="*/ 17 w 59"/>
                <a:gd name="T5" fmla="*/ 20 h 33"/>
                <a:gd name="T6" fmla="*/ 29 w 59"/>
                <a:gd name="T7" fmla="*/ 29 h 33"/>
                <a:gd name="T8" fmla="*/ 38 w 59"/>
                <a:gd name="T9" fmla="*/ 31 h 33"/>
                <a:gd name="T10" fmla="*/ 50 w 59"/>
                <a:gd name="T11" fmla="*/ 32 h 33"/>
                <a:gd name="T12" fmla="*/ 58 w 59"/>
                <a:gd name="T13" fmla="*/ 32 h 33"/>
                <a:gd name="T14" fmla="*/ 0 60000 65536"/>
                <a:gd name="T15" fmla="*/ 0 60000 65536"/>
                <a:gd name="T16" fmla="*/ 0 60000 65536"/>
                <a:gd name="T17" fmla="*/ 0 60000 65536"/>
                <a:gd name="T18" fmla="*/ 0 60000 65536"/>
                <a:gd name="T19" fmla="*/ 0 60000 65536"/>
                <a:gd name="T20" fmla="*/ 0 60000 65536"/>
                <a:gd name="T21" fmla="*/ 0 w 59"/>
                <a:gd name="T22" fmla="*/ 0 h 33"/>
                <a:gd name="T23" fmla="*/ 59 w 5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3">
                  <a:moveTo>
                    <a:pt x="0" y="0"/>
                  </a:moveTo>
                  <a:lnTo>
                    <a:pt x="5" y="9"/>
                  </a:lnTo>
                  <a:lnTo>
                    <a:pt x="17" y="20"/>
                  </a:lnTo>
                  <a:lnTo>
                    <a:pt x="29" y="29"/>
                  </a:lnTo>
                  <a:lnTo>
                    <a:pt x="38" y="31"/>
                  </a:lnTo>
                  <a:lnTo>
                    <a:pt x="50" y="32"/>
                  </a:lnTo>
                  <a:lnTo>
                    <a:pt x="58" y="3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5" name="Freeform 19"/>
            <p:cNvSpPr>
              <a:spLocks/>
            </p:cNvSpPr>
            <p:nvPr/>
          </p:nvSpPr>
          <p:spPr bwMode="auto">
            <a:xfrm>
              <a:off x="3890" y="2172"/>
              <a:ext cx="32" cy="12"/>
            </a:xfrm>
            <a:custGeom>
              <a:avLst/>
              <a:gdLst>
                <a:gd name="T0" fmla="*/ 31 w 32"/>
                <a:gd name="T1" fmla="*/ 0 h 12"/>
                <a:gd name="T2" fmla="*/ 14 w 32"/>
                <a:gd name="T3" fmla="*/ 9 h 12"/>
                <a:gd name="T4" fmla="*/ 5 w 32"/>
                <a:gd name="T5" fmla="*/ 10 h 12"/>
                <a:gd name="T6" fmla="*/ 0 w 32"/>
                <a:gd name="T7" fmla="*/ 11 h 12"/>
                <a:gd name="T8" fmla="*/ 0 60000 65536"/>
                <a:gd name="T9" fmla="*/ 0 60000 65536"/>
                <a:gd name="T10" fmla="*/ 0 60000 65536"/>
                <a:gd name="T11" fmla="*/ 0 60000 65536"/>
                <a:gd name="T12" fmla="*/ 0 w 32"/>
                <a:gd name="T13" fmla="*/ 0 h 12"/>
                <a:gd name="T14" fmla="*/ 32 w 32"/>
                <a:gd name="T15" fmla="*/ 12 h 12"/>
              </a:gdLst>
              <a:ahLst/>
              <a:cxnLst>
                <a:cxn ang="T8">
                  <a:pos x="T0" y="T1"/>
                </a:cxn>
                <a:cxn ang="T9">
                  <a:pos x="T2" y="T3"/>
                </a:cxn>
                <a:cxn ang="T10">
                  <a:pos x="T4" y="T5"/>
                </a:cxn>
                <a:cxn ang="T11">
                  <a:pos x="T6" y="T7"/>
                </a:cxn>
              </a:cxnLst>
              <a:rect l="T12" t="T13" r="T14" b="T15"/>
              <a:pathLst>
                <a:path w="32" h="12">
                  <a:moveTo>
                    <a:pt x="31" y="0"/>
                  </a:moveTo>
                  <a:lnTo>
                    <a:pt x="14" y="9"/>
                  </a:lnTo>
                  <a:lnTo>
                    <a:pt x="5" y="10"/>
                  </a:lnTo>
                  <a:lnTo>
                    <a:pt x="0"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6" name="Freeform 20"/>
            <p:cNvSpPr>
              <a:spLocks/>
            </p:cNvSpPr>
            <p:nvPr/>
          </p:nvSpPr>
          <p:spPr bwMode="auto">
            <a:xfrm>
              <a:off x="3555" y="2221"/>
              <a:ext cx="152" cy="337"/>
            </a:xfrm>
            <a:custGeom>
              <a:avLst/>
              <a:gdLst>
                <a:gd name="T0" fmla="*/ 138 w 152"/>
                <a:gd name="T1" fmla="*/ 336 h 337"/>
                <a:gd name="T2" fmla="*/ 151 w 152"/>
                <a:gd name="T3" fmla="*/ 257 h 337"/>
                <a:gd name="T4" fmla="*/ 150 w 152"/>
                <a:gd name="T5" fmla="*/ 210 h 337"/>
                <a:gd name="T6" fmla="*/ 143 w 152"/>
                <a:gd name="T7" fmla="*/ 168 h 337"/>
                <a:gd name="T8" fmla="*/ 77 w 152"/>
                <a:gd name="T9" fmla="*/ 68 h 337"/>
                <a:gd name="T10" fmla="*/ 42 w 152"/>
                <a:gd name="T11" fmla="*/ 34 h 337"/>
                <a:gd name="T12" fmla="*/ 16 w 152"/>
                <a:gd name="T13" fmla="*/ 22 h 337"/>
                <a:gd name="T14" fmla="*/ 0 w 152"/>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337"/>
                <a:gd name="T26" fmla="*/ 152 w 152"/>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337">
                  <a:moveTo>
                    <a:pt x="138" y="336"/>
                  </a:moveTo>
                  <a:lnTo>
                    <a:pt x="151" y="257"/>
                  </a:lnTo>
                  <a:lnTo>
                    <a:pt x="150" y="210"/>
                  </a:lnTo>
                  <a:lnTo>
                    <a:pt x="143" y="168"/>
                  </a:lnTo>
                  <a:lnTo>
                    <a:pt x="77" y="68"/>
                  </a:lnTo>
                  <a:lnTo>
                    <a:pt x="42" y="34"/>
                  </a:lnTo>
                  <a:lnTo>
                    <a:pt x="16" y="22"/>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7" name="Freeform 21"/>
            <p:cNvSpPr>
              <a:spLocks/>
            </p:cNvSpPr>
            <p:nvPr/>
          </p:nvSpPr>
          <p:spPr bwMode="auto">
            <a:xfrm>
              <a:off x="3703" y="2381"/>
              <a:ext cx="91" cy="149"/>
            </a:xfrm>
            <a:custGeom>
              <a:avLst/>
              <a:gdLst>
                <a:gd name="T0" fmla="*/ 0 w 91"/>
                <a:gd name="T1" fmla="*/ 148 h 149"/>
                <a:gd name="T2" fmla="*/ 20 w 91"/>
                <a:gd name="T3" fmla="*/ 98 h 149"/>
                <a:gd name="T4" fmla="*/ 44 w 91"/>
                <a:gd name="T5" fmla="*/ 57 h 149"/>
                <a:gd name="T6" fmla="*/ 61 w 91"/>
                <a:gd name="T7" fmla="*/ 38 h 149"/>
                <a:gd name="T8" fmla="*/ 90 w 91"/>
                <a:gd name="T9" fmla="*/ 0 h 149"/>
                <a:gd name="T10" fmla="*/ 0 60000 65536"/>
                <a:gd name="T11" fmla="*/ 0 60000 65536"/>
                <a:gd name="T12" fmla="*/ 0 60000 65536"/>
                <a:gd name="T13" fmla="*/ 0 60000 65536"/>
                <a:gd name="T14" fmla="*/ 0 60000 65536"/>
                <a:gd name="T15" fmla="*/ 0 w 91"/>
                <a:gd name="T16" fmla="*/ 0 h 149"/>
                <a:gd name="T17" fmla="*/ 91 w 91"/>
                <a:gd name="T18" fmla="*/ 149 h 149"/>
              </a:gdLst>
              <a:ahLst/>
              <a:cxnLst>
                <a:cxn ang="T10">
                  <a:pos x="T0" y="T1"/>
                </a:cxn>
                <a:cxn ang="T11">
                  <a:pos x="T2" y="T3"/>
                </a:cxn>
                <a:cxn ang="T12">
                  <a:pos x="T4" y="T5"/>
                </a:cxn>
                <a:cxn ang="T13">
                  <a:pos x="T6" y="T7"/>
                </a:cxn>
                <a:cxn ang="T14">
                  <a:pos x="T8" y="T9"/>
                </a:cxn>
              </a:cxnLst>
              <a:rect l="T15" t="T16" r="T17" b="T18"/>
              <a:pathLst>
                <a:path w="91" h="149">
                  <a:moveTo>
                    <a:pt x="0" y="148"/>
                  </a:moveTo>
                  <a:lnTo>
                    <a:pt x="20" y="98"/>
                  </a:lnTo>
                  <a:lnTo>
                    <a:pt x="44" y="57"/>
                  </a:lnTo>
                  <a:lnTo>
                    <a:pt x="61" y="38"/>
                  </a:lnTo>
                  <a:lnTo>
                    <a:pt x="9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8" name="Freeform 22"/>
            <p:cNvSpPr>
              <a:spLocks/>
            </p:cNvSpPr>
            <p:nvPr/>
          </p:nvSpPr>
          <p:spPr bwMode="auto">
            <a:xfrm>
              <a:off x="3688" y="2171"/>
              <a:ext cx="330" cy="172"/>
            </a:xfrm>
            <a:custGeom>
              <a:avLst/>
              <a:gdLst>
                <a:gd name="T0" fmla="*/ 0 w 330"/>
                <a:gd name="T1" fmla="*/ 0 h 172"/>
                <a:gd name="T2" fmla="*/ 72 w 330"/>
                <a:gd name="T3" fmla="*/ 23 h 172"/>
                <a:gd name="T4" fmla="*/ 107 w 330"/>
                <a:gd name="T5" fmla="*/ 51 h 172"/>
                <a:gd name="T6" fmla="*/ 161 w 330"/>
                <a:gd name="T7" fmla="*/ 83 h 172"/>
                <a:gd name="T8" fmla="*/ 209 w 330"/>
                <a:gd name="T9" fmla="*/ 119 h 172"/>
                <a:gd name="T10" fmla="*/ 260 w 330"/>
                <a:gd name="T11" fmla="*/ 146 h 172"/>
                <a:gd name="T12" fmla="*/ 317 w 330"/>
                <a:gd name="T13" fmla="*/ 171 h 172"/>
                <a:gd name="T14" fmla="*/ 329 w 330"/>
                <a:gd name="T15" fmla="*/ 167 h 172"/>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172"/>
                <a:gd name="T26" fmla="*/ 330 w 330"/>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172">
                  <a:moveTo>
                    <a:pt x="0" y="0"/>
                  </a:moveTo>
                  <a:lnTo>
                    <a:pt x="72" y="23"/>
                  </a:lnTo>
                  <a:lnTo>
                    <a:pt x="107" y="51"/>
                  </a:lnTo>
                  <a:lnTo>
                    <a:pt x="161" y="83"/>
                  </a:lnTo>
                  <a:lnTo>
                    <a:pt x="209" y="119"/>
                  </a:lnTo>
                  <a:lnTo>
                    <a:pt x="260" y="146"/>
                  </a:lnTo>
                  <a:lnTo>
                    <a:pt x="317" y="171"/>
                  </a:lnTo>
                  <a:lnTo>
                    <a:pt x="329" y="16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99" name="Freeform 23"/>
            <p:cNvSpPr>
              <a:spLocks/>
            </p:cNvSpPr>
            <p:nvPr/>
          </p:nvSpPr>
          <p:spPr bwMode="auto">
            <a:xfrm>
              <a:off x="3644" y="2043"/>
              <a:ext cx="34" cy="35"/>
            </a:xfrm>
            <a:custGeom>
              <a:avLst/>
              <a:gdLst>
                <a:gd name="T0" fmla="*/ 33 w 34"/>
                <a:gd name="T1" fmla="*/ 0 h 35"/>
                <a:gd name="T2" fmla="*/ 22 w 34"/>
                <a:gd name="T3" fmla="*/ 5 h 35"/>
                <a:gd name="T4" fmla="*/ 10 w 34"/>
                <a:gd name="T5" fmla="*/ 25 h 35"/>
                <a:gd name="T6" fmla="*/ 0 w 34"/>
                <a:gd name="T7" fmla="*/ 34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33" y="0"/>
                  </a:moveTo>
                  <a:lnTo>
                    <a:pt x="22" y="5"/>
                  </a:lnTo>
                  <a:lnTo>
                    <a:pt x="10" y="25"/>
                  </a:lnTo>
                  <a:lnTo>
                    <a:pt x="0" y="34"/>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300" name="Freeform 24"/>
            <p:cNvSpPr>
              <a:spLocks/>
            </p:cNvSpPr>
            <p:nvPr/>
          </p:nvSpPr>
          <p:spPr bwMode="auto">
            <a:xfrm>
              <a:off x="3549" y="2112"/>
              <a:ext cx="9" cy="94"/>
            </a:xfrm>
            <a:custGeom>
              <a:avLst/>
              <a:gdLst>
                <a:gd name="T0" fmla="*/ 0 w 9"/>
                <a:gd name="T1" fmla="*/ 93 h 94"/>
                <a:gd name="T2" fmla="*/ 4 w 9"/>
                <a:gd name="T3" fmla="*/ 67 h 94"/>
                <a:gd name="T4" fmla="*/ 7 w 9"/>
                <a:gd name="T5" fmla="*/ 42 h 94"/>
                <a:gd name="T6" fmla="*/ 8 w 9"/>
                <a:gd name="T7" fmla="*/ 0 h 94"/>
                <a:gd name="T8" fmla="*/ 0 60000 65536"/>
                <a:gd name="T9" fmla="*/ 0 60000 65536"/>
                <a:gd name="T10" fmla="*/ 0 60000 65536"/>
                <a:gd name="T11" fmla="*/ 0 60000 65536"/>
                <a:gd name="T12" fmla="*/ 0 w 9"/>
                <a:gd name="T13" fmla="*/ 0 h 94"/>
                <a:gd name="T14" fmla="*/ 9 w 9"/>
                <a:gd name="T15" fmla="*/ 94 h 94"/>
              </a:gdLst>
              <a:ahLst/>
              <a:cxnLst>
                <a:cxn ang="T8">
                  <a:pos x="T0" y="T1"/>
                </a:cxn>
                <a:cxn ang="T9">
                  <a:pos x="T2" y="T3"/>
                </a:cxn>
                <a:cxn ang="T10">
                  <a:pos x="T4" y="T5"/>
                </a:cxn>
                <a:cxn ang="T11">
                  <a:pos x="T6" y="T7"/>
                </a:cxn>
              </a:cxnLst>
              <a:rect l="T12" t="T13" r="T14" b="T15"/>
              <a:pathLst>
                <a:path w="9" h="94">
                  <a:moveTo>
                    <a:pt x="0" y="93"/>
                  </a:moveTo>
                  <a:lnTo>
                    <a:pt x="4" y="67"/>
                  </a:lnTo>
                  <a:lnTo>
                    <a:pt x="7" y="42"/>
                  </a:lnTo>
                  <a:lnTo>
                    <a:pt x="8"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301" name="Freeform 25"/>
            <p:cNvSpPr>
              <a:spLocks/>
            </p:cNvSpPr>
            <p:nvPr/>
          </p:nvSpPr>
          <p:spPr bwMode="auto">
            <a:xfrm>
              <a:off x="3622" y="2635"/>
              <a:ext cx="507" cy="549"/>
            </a:xfrm>
            <a:custGeom>
              <a:avLst/>
              <a:gdLst>
                <a:gd name="T0" fmla="*/ 30 w 507"/>
                <a:gd name="T1" fmla="*/ 387 h 549"/>
                <a:gd name="T2" fmla="*/ 0 w 507"/>
                <a:gd name="T3" fmla="*/ 82 h 549"/>
                <a:gd name="T4" fmla="*/ 39 w 507"/>
                <a:gd name="T5" fmla="*/ 114 h 549"/>
                <a:gd name="T6" fmla="*/ 107 w 507"/>
                <a:gd name="T7" fmla="*/ 155 h 549"/>
                <a:gd name="T8" fmla="*/ 165 w 507"/>
                <a:gd name="T9" fmla="*/ 171 h 549"/>
                <a:gd name="T10" fmla="*/ 223 w 507"/>
                <a:gd name="T11" fmla="*/ 165 h 549"/>
                <a:gd name="T12" fmla="*/ 291 w 507"/>
                <a:gd name="T13" fmla="*/ 139 h 549"/>
                <a:gd name="T14" fmla="*/ 356 w 507"/>
                <a:gd name="T15" fmla="*/ 88 h 549"/>
                <a:gd name="T16" fmla="*/ 438 w 507"/>
                <a:gd name="T17" fmla="*/ 0 h 549"/>
                <a:gd name="T18" fmla="*/ 506 w 507"/>
                <a:gd name="T19" fmla="*/ 399 h 549"/>
                <a:gd name="T20" fmla="*/ 450 w 507"/>
                <a:gd name="T21" fmla="*/ 463 h 549"/>
                <a:gd name="T22" fmla="*/ 366 w 507"/>
                <a:gd name="T23" fmla="*/ 510 h 549"/>
                <a:gd name="T24" fmla="*/ 281 w 507"/>
                <a:gd name="T25" fmla="*/ 543 h 549"/>
                <a:gd name="T26" fmla="*/ 206 w 507"/>
                <a:gd name="T27" fmla="*/ 548 h 549"/>
                <a:gd name="T28" fmla="*/ 124 w 507"/>
                <a:gd name="T29" fmla="*/ 520 h 549"/>
                <a:gd name="T30" fmla="*/ 74 w 507"/>
                <a:gd name="T31" fmla="*/ 482 h 549"/>
                <a:gd name="T32" fmla="*/ 30 w 507"/>
                <a:gd name="T33" fmla="*/ 387 h 5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549"/>
                <a:gd name="T53" fmla="*/ 507 w 507"/>
                <a:gd name="T54" fmla="*/ 549 h 5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549">
                  <a:moveTo>
                    <a:pt x="30" y="387"/>
                  </a:moveTo>
                  <a:lnTo>
                    <a:pt x="0" y="82"/>
                  </a:lnTo>
                  <a:lnTo>
                    <a:pt x="39" y="114"/>
                  </a:lnTo>
                  <a:lnTo>
                    <a:pt x="107" y="155"/>
                  </a:lnTo>
                  <a:lnTo>
                    <a:pt x="165" y="171"/>
                  </a:lnTo>
                  <a:lnTo>
                    <a:pt x="223" y="165"/>
                  </a:lnTo>
                  <a:lnTo>
                    <a:pt x="291" y="139"/>
                  </a:lnTo>
                  <a:lnTo>
                    <a:pt x="356" y="88"/>
                  </a:lnTo>
                  <a:lnTo>
                    <a:pt x="438" y="0"/>
                  </a:lnTo>
                  <a:lnTo>
                    <a:pt x="506" y="399"/>
                  </a:lnTo>
                  <a:lnTo>
                    <a:pt x="450" y="463"/>
                  </a:lnTo>
                  <a:lnTo>
                    <a:pt x="366" y="510"/>
                  </a:lnTo>
                  <a:lnTo>
                    <a:pt x="281" y="543"/>
                  </a:lnTo>
                  <a:lnTo>
                    <a:pt x="206" y="548"/>
                  </a:lnTo>
                  <a:lnTo>
                    <a:pt x="124" y="520"/>
                  </a:lnTo>
                  <a:lnTo>
                    <a:pt x="74" y="482"/>
                  </a:lnTo>
                  <a:lnTo>
                    <a:pt x="30" y="387"/>
                  </a:lnTo>
                </a:path>
              </a:pathLst>
            </a:custGeom>
            <a:solidFill>
              <a:schemeClr val="tx1"/>
            </a:solidFill>
            <a:ln w="12700" cap="rnd">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grpSp>
      <p:sp>
        <p:nvSpPr>
          <p:cNvPr id="11267" name="Rectangle 26" descr="90%"/>
          <p:cNvSpPr>
            <a:spLocks noChangeArrowheads="1"/>
          </p:cNvSpPr>
          <p:nvPr/>
        </p:nvSpPr>
        <p:spPr bwMode="auto">
          <a:xfrm>
            <a:off x="6894247" y="2043230"/>
            <a:ext cx="127000" cy="2806700"/>
          </a:xfrm>
          <a:prstGeom prst="rect">
            <a:avLst/>
          </a:prstGeom>
          <a:pattFill prst="lgConfetti">
            <a:fgClr>
              <a:schemeClr val="tx1"/>
            </a:fgClr>
            <a:bgClr>
              <a:schemeClr val="bg1"/>
            </a:bgClr>
          </a:patt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1268" name="Rectangle 27" descr="70%"/>
          <p:cNvSpPr>
            <a:spLocks noChangeArrowheads="1"/>
          </p:cNvSpPr>
          <p:nvPr/>
        </p:nvSpPr>
        <p:spPr bwMode="auto">
          <a:xfrm>
            <a:off x="9594585" y="1890830"/>
            <a:ext cx="796749" cy="2959100"/>
          </a:xfrm>
          <a:prstGeom prst="rect">
            <a:avLst/>
          </a:prstGeom>
          <a:pattFill prst="horzBrick">
            <a:fgClr>
              <a:schemeClr val="lt1"/>
            </a:fgClr>
            <a:bgClr>
              <a:schemeClr val="tx1"/>
            </a:bgClr>
          </a:pattFill>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ar-SA" altLang="ar-SA" sz="2800">
              <a:cs typeface="+mj-cs"/>
            </a:endParaRPr>
          </a:p>
        </p:txBody>
      </p:sp>
      <p:sp>
        <p:nvSpPr>
          <p:cNvPr id="10268" name="Line 28"/>
          <p:cNvSpPr>
            <a:spLocks noChangeShapeType="1"/>
          </p:cNvSpPr>
          <p:nvPr/>
        </p:nvSpPr>
        <p:spPr bwMode="auto">
          <a:xfrm>
            <a:off x="5533760" y="2494080"/>
            <a:ext cx="1325563" cy="0"/>
          </a:xfrm>
          <a:prstGeom prst="line">
            <a:avLst/>
          </a:prstGeom>
          <a:ln w="38100">
            <a:headEnd/>
            <a:tailEnd type="triangle" w="med" len="med"/>
          </a:ln>
          <a:extLst/>
        </p:spPr>
        <p:style>
          <a:lnRef idx="2">
            <a:schemeClr val="dk1"/>
          </a:lnRef>
          <a:fillRef idx="0">
            <a:schemeClr val="dk1"/>
          </a:fillRef>
          <a:effectRef idx="1">
            <a:schemeClr val="dk1"/>
          </a:effectRef>
          <a:fontRef idx="minor">
            <a:schemeClr val="tx1"/>
          </a:fontRef>
        </p:style>
        <p:txBody>
          <a:bodyPr wrap="none" anchor="ctr"/>
          <a:lstStyle/>
          <a:p>
            <a:endParaRPr lang="ar-SA" sz="2800">
              <a:cs typeface="+mj-cs"/>
            </a:endParaRPr>
          </a:p>
        </p:txBody>
      </p:sp>
      <p:sp>
        <p:nvSpPr>
          <p:cNvPr id="10269" name="Line 29"/>
          <p:cNvSpPr>
            <a:spLocks noChangeShapeType="1"/>
          </p:cNvSpPr>
          <p:nvPr/>
        </p:nvSpPr>
        <p:spPr bwMode="auto">
          <a:xfrm>
            <a:off x="5564604" y="3300530"/>
            <a:ext cx="2663825" cy="0"/>
          </a:xfrm>
          <a:prstGeom prst="line">
            <a:avLst/>
          </a:prstGeom>
          <a:ln>
            <a:headEnd/>
            <a:tailEnd type="triangle" w="med" len="med"/>
          </a:ln>
          <a:extLst/>
        </p:spPr>
        <p:style>
          <a:lnRef idx="3">
            <a:schemeClr val="accent2"/>
          </a:lnRef>
          <a:fillRef idx="0">
            <a:schemeClr val="accent2"/>
          </a:fillRef>
          <a:effectRef idx="2">
            <a:schemeClr val="accent2"/>
          </a:effectRef>
          <a:fontRef idx="minor">
            <a:schemeClr val="tx1"/>
          </a:fontRef>
        </p:style>
        <p:txBody>
          <a:bodyPr wrap="none" anchor="ctr"/>
          <a:lstStyle/>
          <a:p>
            <a:endParaRPr lang="ar-SA" sz="2800">
              <a:cs typeface="+mj-cs"/>
            </a:endParaRPr>
          </a:p>
        </p:txBody>
      </p:sp>
      <p:sp>
        <p:nvSpPr>
          <p:cNvPr id="10270" name="Line 30"/>
          <p:cNvSpPr>
            <a:spLocks noChangeShapeType="1"/>
          </p:cNvSpPr>
          <p:nvPr/>
        </p:nvSpPr>
        <p:spPr bwMode="auto">
          <a:xfrm>
            <a:off x="5533760" y="4181405"/>
            <a:ext cx="4325937" cy="0"/>
          </a:xfrm>
          <a:prstGeom prst="line">
            <a:avLst/>
          </a:prstGeom>
          <a:noFill/>
          <a:ln w="38100">
            <a:solidFill>
              <a:srgbClr val="FF66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ar-SA" sz="2800">
              <a:cs typeface="+mj-cs"/>
            </a:endParaRPr>
          </a:p>
        </p:txBody>
      </p:sp>
      <p:sp>
        <p:nvSpPr>
          <p:cNvPr id="11272" name="Rectangle 31"/>
          <p:cNvSpPr>
            <a:spLocks noChangeArrowheads="1"/>
          </p:cNvSpPr>
          <p:nvPr/>
        </p:nvSpPr>
        <p:spPr bwMode="auto">
          <a:xfrm>
            <a:off x="1791366" y="2233731"/>
            <a:ext cx="427933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ar-SA" sz="2400" b="1" dirty="0" smtClean="0">
                <a:cs typeface="+mj-cs"/>
              </a:rPr>
              <a:t>Alfa parçacıkları</a:t>
            </a:r>
            <a:r>
              <a:rPr lang="en-US" altLang="ar-SA" sz="2400" b="1" dirty="0" smtClean="0">
                <a:cs typeface="+mj-cs"/>
              </a:rPr>
              <a:t>(2n</a:t>
            </a:r>
            <a:r>
              <a:rPr lang="en-US" altLang="ar-SA" sz="2400" b="1" dirty="0">
                <a:cs typeface="+mj-cs"/>
              </a:rPr>
              <a:t>, 2p)</a:t>
            </a:r>
          </a:p>
        </p:txBody>
      </p:sp>
      <p:sp>
        <p:nvSpPr>
          <p:cNvPr id="11273" name="Rectangle 32"/>
          <p:cNvSpPr>
            <a:spLocks noChangeArrowheads="1"/>
          </p:cNvSpPr>
          <p:nvPr/>
        </p:nvSpPr>
        <p:spPr bwMode="auto">
          <a:xfrm>
            <a:off x="1645057" y="3027080"/>
            <a:ext cx="42162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ar-SA" sz="2400" b="1" dirty="0" smtClean="0">
                <a:cs typeface="+mj-cs"/>
              </a:rPr>
              <a:t>Beta parçacıkları</a:t>
            </a:r>
            <a:r>
              <a:rPr lang="en-US" altLang="ar-SA" sz="2400" b="1" dirty="0" smtClean="0">
                <a:cs typeface="+mj-cs"/>
              </a:rPr>
              <a:t>(e- </a:t>
            </a:r>
            <a:r>
              <a:rPr lang="tr-TR" altLang="ar-SA" sz="2400" b="1" dirty="0" smtClean="0">
                <a:cs typeface="+mj-cs"/>
              </a:rPr>
              <a:t>veya</a:t>
            </a:r>
            <a:r>
              <a:rPr lang="en-US" altLang="ar-SA" sz="2400" b="1" dirty="0" smtClean="0">
                <a:cs typeface="+mj-cs"/>
              </a:rPr>
              <a:t> </a:t>
            </a:r>
            <a:r>
              <a:rPr lang="en-US" altLang="ar-SA" sz="2400" b="1" dirty="0">
                <a:cs typeface="+mj-cs"/>
              </a:rPr>
              <a:t>+)</a:t>
            </a:r>
          </a:p>
        </p:txBody>
      </p:sp>
      <p:sp>
        <p:nvSpPr>
          <p:cNvPr id="11274" name="Rectangle 33"/>
          <p:cNvSpPr>
            <a:spLocks noChangeArrowheads="1"/>
          </p:cNvSpPr>
          <p:nvPr/>
        </p:nvSpPr>
        <p:spPr bwMode="auto">
          <a:xfrm>
            <a:off x="1683142" y="3933944"/>
            <a:ext cx="388146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ar-SA" sz="2400" b="1" dirty="0" smtClean="0">
                <a:cs typeface="+mj-cs"/>
              </a:rPr>
              <a:t>Gama ışını-Fotonlar</a:t>
            </a:r>
            <a:r>
              <a:rPr lang="en-US" altLang="ar-SA" sz="2400" b="1" dirty="0" smtClean="0">
                <a:cs typeface="+mj-cs"/>
              </a:rPr>
              <a:t> </a:t>
            </a:r>
            <a:r>
              <a:rPr lang="en-US" altLang="ar-SA" sz="2400" b="1" dirty="0">
                <a:cs typeface="+mj-cs"/>
              </a:rPr>
              <a:t>(</a:t>
            </a:r>
            <a:r>
              <a:rPr lang="en-US" altLang="ar-SA" sz="2400" b="1" dirty="0" smtClean="0">
                <a:cs typeface="+mj-cs"/>
              </a:rPr>
              <a:t>h</a:t>
            </a:r>
            <a:r>
              <a:rPr lang="tr-TR" altLang="ar-SA" sz="2400" b="1" dirty="0" smtClean="0">
                <a:cs typeface="+mj-cs"/>
              </a:rPr>
              <a:t>f</a:t>
            </a:r>
            <a:r>
              <a:rPr lang="en-US" altLang="ar-SA" sz="2400" b="1" dirty="0" smtClean="0">
                <a:cs typeface="+mj-cs"/>
              </a:rPr>
              <a:t>)</a:t>
            </a:r>
            <a:endParaRPr lang="en-US" altLang="ar-SA" sz="2400" b="1" dirty="0">
              <a:cs typeface="+mj-cs"/>
            </a:endParaRPr>
          </a:p>
        </p:txBody>
      </p:sp>
      <p:sp>
        <p:nvSpPr>
          <p:cNvPr id="11275" name="Rectangle 34"/>
          <p:cNvSpPr>
            <a:spLocks noChangeArrowheads="1"/>
          </p:cNvSpPr>
          <p:nvPr/>
        </p:nvSpPr>
        <p:spPr bwMode="auto">
          <a:xfrm>
            <a:off x="6228415" y="4982532"/>
            <a:ext cx="1468313"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tr-TR" altLang="ar-SA" sz="2800" dirty="0" smtClean="0">
                <a:cs typeface="+mj-cs"/>
              </a:rPr>
              <a:t>Kağıt</a:t>
            </a:r>
            <a:endParaRPr lang="en-US" altLang="ar-SA" sz="2800" dirty="0">
              <a:cs typeface="+mj-cs"/>
            </a:endParaRPr>
          </a:p>
        </p:txBody>
      </p:sp>
      <p:sp>
        <p:nvSpPr>
          <p:cNvPr id="11276" name="Rectangle 35"/>
          <p:cNvSpPr>
            <a:spLocks noChangeArrowheads="1"/>
          </p:cNvSpPr>
          <p:nvPr/>
        </p:nvSpPr>
        <p:spPr bwMode="auto">
          <a:xfrm>
            <a:off x="9594585" y="4982532"/>
            <a:ext cx="1988825"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tr-TR" altLang="ar-SA" sz="2800" dirty="0" smtClean="0">
                <a:cs typeface="+mj-cs"/>
              </a:rPr>
              <a:t>Beton</a:t>
            </a:r>
            <a:endParaRPr lang="en-US" altLang="ar-SA" sz="2800" dirty="0">
              <a:cs typeface="+mj-cs"/>
            </a:endParaRPr>
          </a:p>
        </p:txBody>
      </p:sp>
      <p:sp>
        <p:nvSpPr>
          <p:cNvPr id="11278" name="Rectangle 37"/>
          <p:cNvSpPr>
            <a:spLocks noChangeArrowheads="1"/>
          </p:cNvSpPr>
          <p:nvPr/>
        </p:nvSpPr>
        <p:spPr bwMode="auto">
          <a:xfrm>
            <a:off x="-889876" y="483136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ar-SA" altLang="ar-SA" sz="2400">
              <a:latin typeface="Times New Roman" panose="02020603050405020304" pitchFamily="18" charset="0"/>
            </a:endParaRPr>
          </a:p>
        </p:txBody>
      </p:sp>
      <p:sp>
        <p:nvSpPr>
          <p:cNvPr id="38" name="Rectangle 34"/>
          <p:cNvSpPr>
            <a:spLocks noChangeArrowheads="1"/>
          </p:cNvSpPr>
          <p:nvPr/>
        </p:nvSpPr>
        <p:spPr bwMode="auto">
          <a:xfrm>
            <a:off x="7694511" y="5002757"/>
            <a:ext cx="1428999"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tr-TR" altLang="ar-SA" sz="2800" dirty="0" smtClean="0">
                <a:cs typeface="+mj-cs"/>
              </a:rPr>
              <a:t>Doku</a:t>
            </a:r>
            <a:endParaRPr lang="en-US" altLang="ar-SA" sz="2800" dirty="0">
              <a:cs typeface="+mj-cs"/>
            </a:endParaRPr>
          </a:p>
        </p:txBody>
      </p:sp>
      <p:sp>
        <p:nvSpPr>
          <p:cNvPr id="40" name="Unvan 1"/>
          <p:cNvSpPr>
            <a:spLocks noGrp="1"/>
          </p:cNvSpPr>
          <p:nvPr>
            <p:ph type="title"/>
          </p:nvPr>
        </p:nvSpPr>
        <p:spPr>
          <a:xfrm>
            <a:off x="1645057" y="603702"/>
            <a:ext cx="8911687" cy="1280890"/>
          </a:xfrm>
        </p:spPr>
        <p:txBody>
          <a:bodyPr/>
          <a:lstStyle/>
          <a:p>
            <a:r>
              <a:rPr lang="tr-TR" b="1" dirty="0" err="1"/>
              <a:t>Radyoaktiflik</a:t>
            </a:r>
            <a:r>
              <a:rPr lang="tr-TR" b="1" dirty="0"/>
              <a:t/>
            </a:r>
            <a:br>
              <a:rPr lang="tr-TR" b="1" dirty="0"/>
            </a:br>
            <a:endParaRPr lang="tr-TR" b="1" dirty="0"/>
          </a:p>
        </p:txBody>
      </p:sp>
    </p:spTree>
    <p:extLst>
      <p:ext uri="{BB962C8B-B14F-4D97-AF65-F5344CB8AC3E}">
        <p14:creationId xmlns:p14="http://schemas.microsoft.com/office/powerpoint/2010/main" val="27716502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9270" y="552854"/>
            <a:ext cx="8911687" cy="1280890"/>
          </a:xfrm>
        </p:spPr>
        <p:txBody>
          <a:bodyPr/>
          <a:lstStyle/>
          <a:p>
            <a:r>
              <a:rPr lang="tr-TR" b="1" dirty="0"/>
              <a:t>Radyoaktif </a:t>
            </a:r>
            <a:r>
              <a:rPr lang="tr-TR" b="1" dirty="0" err="1"/>
              <a:t>Bozunma</a:t>
            </a:r>
            <a:r>
              <a:rPr lang="tr-TR" b="1" dirty="0"/>
              <a:t/>
            </a:r>
            <a:br>
              <a:rPr lang="tr-TR" b="1" dirty="0"/>
            </a:br>
            <a:endParaRPr lang="tr-TR" b="1" dirty="0"/>
          </a:p>
        </p:txBody>
      </p:sp>
      <p:sp>
        <p:nvSpPr>
          <p:cNvPr id="3" name="İçerik Yer Tutucusu 2"/>
          <p:cNvSpPr>
            <a:spLocks noGrp="1"/>
          </p:cNvSpPr>
          <p:nvPr>
            <p:ph idx="1"/>
          </p:nvPr>
        </p:nvSpPr>
        <p:spPr>
          <a:xfrm>
            <a:off x="1256658" y="1551607"/>
            <a:ext cx="9203645" cy="911778"/>
          </a:xfrm>
        </p:spPr>
        <p:txBody>
          <a:bodyPr/>
          <a:lstStyle/>
          <a:p>
            <a:r>
              <a:rPr lang="tr-TR" dirty="0"/>
              <a:t>Bir radyoaktif numunenin aktivitesi, atomların </a:t>
            </a:r>
            <a:r>
              <a:rPr lang="tr-TR" dirty="0" smtClean="0"/>
              <a:t>bozulmaya </a:t>
            </a:r>
            <a:r>
              <a:rPr lang="tr-TR" dirty="0"/>
              <a:t>maruz kalma oranıdır</a:t>
            </a:r>
            <a:r>
              <a:rPr lang="tr-TR" dirty="0" smtClean="0"/>
              <a:t>.</a:t>
            </a:r>
            <a:r>
              <a:rPr lang="tr-TR" dirty="0"/>
              <a:t> </a:t>
            </a:r>
            <a:endParaRPr lang="tr-TR" dirty="0" smtClean="0"/>
          </a:p>
          <a:p>
            <a:r>
              <a:rPr lang="tr-TR" dirty="0" smtClean="0"/>
              <a:t>N </a:t>
            </a:r>
            <a:r>
              <a:rPr lang="tr-TR" dirty="0"/>
              <a:t>(t), </a:t>
            </a:r>
            <a:r>
              <a:rPr lang="tr-TR" dirty="0" err="1" smtClean="0"/>
              <a:t>herhang</a:t>
            </a:r>
            <a:r>
              <a:rPr lang="tr-TR" dirty="0" smtClean="0"/>
              <a:t> </a:t>
            </a:r>
            <a:r>
              <a:rPr lang="tr-TR" dirty="0" err="1" smtClean="0"/>
              <a:t>ibir</a:t>
            </a:r>
            <a:r>
              <a:rPr lang="tr-TR" dirty="0" smtClean="0"/>
              <a:t> t anında mevcut </a:t>
            </a:r>
            <a:r>
              <a:rPr lang="tr-TR" dirty="0"/>
              <a:t>atomların sayısı ise, o zaman R aktivitesi</a:t>
            </a:r>
          </a:p>
        </p:txBody>
      </p:sp>
      <mc:AlternateContent xmlns:mc="http://schemas.openxmlformats.org/markup-compatibility/2006">
        <mc:Choice xmlns:a14="http://schemas.microsoft.com/office/drawing/2010/main" Requires="a14">
          <p:sp>
            <p:nvSpPr>
              <p:cNvPr id="7" name="Metin kutusu 6"/>
              <p:cNvSpPr txBox="1"/>
              <p:nvPr/>
            </p:nvSpPr>
            <p:spPr>
              <a:xfrm>
                <a:off x="4503132" y="2490120"/>
                <a:ext cx="1621982"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0" i="1" smtClean="0">
                          <a:latin typeface="Cambria Math" panose="02040503050406030204" pitchFamily="18" charset="0"/>
                        </a:rPr>
                        <m:t>𝑅</m:t>
                      </m:r>
                      <m:r>
                        <a:rPr lang="tr-TR" sz="2800" b="0" i="1" smtClean="0">
                          <a:latin typeface="Cambria Math" panose="02040503050406030204" pitchFamily="18" charset="0"/>
                        </a:rPr>
                        <m:t>=−</m:t>
                      </m:r>
                      <m:f>
                        <m:fPr>
                          <m:ctrlPr>
                            <a:rPr lang="tr-TR" sz="2800" b="0" i="1" smtClean="0">
                              <a:latin typeface="Cambria Math" panose="02040503050406030204" pitchFamily="18" charset="0"/>
                            </a:rPr>
                          </m:ctrlPr>
                        </m:fPr>
                        <m:num>
                          <m:r>
                            <a:rPr lang="tr-TR" sz="2800" b="0" i="1" smtClean="0">
                              <a:latin typeface="Cambria Math" panose="02040503050406030204" pitchFamily="18" charset="0"/>
                            </a:rPr>
                            <m:t>𝑑𝑁</m:t>
                          </m:r>
                        </m:num>
                        <m:den>
                          <m:r>
                            <a:rPr lang="tr-TR" sz="2800" b="0" i="1" smtClean="0">
                              <a:latin typeface="Cambria Math" panose="02040503050406030204" pitchFamily="18" charset="0"/>
                            </a:rPr>
                            <m:t>𝑑𝑡</m:t>
                          </m:r>
                        </m:den>
                      </m:f>
                    </m:oMath>
                  </m:oMathPara>
                </a14:m>
                <a:endParaRPr lang="tr-TR" sz="2800" dirty="0"/>
              </a:p>
            </p:txBody>
          </p:sp>
        </mc:Choice>
        <mc:Fallback>
          <p:sp>
            <p:nvSpPr>
              <p:cNvPr id="7" name="Metin kutusu 6"/>
              <p:cNvSpPr txBox="1">
                <a:spLocks noRot="1" noChangeAspect="1" noMove="1" noResize="1" noEditPoints="1" noAdjustHandles="1" noChangeArrowheads="1" noChangeShapeType="1" noTextEdit="1"/>
              </p:cNvSpPr>
              <p:nvPr/>
            </p:nvSpPr>
            <p:spPr>
              <a:xfrm>
                <a:off x="4503132" y="2490120"/>
                <a:ext cx="1621982" cy="818044"/>
              </a:xfrm>
              <a:prstGeom prst="rect">
                <a:avLst/>
              </a:prstGeom>
              <a:blipFill>
                <a:blip r:embed="rId2"/>
                <a:stretch>
                  <a:fillRect/>
                </a:stretch>
              </a:blipFill>
            </p:spPr>
            <p:txBody>
              <a:bodyPr/>
              <a:lstStyle/>
              <a:p>
                <a:r>
                  <a:rPr lang="tr-TR">
                    <a:noFill/>
                  </a:rPr>
                  <a:t> </a:t>
                </a:r>
              </a:p>
            </p:txBody>
          </p:sp>
        </mc:Fallback>
      </mc:AlternateContent>
      <p:sp>
        <p:nvSpPr>
          <p:cNvPr id="8" name="Dikdörtgen 7"/>
          <p:cNvSpPr/>
          <p:nvPr/>
        </p:nvSpPr>
        <p:spPr>
          <a:xfrm>
            <a:off x="1991161" y="3531005"/>
            <a:ext cx="9084860" cy="923330"/>
          </a:xfrm>
          <a:prstGeom prst="rect">
            <a:avLst/>
          </a:prstGeom>
        </p:spPr>
        <p:txBody>
          <a:bodyPr wrap="square">
            <a:spAutoFit/>
          </a:bodyPr>
          <a:lstStyle/>
          <a:p>
            <a:r>
              <a:rPr lang="tr-TR" dirty="0" err="1" smtClean="0"/>
              <a:t>dN</a:t>
            </a:r>
            <a:r>
              <a:rPr lang="tr-TR" dirty="0" smtClean="0"/>
              <a:t>/</a:t>
            </a:r>
            <a:r>
              <a:rPr lang="tr-TR" dirty="0" err="1" smtClean="0"/>
              <a:t>dt</a:t>
            </a:r>
            <a:r>
              <a:rPr lang="tr-TR" dirty="0" smtClean="0"/>
              <a:t> </a:t>
            </a:r>
            <a:r>
              <a:rPr lang="tr-TR" dirty="0"/>
              <a:t>negatiftir, bu nedenle aktivite </a:t>
            </a:r>
            <a:r>
              <a:rPr lang="tr-TR" dirty="0" smtClean="0"/>
              <a:t>pozitif  </a:t>
            </a:r>
            <a:r>
              <a:rPr lang="tr-TR" dirty="0"/>
              <a:t>bir niceliktir</a:t>
            </a:r>
            <a:r>
              <a:rPr lang="tr-TR" dirty="0" smtClean="0"/>
              <a:t>.</a:t>
            </a:r>
          </a:p>
          <a:p>
            <a:endParaRPr lang="tr-TR" dirty="0"/>
          </a:p>
          <a:p>
            <a:r>
              <a:rPr lang="tr-TR" dirty="0"/>
              <a:t>SI </a:t>
            </a:r>
            <a:r>
              <a:rPr lang="tr-TR" dirty="0" smtClean="0"/>
              <a:t>aktivite birimi</a:t>
            </a:r>
            <a:r>
              <a:rPr lang="tr-TR" dirty="0"/>
              <a:t>, </a:t>
            </a:r>
            <a:r>
              <a:rPr lang="tr-TR" dirty="0" err="1"/>
              <a:t>becquerel</a:t>
            </a:r>
            <a:r>
              <a:rPr lang="tr-TR" dirty="0"/>
              <a:t>: 1 </a:t>
            </a:r>
            <a:r>
              <a:rPr lang="tr-TR" dirty="0" err="1"/>
              <a:t>becquerel</a:t>
            </a:r>
            <a:r>
              <a:rPr lang="tr-TR" dirty="0"/>
              <a:t> = 1 </a:t>
            </a:r>
            <a:r>
              <a:rPr lang="tr-TR" dirty="0" err="1"/>
              <a:t>Bq</a:t>
            </a:r>
            <a:r>
              <a:rPr lang="tr-TR" dirty="0"/>
              <a:t> = 1 </a:t>
            </a:r>
            <a:r>
              <a:rPr lang="tr-TR" dirty="0" smtClean="0"/>
              <a:t>parçalanma </a:t>
            </a:r>
            <a:r>
              <a:rPr lang="tr-TR" dirty="0"/>
              <a:t>/ saniye.</a:t>
            </a:r>
          </a:p>
        </p:txBody>
      </p:sp>
      <p:sp>
        <p:nvSpPr>
          <p:cNvPr id="9" name="Dikdörtgen 8"/>
          <p:cNvSpPr/>
          <p:nvPr/>
        </p:nvSpPr>
        <p:spPr>
          <a:xfrm>
            <a:off x="1886024" y="4481070"/>
            <a:ext cx="9585782" cy="369332"/>
          </a:xfrm>
          <a:prstGeom prst="rect">
            <a:avLst/>
          </a:prstGeom>
        </p:spPr>
        <p:txBody>
          <a:bodyPr wrap="square">
            <a:spAutoFit/>
          </a:bodyPr>
          <a:lstStyle/>
          <a:p>
            <a:r>
              <a:rPr lang="tr-TR" altLang="tr-TR" dirty="0" smtClean="0"/>
              <a:t>CGS aktivite birimi </a:t>
            </a:r>
            <a:r>
              <a:rPr lang="en-US" altLang="tr-TR" dirty="0" smtClean="0"/>
              <a:t>curie </a:t>
            </a:r>
            <a:r>
              <a:rPr lang="en-US" altLang="tr-TR" dirty="0"/>
              <a:t>(Ci) </a:t>
            </a:r>
            <a:r>
              <a:rPr lang="tr-TR" altLang="tr-TR" dirty="0" smtClean="0"/>
              <a:t>: </a:t>
            </a:r>
            <a:r>
              <a:rPr lang="en-US" altLang="tr-TR" dirty="0" smtClean="0"/>
              <a:t>1 </a:t>
            </a:r>
            <a:r>
              <a:rPr lang="en-US" altLang="tr-TR" dirty="0"/>
              <a:t>curie = 1 Ci = 3.70x10</a:t>
            </a:r>
            <a:r>
              <a:rPr lang="en-US" altLang="tr-TR" baseline="30000" dirty="0"/>
              <a:t>10</a:t>
            </a:r>
            <a:r>
              <a:rPr lang="en-US" altLang="tr-TR" dirty="0"/>
              <a:t> </a:t>
            </a:r>
            <a:r>
              <a:rPr lang="tr-TR" altLang="tr-TR" dirty="0" smtClean="0"/>
              <a:t>parçalanma</a:t>
            </a:r>
            <a:r>
              <a:rPr lang="en-US" altLang="tr-TR" dirty="0" smtClean="0"/>
              <a:t>/s </a:t>
            </a:r>
            <a:r>
              <a:rPr lang="en-US" altLang="tr-TR" dirty="0"/>
              <a:t>= 37 </a:t>
            </a:r>
            <a:r>
              <a:rPr lang="en-US" altLang="tr-TR" dirty="0" err="1"/>
              <a:t>GBq</a:t>
            </a:r>
            <a:r>
              <a:rPr lang="en-US" altLang="tr-TR" dirty="0"/>
              <a:t>.</a:t>
            </a:r>
          </a:p>
        </p:txBody>
      </p:sp>
      <p:sp>
        <p:nvSpPr>
          <p:cNvPr id="10" name="Dikdörtgen 9"/>
          <p:cNvSpPr/>
          <p:nvPr/>
        </p:nvSpPr>
        <p:spPr>
          <a:xfrm>
            <a:off x="1886024" y="4929781"/>
            <a:ext cx="7354899" cy="369332"/>
          </a:xfrm>
          <a:prstGeom prst="rect">
            <a:avLst/>
          </a:prstGeom>
        </p:spPr>
        <p:txBody>
          <a:bodyPr wrap="none">
            <a:spAutoFit/>
          </a:bodyPr>
          <a:lstStyle/>
          <a:p>
            <a:r>
              <a:rPr lang="tr-TR" dirty="0"/>
              <a:t>Radyoaktif bir numune için genel bir bozulma </a:t>
            </a:r>
            <a:r>
              <a:rPr lang="tr-TR" dirty="0" smtClean="0"/>
              <a:t>eğrisi aşağıdaki gibidir:</a:t>
            </a:r>
            <a:endParaRPr lang="tr-TR" dirty="0"/>
          </a:p>
        </p:txBody>
      </p:sp>
      <mc:AlternateContent xmlns:mc="http://schemas.openxmlformats.org/markup-compatibility/2006">
        <mc:Choice xmlns:a14="http://schemas.microsoft.com/office/drawing/2010/main" Requires="a14">
          <p:sp>
            <p:nvSpPr>
              <p:cNvPr id="11" name="Metin kutusu 10"/>
              <p:cNvSpPr txBox="1"/>
              <p:nvPr/>
            </p:nvSpPr>
            <p:spPr>
              <a:xfrm>
                <a:off x="5299279" y="5576535"/>
                <a:ext cx="1651671" cy="3866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𝑁</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𝑁</m:t>
                          </m:r>
                        </m:e>
                        <m:sub>
                          <m:r>
                            <a:rPr lang="tr-TR" sz="2400" b="0" i="1" smtClean="0">
                              <a:latin typeface="Cambria Math" panose="02040503050406030204" pitchFamily="18" charset="0"/>
                            </a:rPr>
                            <m:t>0</m:t>
                          </m:r>
                        </m:sub>
                      </m:sSub>
                      <m:sSup>
                        <m:sSupPr>
                          <m:ctrlPr>
                            <a:rPr lang="tr-TR" sz="2400" b="0" i="1" smtClean="0">
                              <a:latin typeface="Cambria Math" panose="02040503050406030204" pitchFamily="18" charset="0"/>
                            </a:rPr>
                          </m:ctrlPr>
                        </m:sSupPr>
                        <m:e>
                          <m:r>
                            <a:rPr lang="tr-TR" sz="2400" b="0" i="1" smtClean="0">
                              <a:latin typeface="Cambria Math" panose="02040503050406030204" pitchFamily="18" charset="0"/>
                            </a:rPr>
                            <m:t>𝑒</m:t>
                          </m:r>
                        </m:e>
                        <m:sup>
                          <m:r>
                            <a:rPr lang="tr-TR" sz="2400" b="0" i="1" smtClean="0">
                              <a:latin typeface="Cambria Math" panose="02040503050406030204" pitchFamily="18" charset="0"/>
                            </a:rPr>
                            <m:t>−</m:t>
                          </m:r>
                          <m:r>
                            <a:rPr lang="tr-TR" sz="2400" b="0" i="1" smtClean="0">
                              <a:latin typeface="Cambria Math" panose="02040503050406030204" pitchFamily="18" charset="0"/>
                              <a:ea typeface="Cambria Math" panose="02040503050406030204" pitchFamily="18" charset="0"/>
                            </a:rPr>
                            <m:t>𝜆</m:t>
                          </m:r>
                          <m:r>
                            <a:rPr lang="tr-TR" sz="2400" b="0" i="1" smtClean="0">
                              <a:latin typeface="Cambria Math" panose="02040503050406030204" pitchFamily="18" charset="0"/>
                            </a:rPr>
                            <m:t>𝑡</m:t>
                          </m:r>
                        </m:sup>
                      </m:sSup>
                    </m:oMath>
                  </m:oMathPara>
                </a14:m>
                <a:endParaRPr lang="tr-TR" sz="2400" dirty="0"/>
              </a:p>
            </p:txBody>
          </p:sp>
        </mc:Choice>
        <mc:Fallback>
          <p:sp>
            <p:nvSpPr>
              <p:cNvPr id="11" name="Metin kutusu 10"/>
              <p:cNvSpPr txBox="1">
                <a:spLocks noRot="1" noChangeAspect="1" noMove="1" noResize="1" noEditPoints="1" noAdjustHandles="1" noChangeArrowheads="1" noChangeShapeType="1" noTextEdit="1"/>
              </p:cNvSpPr>
              <p:nvPr/>
            </p:nvSpPr>
            <p:spPr>
              <a:xfrm>
                <a:off x="5299279" y="5576535"/>
                <a:ext cx="1651671" cy="386644"/>
              </a:xfrm>
              <a:prstGeom prst="rect">
                <a:avLst/>
              </a:prstGeom>
              <a:blipFill>
                <a:blip r:embed="rId3"/>
                <a:stretch>
                  <a:fillRect/>
                </a:stretch>
              </a:blipFill>
            </p:spPr>
            <p:txBody>
              <a:bodyPr/>
              <a:lstStyle/>
              <a:p>
                <a:r>
                  <a:rPr lang="tr-TR">
                    <a:noFill/>
                  </a:rPr>
                  <a:t> </a:t>
                </a:r>
              </a:p>
            </p:txBody>
          </p:sp>
        </mc:Fallback>
      </mc:AlternateContent>
      <p:sp>
        <p:nvSpPr>
          <p:cNvPr id="12" name="Dikdörtgen 11"/>
          <p:cNvSpPr/>
          <p:nvPr/>
        </p:nvSpPr>
        <p:spPr>
          <a:xfrm>
            <a:off x="1991161" y="6011701"/>
            <a:ext cx="8921086" cy="646331"/>
          </a:xfrm>
          <a:prstGeom prst="rect">
            <a:avLst/>
          </a:prstGeom>
        </p:spPr>
        <p:txBody>
          <a:bodyPr wrap="square">
            <a:spAutoFit/>
          </a:bodyPr>
          <a:lstStyle/>
          <a:p>
            <a:r>
              <a:rPr lang="tr-TR" dirty="0"/>
              <a:t>Burada N, t </a:t>
            </a:r>
            <a:r>
              <a:rPr lang="tr-TR" dirty="0" smtClean="0"/>
              <a:t>anında </a:t>
            </a:r>
            <a:r>
              <a:rPr lang="tr-TR" dirty="0"/>
              <a:t>mevcut olan radyoaktif çekirdeklerin sayısıdır, </a:t>
            </a:r>
            <a:r>
              <a:rPr lang="tr-TR" dirty="0" smtClean="0"/>
              <a:t>N</a:t>
            </a:r>
            <a:r>
              <a:rPr lang="tr-TR" baseline="-25000" dirty="0" smtClean="0"/>
              <a:t>0</a:t>
            </a:r>
            <a:r>
              <a:rPr lang="tr-TR" dirty="0" smtClean="0"/>
              <a:t> ise t=0 anında mevcut çekirdek sayısıdır.</a:t>
            </a:r>
            <a:endParaRPr lang="tr-TR" dirty="0"/>
          </a:p>
        </p:txBody>
      </p:sp>
    </p:spTree>
    <p:extLst>
      <p:ext uri="{BB962C8B-B14F-4D97-AF65-F5344CB8AC3E}">
        <p14:creationId xmlns:p14="http://schemas.microsoft.com/office/powerpoint/2010/main" val="1239731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8879" y="483476"/>
            <a:ext cx="8596668" cy="700585"/>
          </a:xfrm>
        </p:spPr>
        <p:txBody>
          <a:bodyPr/>
          <a:lstStyle/>
          <a:p>
            <a:r>
              <a:rPr lang="tr-TR" b="1" dirty="0"/>
              <a:t>Radyoaktif </a:t>
            </a:r>
            <a:r>
              <a:rPr lang="tr-TR" b="1" dirty="0" err="1"/>
              <a:t>Bozunma</a:t>
            </a:r>
            <a:endParaRPr lang="tr-TR" b="1" dirty="0"/>
          </a:p>
        </p:txBody>
      </p:sp>
      <p:sp>
        <p:nvSpPr>
          <p:cNvPr id="3" name="İçerik Yer Tutucusu 2"/>
          <p:cNvSpPr>
            <a:spLocks noGrp="1"/>
          </p:cNvSpPr>
          <p:nvPr>
            <p:ph idx="1"/>
          </p:nvPr>
        </p:nvSpPr>
        <p:spPr>
          <a:xfrm>
            <a:off x="1738879" y="2034465"/>
            <a:ext cx="6010069" cy="3880773"/>
          </a:xfrm>
        </p:spPr>
        <p:txBody>
          <a:bodyPr/>
          <a:lstStyle/>
          <a:p>
            <a:r>
              <a:rPr lang="tr-TR" dirty="0"/>
              <a:t>Radyoaktif </a:t>
            </a:r>
            <a:r>
              <a:rPr lang="tr-TR" dirty="0" err="1"/>
              <a:t>bozunmanın</a:t>
            </a:r>
            <a:r>
              <a:rPr lang="tr-TR" dirty="0"/>
              <a:t> </a:t>
            </a:r>
            <a:r>
              <a:rPr lang="tr-TR" dirty="0" err="1"/>
              <a:t>karakterizasyonu</a:t>
            </a:r>
            <a:r>
              <a:rPr lang="tr-TR" dirty="0"/>
              <a:t> için yararlı olan bir başka parametre, </a:t>
            </a:r>
            <a:r>
              <a:rPr lang="tr-TR" dirty="0" smtClean="0"/>
              <a:t>T</a:t>
            </a:r>
            <a:r>
              <a:rPr lang="tr-TR" baseline="-25000" dirty="0" smtClean="0"/>
              <a:t>1/2</a:t>
            </a:r>
            <a:r>
              <a:rPr lang="tr-TR" dirty="0" smtClean="0"/>
              <a:t> </a:t>
            </a:r>
            <a:r>
              <a:rPr lang="tr-TR" dirty="0"/>
              <a:t>yarı ömrüdür. Bir radyoaktif maddenin yarı ömrü, verilen radyoaktif çekirdek sayısının yarısının </a:t>
            </a:r>
            <a:r>
              <a:rPr lang="tr-TR" dirty="0" err="1" smtClean="0"/>
              <a:t>bozunması</a:t>
            </a:r>
            <a:r>
              <a:rPr lang="tr-TR" dirty="0" smtClean="0"/>
              <a:t> </a:t>
            </a:r>
            <a:r>
              <a:rPr lang="tr-TR" dirty="0"/>
              <a:t>için gereken süreyi belirtir. Yarılanma ömrü kavramını kullanarak, </a:t>
            </a:r>
            <a:r>
              <a:rPr lang="tr-TR" dirty="0" smtClean="0"/>
              <a:t>aşağıdaki </a:t>
            </a:r>
            <a:r>
              <a:rPr lang="tr-TR" dirty="0"/>
              <a:t>gibi yazılabileceği gösterilebilir:</a:t>
            </a:r>
          </a:p>
        </p:txBody>
      </p:sp>
      <p:sp>
        <p:nvSpPr>
          <p:cNvPr id="5" name="Dikdörtgen 4"/>
          <p:cNvSpPr/>
          <p:nvPr/>
        </p:nvSpPr>
        <p:spPr>
          <a:xfrm>
            <a:off x="1908400" y="1378430"/>
            <a:ext cx="2446118" cy="461665"/>
          </a:xfrm>
          <a:prstGeom prst="rect">
            <a:avLst/>
          </a:prstGeom>
          <a:noFill/>
        </p:spPr>
        <p:txBody>
          <a:bodyPr wrap="none" lIns="91440" tIns="45720" rIns="91440" bIns="45720">
            <a:spAutoFit/>
          </a:bodyPr>
          <a:lstStyle/>
          <a:p>
            <a:pPr algn="ctr"/>
            <a:r>
              <a:rPr lang="tr-TR"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Yarılanma ömrü</a:t>
            </a:r>
            <a:endParaRPr lang="tr-TR"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mc:AlternateContent xmlns:mc="http://schemas.openxmlformats.org/markup-compatibility/2006">
        <mc:Choice xmlns:a14="http://schemas.microsoft.com/office/drawing/2010/main" Requires="a14">
          <p:sp>
            <p:nvSpPr>
              <p:cNvPr id="6" name="Metin kutusu 5"/>
              <p:cNvSpPr txBox="1"/>
              <p:nvPr/>
            </p:nvSpPr>
            <p:spPr>
              <a:xfrm>
                <a:off x="2771377" y="4609923"/>
                <a:ext cx="3481274"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b="0" i="1" smtClean="0">
                              <a:latin typeface="Cambria Math" panose="02040503050406030204" pitchFamily="18" charset="0"/>
                            </a:rPr>
                            <m:t>𝑇</m:t>
                          </m:r>
                        </m:e>
                        <m:sub>
                          <m:r>
                            <a:rPr lang="tr-TR" sz="3200" b="0" i="1" smtClean="0">
                              <a:latin typeface="Cambria Math" panose="02040503050406030204" pitchFamily="18" charset="0"/>
                            </a:rPr>
                            <m:t>1/2</m:t>
                          </m:r>
                        </m:sub>
                      </m:sSub>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r>
                            <a:rPr lang="tr-TR" sz="3200" b="0" i="1" smtClean="0">
                              <a:latin typeface="Cambria Math" panose="02040503050406030204" pitchFamily="18" charset="0"/>
                            </a:rPr>
                            <m:t>𝑙𝑛</m:t>
                          </m:r>
                          <m:r>
                            <a:rPr lang="tr-TR" sz="3200" b="0" i="1" smtClean="0">
                              <a:latin typeface="Cambria Math" panose="02040503050406030204" pitchFamily="18" charset="0"/>
                            </a:rPr>
                            <m:t>2</m:t>
                          </m:r>
                        </m:num>
                        <m:den>
                          <m:r>
                            <a:rPr lang="tr-TR" sz="3200" b="0" i="1" smtClean="0">
                              <a:latin typeface="Cambria Math" panose="02040503050406030204" pitchFamily="18" charset="0"/>
                              <a:ea typeface="Cambria Math" panose="02040503050406030204" pitchFamily="18" charset="0"/>
                            </a:rPr>
                            <m:t>𝜆</m:t>
                          </m:r>
                        </m:den>
                      </m:f>
                      <m:r>
                        <a:rPr lang="tr-TR" sz="3200" b="0" i="1" smtClean="0">
                          <a:latin typeface="Cambria Math" panose="02040503050406030204" pitchFamily="18" charset="0"/>
                        </a:rPr>
                        <m:t>=</m:t>
                      </m:r>
                      <m:f>
                        <m:fPr>
                          <m:ctrlPr>
                            <a:rPr lang="tr-TR" sz="3200" b="0" i="1" smtClean="0">
                              <a:latin typeface="Cambria Math" panose="02040503050406030204" pitchFamily="18" charset="0"/>
                            </a:rPr>
                          </m:ctrlPr>
                        </m:fPr>
                        <m:num>
                          <m:r>
                            <a:rPr lang="tr-TR" sz="3200" b="0" i="1" smtClean="0">
                              <a:latin typeface="Cambria Math" panose="02040503050406030204" pitchFamily="18" charset="0"/>
                            </a:rPr>
                            <m:t>0.693</m:t>
                          </m:r>
                        </m:num>
                        <m:den>
                          <m:r>
                            <a:rPr lang="tr-TR" sz="3200" b="0" i="1" smtClean="0">
                              <a:latin typeface="Cambria Math" panose="02040503050406030204" pitchFamily="18" charset="0"/>
                              <a:ea typeface="Cambria Math" panose="02040503050406030204" pitchFamily="18" charset="0"/>
                            </a:rPr>
                            <m:t>𝜆</m:t>
                          </m:r>
                        </m:den>
                      </m:f>
                    </m:oMath>
                  </m:oMathPara>
                </a14:m>
                <a:endParaRPr lang="tr-TR" sz="3200" dirty="0"/>
              </a:p>
            </p:txBody>
          </p:sp>
        </mc:Choice>
        <mc:Fallback>
          <p:sp>
            <p:nvSpPr>
              <p:cNvPr id="6" name="Metin kutusu 5"/>
              <p:cNvSpPr txBox="1">
                <a:spLocks noRot="1" noChangeAspect="1" noMove="1" noResize="1" noEditPoints="1" noAdjustHandles="1" noChangeArrowheads="1" noChangeShapeType="1" noTextEdit="1"/>
              </p:cNvSpPr>
              <p:nvPr/>
            </p:nvSpPr>
            <p:spPr>
              <a:xfrm>
                <a:off x="2771377" y="4609923"/>
                <a:ext cx="3481274" cy="935000"/>
              </a:xfrm>
              <a:prstGeom prst="rect">
                <a:avLst/>
              </a:prstGeom>
              <a:blipFill>
                <a:blip r:embed="rId2"/>
                <a:stretch>
                  <a:fillRect/>
                </a:stretch>
              </a:blipFill>
            </p:spPr>
            <p:txBody>
              <a:bodyPr/>
              <a:lstStyle/>
              <a:p>
                <a:r>
                  <a:rPr lang="tr-TR">
                    <a:noFill/>
                  </a:rPr>
                  <a:t> </a:t>
                </a:r>
              </a:p>
            </p:txBody>
          </p:sp>
        </mc:Fallback>
      </mc:AlternateContent>
      <p:pic>
        <p:nvPicPr>
          <p:cNvPr id="7" name="Resim 6"/>
          <p:cNvPicPr>
            <a:picLocks noChangeAspect="1"/>
          </p:cNvPicPr>
          <p:nvPr/>
        </p:nvPicPr>
        <p:blipFill rotWithShape="1">
          <a:blip r:embed="rId3">
            <a:clrChange>
              <a:clrFrom>
                <a:srgbClr val="FFFFFF"/>
              </a:clrFrom>
              <a:clrTo>
                <a:srgbClr val="FFFFFF">
                  <a:alpha val="0"/>
                </a:srgbClr>
              </a:clrTo>
            </a:clrChange>
          </a:blip>
          <a:srcRect l="30315" t="35028" r="56154" b="29524"/>
          <a:stretch/>
        </p:blipFill>
        <p:spPr>
          <a:xfrm>
            <a:off x="7901164" y="1609262"/>
            <a:ext cx="2863938" cy="4218206"/>
          </a:xfrm>
          <a:prstGeom prst="rect">
            <a:avLst/>
          </a:prstGeom>
        </p:spPr>
      </p:pic>
      <p:sp>
        <p:nvSpPr>
          <p:cNvPr id="9" name="Metin kutusu 8"/>
          <p:cNvSpPr txBox="1"/>
          <p:nvPr/>
        </p:nvSpPr>
        <p:spPr>
          <a:xfrm>
            <a:off x="7901164" y="5998753"/>
            <a:ext cx="3401893" cy="253916"/>
          </a:xfrm>
          <a:prstGeom prst="rect">
            <a:avLst/>
          </a:prstGeom>
          <a:noFill/>
        </p:spPr>
        <p:txBody>
          <a:bodyPr wrap="none" rtlCol="0">
            <a:spAutoFit/>
          </a:bodyPr>
          <a:lstStyle/>
          <a:p>
            <a:r>
              <a:rPr lang="en-US" altLang="tr-TR" sz="1050" dirty="0"/>
              <a:t>Copyright ©  </a:t>
            </a:r>
            <a:r>
              <a:rPr lang="en-US" altLang="tr-TR" sz="1050" dirty="0" smtClean="0"/>
              <a:t>200</a:t>
            </a:r>
            <a:r>
              <a:rPr lang="tr-TR" altLang="tr-TR" sz="1050" dirty="0" smtClean="0"/>
              <a:t>6 </a:t>
            </a:r>
            <a:r>
              <a:rPr lang="tr-TR" altLang="tr-TR" sz="1050" dirty="0" err="1" smtClean="0"/>
              <a:t>by</a:t>
            </a:r>
            <a:r>
              <a:rPr lang="tr-TR" altLang="tr-TR" sz="1050" dirty="0" smtClean="0"/>
              <a:t> </a:t>
            </a:r>
            <a:r>
              <a:rPr lang="tr-TR" sz="1050" dirty="0" err="1" smtClean="0"/>
              <a:t>Serway</a:t>
            </a:r>
            <a:r>
              <a:rPr lang="tr-TR" sz="1050" dirty="0" smtClean="0"/>
              <a:t>, </a:t>
            </a:r>
            <a:r>
              <a:rPr lang="tr-TR" sz="1050" dirty="0" err="1" smtClean="0"/>
              <a:t>College</a:t>
            </a:r>
            <a:r>
              <a:rPr lang="tr-TR" sz="1050" dirty="0" smtClean="0"/>
              <a:t> Physics,7th Ed.</a:t>
            </a:r>
            <a:endParaRPr lang="tr-TR" sz="1050" dirty="0"/>
          </a:p>
        </p:txBody>
      </p:sp>
    </p:spTree>
    <p:extLst>
      <p:ext uri="{BB962C8B-B14F-4D97-AF65-F5344CB8AC3E}">
        <p14:creationId xmlns:p14="http://schemas.microsoft.com/office/powerpoint/2010/main" val="2361385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8149" y="655711"/>
            <a:ext cx="8911687" cy="1280890"/>
          </a:xfrm>
        </p:spPr>
        <p:txBody>
          <a:bodyPr/>
          <a:lstStyle/>
          <a:p>
            <a:r>
              <a:rPr lang="tr-TR" b="1" dirty="0" smtClean="0"/>
              <a:t>Doğal </a:t>
            </a:r>
            <a:r>
              <a:rPr lang="tr-TR" b="1" dirty="0" err="1" smtClean="0"/>
              <a:t>Radyoaktiflik</a:t>
            </a:r>
            <a:endParaRPr lang="tr-TR" b="1" dirty="0"/>
          </a:p>
        </p:txBody>
      </p:sp>
      <p:sp>
        <p:nvSpPr>
          <p:cNvPr id="3" name="İçerik Yer Tutucusu 2"/>
          <p:cNvSpPr>
            <a:spLocks noGrp="1"/>
          </p:cNvSpPr>
          <p:nvPr>
            <p:ph idx="1"/>
          </p:nvPr>
        </p:nvSpPr>
        <p:spPr>
          <a:xfrm>
            <a:off x="1407429" y="1750058"/>
            <a:ext cx="5436863" cy="3880773"/>
          </a:xfrm>
        </p:spPr>
        <p:txBody>
          <a:bodyPr>
            <a:normAutofit/>
          </a:bodyPr>
          <a:lstStyle/>
          <a:p>
            <a:r>
              <a:rPr lang="tr-TR" dirty="0"/>
              <a:t>Radyoaktif çekirdekler genellikle iki gruba ayrılır: </a:t>
            </a:r>
            <a:endParaRPr lang="tr-TR" dirty="0" smtClean="0"/>
          </a:p>
          <a:p>
            <a:pPr lvl="1" indent="-342900">
              <a:buAutoNum type="arabicParenBoth"/>
            </a:pPr>
            <a:r>
              <a:rPr lang="tr-TR" sz="1800" dirty="0" smtClean="0"/>
              <a:t>Doğada </a:t>
            </a:r>
            <a:r>
              <a:rPr lang="tr-TR" sz="1800" dirty="0"/>
              <a:t>bulunan, doğal radyoaktiviteye neden olan kararsız çekirdekler ve </a:t>
            </a:r>
            <a:endParaRPr lang="tr-TR" sz="1800" dirty="0" smtClean="0"/>
          </a:p>
          <a:p>
            <a:pPr lvl="1" indent="-342900">
              <a:buAutoNum type="arabicParenBoth"/>
            </a:pPr>
            <a:r>
              <a:rPr lang="tr-TR" sz="1800" dirty="0" smtClean="0"/>
              <a:t>Nükleer </a:t>
            </a:r>
            <a:r>
              <a:rPr lang="tr-TR" sz="1800" dirty="0"/>
              <a:t>reaksiyonlarla </a:t>
            </a:r>
            <a:r>
              <a:rPr lang="tr-TR" sz="1800" dirty="0" smtClean="0"/>
              <a:t>laboratuvarda </a:t>
            </a:r>
            <a:r>
              <a:rPr lang="tr-TR" sz="1800" dirty="0"/>
              <a:t>üretilen ve yapay radyoaktivite gösteren çekirdekler.</a:t>
            </a:r>
          </a:p>
        </p:txBody>
      </p:sp>
      <p:pic>
        <p:nvPicPr>
          <p:cNvPr id="5" name="Resim 4"/>
          <p:cNvPicPr>
            <a:picLocks noChangeAspect="1"/>
          </p:cNvPicPr>
          <p:nvPr/>
        </p:nvPicPr>
        <p:blipFill rotWithShape="1">
          <a:blip r:embed="rId2">
            <a:clrChange>
              <a:clrFrom>
                <a:srgbClr val="FFFFFF"/>
              </a:clrFrom>
              <a:clrTo>
                <a:srgbClr val="FFFFFF">
                  <a:alpha val="0"/>
                </a:srgbClr>
              </a:clrTo>
            </a:clrChange>
          </a:blip>
          <a:srcRect l="68286" t="37080" r="11365" b="22248"/>
          <a:stretch/>
        </p:blipFill>
        <p:spPr>
          <a:xfrm>
            <a:off x="6986517" y="1487300"/>
            <a:ext cx="3785544" cy="4253859"/>
          </a:xfrm>
          <a:prstGeom prst="rect">
            <a:avLst/>
          </a:prstGeom>
        </p:spPr>
      </p:pic>
      <p:sp>
        <p:nvSpPr>
          <p:cNvPr id="7" name="Metin kutusu 6"/>
          <p:cNvSpPr txBox="1"/>
          <p:nvPr/>
        </p:nvSpPr>
        <p:spPr>
          <a:xfrm>
            <a:off x="2167832" y="4438841"/>
            <a:ext cx="4176215" cy="646331"/>
          </a:xfrm>
          <a:prstGeom prst="rect">
            <a:avLst/>
          </a:prstGeom>
          <a:noFill/>
        </p:spPr>
        <p:txBody>
          <a:bodyPr wrap="square" rtlCol="0">
            <a:spAutoFit/>
          </a:bodyPr>
          <a:lstStyle/>
          <a:p>
            <a:r>
              <a:rPr lang="tr-TR" dirty="0" err="1" smtClean="0"/>
              <a:t>Bozunma</a:t>
            </a:r>
            <a:r>
              <a:rPr lang="tr-TR" dirty="0" smtClean="0"/>
              <a:t> serisi  </a:t>
            </a:r>
            <a:r>
              <a:rPr lang="tr-TR" baseline="30000" dirty="0" smtClean="0"/>
              <a:t>232</a:t>
            </a:r>
            <a:r>
              <a:rPr lang="tr-TR" i="1" dirty="0" smtClean="0"/>
              <a:t>Th </a:t>
            </a:r>
            <a:r>
              <a:rPr lang="tr-TR" dirty="0" smtClean="0"/>
              <a:t>ile başlar ve </a:t>
            </a:r>
            <a:r>
              <a:rPr lang="tr-TR" baseline="30000" dirty="0" smtClean="0"/>
              <a:t>208</a:t>
            </a:r>
            <a:r>
              <a:rPr lang="tr-TR" i="1" dirty="0" smtClean="0"/>
              <a:t>Pb kurşun izotopu ile sonlanır</a:t>
            </a:r>
            <a:endParaRPr lang="tr-TR" i="1" dirty="0"/>
          </a:p>
        </p:txBody>
      </p:sp>
      <p:sp>
        <p:nvSpPr>
          <p:cNvPr id="8" name="Metin kutusu 7"/>
          <p:cNvSpPr txBox="1"/>
          <p:nvPr/>
        </p:nvSpPr>
        <p:spPr>
          <a:xfrm>
            <a:off x="7370168" y="5867282"/>
            <a:ext cx="3401893" cy="253916"/>
          </a:xfrm>
          <a:prstGeom prst="rect">
            <a:avLst/>
          </a:prstGeom>
          <a:noFill/>
        </p:spPr>
        <p:txBody>
          <a:bodyPr wrap="none" rtlCol="0">
            <a:spAutoFit/>
          </a:bodyPr>
          <a:lstStyle/>
          <a:p>
            <a:r>
              <a:rPr lang="en-US" altLang="tr-TR" sz="1050" dirty="0"/>
              <a:t>Copyright ©  </a:t>
            </a:r>
            <a:r>
              <a:rPr lang="en-US" altLang="tr-TR" sz="1050" dirty="0" smtClean="0"/>
              <a:t>200</a:t>
            </a:r>
            <a:r>
              <a:rPr lang="tr-TR" altLang="tr-TR" sz="1050" dirty="0" smtClean="0"/>
              <a:t>6 </a:t>
            </a:r>
            <a:r>
              <a:rPr lang="tr-TR" altLang="tr-TR" sz="1050" dirty="0" err="1" smtClean="0"/>
              <a:t>by</a:t>
            </a:r>
            <a:r>
              <a:rPr lang="tr-TR" altLang="tr-TR" sz="1050" dirty="0" smtClean="0"/>
              <a:t> </a:t>
            </a:r>
            <a:r>
              <a:rPr lang="tr-TR" sz="1050" dirty="0" err="1" smtClean="0"/>
              <a:t>Serway</a:t>
            </a:r>
            <a:r>
              <a:rPr lang="tr-TR" sz="1050" dirty="0" smtClean="0"/>
              <a:t>, </a:t>
            </a:r>
            <a:r>
              <a:rPr lang="tr-TR" sz="1050" dirty="0" err="1" smtClean="0"/>
              <a:t>College</a:t>
            </a:r>
            <a:r>
              <a:rPr lang="tr-TR" sz="1050" dirty="0" smtClean="0"/>
              <a:t> Physics,7th Ed.</a:t>
            </a:r>
            <a:endParaRPr lang="tr-TR" sz="1050" dirty="0"/>
          </a:p>
        </p:txBody>
      </p:sp>
    </p:spTree>
    <p:extLst>
      <p:ext uri="{BB962C8B-B14F-4D97-AF65-F5344CB8AC3E}">
        <p14:creationId xmlns:p14="http://schemas.microsoft.com/office/powerpoint/2010/main" val="4030785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2356" y="624110"/>
            <a:ext cx="8911687" cy="1280890"/>
          </a:xfrm>
        </p:spPr>
        <p:txBody>
          <a:bodyPr/>
          <a:lstStyle/>
          <a:p>
            <a:r>
              <a:rPr lang="tr-TR" b="1" dirty="0" smtClean="0"/>
              <a:t>Çekirdek Reaksiyonları</a:t>
            </a:r>
            <a:endParaRPr lang="tr-TR" b="1" dirty="0"/>
          </a:p>
        </p:txBody>
      </p:sp>
      <p:sp>
        <p:nvSpPr>
          <p:cNvPr id="9" name="Dikdörtgen 8"/>
          <p:cNvSpPr/>
          <p:nvPr/>
        </p:nvSpPr>
        <p:spPr>
          <a:xfrm>
            <a:off x="1450428" y="1481960"/>
            <a:ext cx="9753600" cy="2387257"/>
          </a:xfrm>
          <a:prstGeom prst="rect">
            <a:avLst/>
          </a:prstGeom>
        </p:spPr>
        <p:txBody>
          <a:bodyPr wrap="square">
            <a:spAutoFit/>
          </a:bodyPr>
          <a:lstStyle/>
          <a:p>
            <a:pPr>
              <a:lnSpc>
                <a:spcPct val="120000"/>
              </a:lnSpc>
            </a:pPr>
            <a:r>
              <a:rPr lang="tr-TR" dirty="0"/>
              <a:t>Çekirdeklerin yapısını enerjik parçacıklarla bombalayarak değiştirmek mümkündür. Bu tür değişikliklere </a:t>
            </a:r>
            <a:r>
              <a:rPr lang="tr-TR" dirty="0" smtClean="0"/>
              <a:t>çekirdek reaksiyonları </a:t>
            </a:r>
            <a:r>
              <a:rPr lang="tr-TR" dirty="0"/>
              <a:t>denir. Rutherford, </a:t>
            </a:r>
            <a:r>
              <a:rPr lang="tr-TR" dirty="0" smtClean="0"/>
              <a:t>Bombardıman edilen parçacıklarla doğal </a:t>
            </a:r>
            <a:r>
              <a:rPr lang="tr-TR" dirty="0"/>
              <a:t>olarak oluşan radyoaktif kaynakları kullanarak </a:t>
            </a:r>
            <a:r>
              <a:rPr lang="tr-TR" dirty="0" smtClean="0"/>
              <a:t>çekirdek reaksiyonlarını </a:t>
            </a:r>
            <a:r>
              <a:rPr lang="tr-TR" dirty="0"/>
              <a:t>ilk gözlemleyen kişi oldu</a:t>
            </a:r>
            <a:r>
              <a:rPr lang="tr-TR" dirty="0" smtClean="0"/>
              <a:t>.</a:t>
            </a:r>
          </a:p>
          <a:p>
            <a:pPr>
              <a:lnSpc>
                <a:spcPct val="120000"/>
              </a:lnSpc>
            </a:pPr>
            <a:endParaRPr lang="tr-TR" dirty="0"/>
          </a:p>
          <a:p>
            <a:pPr>
              <a:lnSpc>
                <a:spcPct val="120000"/>
              </a:lnSpc>
            </a:pPr>
            <a:r>
              <a:rPr lang="tr-TR" dirty="0"/>
              <a:t>Alfa parçacıklarının azot atomlarıyla çarpışmasına izin verildiğinde protonların serbest bırakıldığını bulmuştu.</a:t>
            </a:r>
          </a:p>
        </p:txBody>
      </p:sp>
      <mc:AlternateContent xmlns:mc="http://schemas.openxmlformats.org/markup-compatibility/2006">
        <mc:Choice xmlns:a14="http://schemas.microsoft.com/office/drawing/2010/main" Requires="a14">
          <p:sp>
            <p:nvSpPr>
              <p:cNvPr id="10" name="Metin kutusu 9"/>
              <p:cNvSpPr txBox="1"/>
              <p:nvPr/>
            </p:nvSpPr>
            <p:spPr>
              <a:xfrm>
                <a:off x="3335450" y="4162041"/>
                <a:ext cx="4731552" cy="5650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tr-TR" sz="3600" i="1" smtClean="0">
                              <a:latin typeface="Cambria Math" panose="02040503050406030204" pitchFamily="18" charset="0"/>
                            </a:rPr>
                          </m:ctrlPr>
                        </m:sPrePr>
                        <m:sub>
                          <m:r>
                            <a:rPr lang="tr-TR" sz="3600" b="0" i="1" smtClean="0">
                              <a:latin typeface="Cambria Math" panose="02040503050406030204" pitchFamily="18" charset="0"/>
                            </a:rPr>
                            <m:t>2</m:t>
                          </m:r>
                        </m:sub>
                        <m:sup>
                          <m:r>
                            <a:rPr lang="tr-TR" sz="3600" b="0" i="1" smtClean="0">
                              <a:latin typeface="Cambria Math" panose="02040503050406030204" pitchFamily="18" charset="0"/>
                            </a:rPr>
                            <m:t>4</m:t>
                          </m:r>
                        </m:sup>
                        <m:e>
                          <m:r>
                            <a:rPr lang="tr-TR" sz="3600" b="0" i="1" smtClean="0">
                              <a:latin typeface="Cambria Math" panose="02040503050406030204" pitchFamily="18" charset="0"/>
                            </a:rPr>
                            <m:t>𝐻𝑒</m:t>
                          </m:r>
                        </m:e>
                      </m:sPre>
                      <m:r>
                        <a:rPr lang="tr-TR" sz="3600" b="0" i="1" smtClean="0">
                          <a:latin typeface="Cambria Math" panose="02040503050406030204" pitchFamily="18" charset="0"/>
                        </a:rPr>
                        <m:t>+</m:t>
                      </m:r>
                      <m:sPre>
                        <m:sPrePr>
                          <m:ctrlPr>
                            <a:rPr lang="tr-TR" sz="3600" b="0" i="1" smtClean="0">
                              <a:latin typeface="Cambria Math" panose="02040503050406030204" pitchFamily="18" charset="0"/>
                            </a:rPr>
                          </m:ctrlPr>
                        </m:sPrePr>
                        <m:sub>
                          <m:r>
                            <a:rPr lang="tr-TR" sz="3600" b="0" i="1" smtClean="0">
                              <a:latin typeface="Cambria Math" panose="02040503050406030204" pitchFamily="18" charset="0"/>
                            </a:rPr>
                            <m:t>7</m:t>
                          </m:r>
                        </m:sub>
                        <m:sup>
                          <m:r>
                            <a:rPr lang="tr-TR" sz="3600" b="0" i="1" smtClean="0">
                              <a:latin typeface="Cambria Math" panose="02040503050406030204" pitchFamily="18" charset="0"/>
                            </a:rPr>
                            <m:t>14</m:t>
                          </m:r>
                        </m:sup>
                        <m:e>
                          <m:r>
                            <a:rPr lang="tr-TR" sz="3600" b="0" i="1" smtClean="0">
                              <a:latin typeface="Cambria Math" panose="02040503050406030204" pitchFamily="18" charset="0"/>
                            </a:rPr>
                            <m:t>𝑁</m:t>
                          </m:r>
                        </m:e>
                      </m:sPre>
                      <m:r>
                        <a:rPr lang="tr-TR" sz="3600" i="1" smtClean="0">
                          <a:latin typeface="Cambria Math" panose="02040503050406030204" pitchFamily="18" charset="0"/>
                          <a:ea typeface="Cambria Math" panose="02040503050406030204" pitchFamily="18" charset="0"/>
                        </a:rPr>
                        <m:t>→</m:t>
                      </m:r>
                      <m:sPre>
                        <m:sPrePr>
                          <m:ctrlPr>
                            <a:rPr lang="tr-TR" sz="3600" i="1" smtClean="0">
                              <a:latin typeface="Cambria Math" panose="02040503050406030204" pitchFamily="18" charset="0"/>
                              <a:ea typeface="Cambria Math" panose="02040503050406030204" pitchFamily="18" charset="0"/>
                            </a:rPr>
                          </m:ctrlPr>
                        </m:sPrePr>
                        <m:sub>
                          <m:r>
                            <a:rPr lang="tr-TR" sz="3600" b="0" i="1" smtClean="0">
                              <a:latin typeface="Cambria Math" panose="02040503050406030204" pitchFamily="18" charset="0"/>
                              <a:ea typeface="Cambria Math" panose="02040503050406030204" pitchFamily="18" charset="0"/>
                            </a:rPr>
                            <m:t>8</m:t>
                          </m:r>
                        </m:sub>
                        <m:sup>
                          <m:r>
                            <a:rPr lang="tr-TR" sz="3600" b="0" i="1" smtClean="0">
                              <a:latin typeface="Cambria Math" panose="02040503050406030204" pitchFamily="18" charset="0"/>
                            </a:rPr>
                            <m:t>17</m:t>
                          </m:r>
                        </m:sup>
                        <m:e>
                          <m:r>
                            <a:rPr lang="tr-TR" sz="3600" b="0" i="1" smtClean="0">
                              <a:latin typeface="Cambria Math" panose="02040503050406030204" pitchFamily="18" charset="0"/>
                            </a:rPr>
                            <m:t>𝑂</m:t>
                          </m:r>
                          <m:r>
                            <a:rPr lang="tr-TR" sz="3600" b="0" i="1" smtClean="0">
                              <a:latin typeface="Cambria Math" panose="02040503050406030204" pitchFamily="18" charset="0"/>
                            </a:rPr>
                            <m:t>+</m:t>
                          </m:r>
                          <m:sPre>
                            <m:sPrePr>
                              <m:ctrlPr>
                                <a:rPr lang="tr-TR" sz="3600" b="0" i="1" smtClean="0">
                                  <a:latin typeface="Cambria Math" panose="02040503050406030204" pitchFamily="18" charset="0"/>
                                </a:rPr>
                              </m:ctrlPr>
                            </m:sPrePr>
                            <m:sub>
                              <m:r>
                                <a:rPr lang="tr-TR" sz="3600" b="0" i="1" smtClean="0">
                                  <a:latin typeface="Cambria Math" panose="02040503050406030204" pitchFamily="18" charset="0"/>
                                </a:rPr>
                                <m:t>1</m:t>
                              </m:r>
                            </m:sub>
                            <m:sup>
                              <m:r>
                                <a:rPr lang="tr-TR" sz="3600" b="0" i="1" smtClean="0">
                                  <a:latin typeface="Cambria Math" panose="02040503050406030204" pitchFamily="18" charset="0"/>
                                </a:rPr>
                                <m:t>1</m:t>
                              </m:r>
                            </m:sup>
                            <m:e>
                              <m:r>
                                <a:rPr lang="tr-TR" sz="3600" b="0" i="1" smtClean="0">
                                  <a:latin typeface="Cambria Math" panose="02040503050406030204" pitchFamily="18" charset="0"/>
                                </a:rPr>
                                <m:t>𝐻</m:t>
                              </m:r>
                            </m:e>
                          </m:sPre>
                        </m:e>
                      </m:sPre>
                    </m:oMath>
                  </m:oMathPara>
                </a14:m>
                <a:endParaRPr lang="tr-TR" sz="3600" dirty="0"/>
              </a:p>
            </p:txBody>
          </p:sp>
        </mc:Choice>
        <mc:Fallback>
          <p:sp>
            <p:nvSpPr>
              <p:cNvPr id="10" name="Metin kutusu 9"/>
              <p:cNvSpPr txBox="1">
                <a:spLocks noRot="1" noChangeAspect="1" noMove="1" noResize="1" noEditPoints="1" noAdjustHandles="1" noChangeArrowheads="1" noChangeShapeType="1" noTextEdit="1"/>
              </p:cNvSpPr>
              <p:nvPr/>
            </p:nvSpPr>
            <p:spPr>
              <a:xfrm>
                <a:off x="3335450" y="4162041"/>
                <a:ext cx="4731552" cy="565026"/>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96699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İÇİNDEKİLER</a:t>
            </a:r>
            <a:endParaRPr lang="tr-TR" dirty="0"/>
          </a:p>
        </p:txBody>
      </p:sp>
      <p:sp>
        <p:nvSpPr>
          <p:cNvPr id="3" name="İçerik Yer Tutucusu 2"/>
          <p:cNvSpPr>
            <a:spLocks noGrp="1"/>
          </p:cNvSpPr>
          <p:nvPr>
            <p:ph idx="1"/>
          </p:nvPr>
        </p:nvSpPr>
        <p:spPr/>
        <p:txBody>
          <a:bodyPr>
            <a:normAutofit fontScale="92500" lnSpcReduction="20000"/>
          </a:bodyPr>
          <a:lstStyle/>
          <a:p>
            <a:r>
              <a:rPr lang="tr-TR" sz="2800" dirty="0" smtClean="0"/>
              <a:t>Çekirdekleri Bazı Özellikleri</a:t>
            </a:r>
          </a:p>
          <a:p>
            <a:r>
              <a:rPr lang="tr-TR" sz="2800" dirty="0" smtClean="0"/>
              <a:t>Kararlı Çekirdekler</a:t>
            </a:r>
          </a:p>
          <a:p>
            <a:r>
              <a:rPr lang="tr-TR" sz="2800" dirty="0" smtClean="0"/>
              <a:t>Bağlanma </a:t>
            </a:r>
            <a:r>
              <a:rPr lang="tr-TR" sz="2800" dirty="0"/>
              <a:t>Enerjisi</a:t>
            </a:r>
          </a:p>
          <a:p>
            <a:r>
              <a:rPr lang="tr-TR" sz="2800" dirty="0" smtClean="0"/>
              <a:t>Çekirdek </a:t>
            </a:r>
            <a:r>
              <a:rPr lang="tr-TR" sz="2800" dirty="0" err="1" smtClean="0"/>
              <a:t>Spini</a:t>
            </a:r>
            <a:r>
              <a:rPr lang="tr-TR" sz="2800" dirty="0" smtClean="0"/>
              <a:t> ve Manyetik moment</a:t>
            </a:r>
          </a:p>
          <a:p>
            <a:r>
              <a:rPr lang="tr-TR" sz="2800" dirty="0" err="1"/>
              <a:t>Radyoaktiflik</a:t>
            </a:r>
            <a:endParaRPr lang="tr-TR" sz="2800" dirty="0"/>
          </a:p>
          <a:p>
            <a:r>
              <a:rPr lang="tr-TR" sz="2800" dirty="0"/>
              <a:t>Radyoaktif </a:t>
            </a:r>
            <a:r>
              <a:rPr lang="tr-TR" sz="2800" dirty="0" err="1"/>
              <a:t>Bozunma</a:t>
            </a:r>
            <a:endParaRPr lang="tr-TR" sz="2800" dirty="0"/>
          </a:p>
          <a:p>
            <a:r>
              <a:rPr lang="tr-TR" sz="2800" dirty="0"/>
              <a:t>Doğal </a:t>
            </a:r>
            <a:r>
              <a:rPr lang="tr-TR" sz="2800" dirty="0" err="1"/>
              <a:t>Radyoaktiflik</a:t>
            </a:r>
            <a:endParaRPr lang="tr-TR" sz="2800" dirty="0"/>
          </a:p>
          <a:p>
            <a:r>
              <a:rPr lang="tr-TR" sz="2800" dirty="0"/>
              <a:t>Çekirdek Reaksiyonları</a:t>
            </a:r>
          </a:p>
          <a:p>
            <a:endParaRPr lang="tr-TR" sz="2800" dirty="0" smtClean="0"/>
          </a:p>
        </p:txBody>
      </p:sp>
    </p:spTree>
    <p:extLst>
      <p:ext uri="{BB962C8B-B14F-4D97-AF65-F5344CB8AC3E}">
        <p14:creationId xmlns:p14="http://schemas.microsoft.com/office/powerpoint/2010/main" val="3039958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9182" y="450767"/>
            <a:ext cx="8596668" cy="1320800"/>
          </a:xfrm>
        </p:spPr>
        <p:txBody>
          <a:bodyPr>
            <a:normAutofit/>
          </a:bodyPr>
          <a:lstStyle/>
          <a:p>
            <a:r>
              <a:rPr lang="tr-TR" sz="4000" b="1" dirty="0" smtClean="0"/>
              <a:t>Maddenin Yapısı</a:t>
            </a:r>
            <a:endParaRPr lang="tr-TR" sz="4000" b="1" dirty="0"/>
          </a:p>
        </p:txBody>
      </p:sp>
      <p:sp>
        <p:nvSpPr>
          <p:cNvPr id="3" name="İçerik Yer Tutucusu 2"/>
          <p:cNvSpPr>
            <a:spLocks noGrp="1"/>
          </p:cNvSpPr>
          <p:nvPr>
            <p:ph idx="1"/>
          </p:nvPr>
        </p:nvSpPr>
        <p:spPr>
          <a:xfrm>
            <a:off x="1759899" y="1283137"/>
            <a:ext cx="8596668" cy="5468408"/>
          </a:xfrm>
        </p:spPr>
        <p:txBody>
          <a:bodyPr>
            <a:noAutofit/>
          </a:bodyPr>
          <a:lstStyle/>
          <a:p>
            <a:r>
              <a:rPr lang="tr-TR" altLang="tr-TR" sz="2000" dirty="0" smtClean="0">
                <a:solidFill>
                  <a:srgbClr val="FF0000"/>
                </a:solidFill>
              </a:rPr>
              <a:t>Madde;</a:t>
            </a:r>
            <a:r>
              <a:rPr lang="tr-TR" altLang="tr-TR" sz="2000" dirty="0" smtClean="0">
                <a:solidFill>
                  <a:schemeClr val="tx1"/>
                </a:solidFill>
              </a:rPr>
              <a:t> </a:t>
            </a:r>
            <a:r>
              <a:rPr lang="tr-TR" sz="2000" dirty="0" smtClean="0"/>
              <a:t>moleküller </a:t>
            </a:r>
            <a:r>
              <a:rPr lang="tr-TR" sz="2000" dirty="0"/>
              <a:t>oluşturmak için bir araya getirilen atomlar denilen küçük </a:t>
            </a:r>
            <a:r>
              <a:rPr lang="tr-TR" sz="2000" dirty="0" smtClean="0"/>
              <a:t>parçacıklardan </a:t>
            </a:r>
            <a:r>
              <a:rPr lang="tr-TR" sz="2000" dirty="0"/>
              <a:t>oluşur</a:t>
            </a:r>
            <a:r>
              <a:rPr lang="tr-TR" sz="2000" dirty="0" smtClean="0"/>
              <a:t>.</a:t>
            </a:r>
          </a:p>
          <a:p>
            <a:endParaRPr lang="tr-TR" sz="2000" dirty="0" smtClean="0"/>
          </a:p>
          <a:p>
            <a:endParaRPr lang="tr-TR" sz="2000" dirty="0">
              <a:solidFill>
                <a:schemeClr val="tx1"/>
              </a:solidFill>
            </a:endParaRPr>
          </a:p>
          <a:p>
            <a:endParaRPr lang="tr-TR" dirty="0" smtClean="0">
              <a:solidFill>
                <a:schemeClr val="tx1"/>
              </a:solidFill>
            </a:endParaRPr>
          </a:p>
          <a:p>
            <a:endParaRPr lang="tr-TR" dirty="0">
              <a:solidFill>
                <a:schemeClr val="tx1"/>
              </a:solidFill>
            </a:endParaRPr>
          </a:p>
          <a:p>
            <a:endParaRPr lang="tr-TR" dirty="0" smtClean="0">
              <a:solidFill>
                <a:schemeClr val="tx1"/>
              </a:solidFill>
            </a:endParaRPr>
          </a:p>
          <a:p>
            <a:endParaRPr lang="tr-TR" dirty="0">
              <a:solidFill>
                <a:schemeClr val="tx1"/>
              </a:solidFill>
            </a:endParaRPr>
          </a:p>
          <a:p>
            <a:r>
              <a:rPr lang="tr-TR" sz="2000" dirty="0" smtClean="0">
                <a:solidFill>
                  <a:schemeClr val="tx1"/>
                </a:solidFill>
              </a:rPr>
              <a:t>Madde, </a:t>
            </a:r>
            <a:r>
              <a:rPr lang="tr-TR" sz="2000" dirty="0">
                <a:solidFill>
                  <a:schemeClr val="tx1"/>
                </a:solidFill>
              </a:rPr>
              <a:t>uzayda yer kaplayan (hacim), kütlesi olan tanecikli yapılara </a:t>
            </a:r>
            <a:r>
              <a:rPr lang="tr-TR" sz="2000" dirty="0" smtClean="0">
                <a:solidFill>
                  <a:schemeClr val="tx1"/>
                </a:solidFill>
              </a:rPr>
              <a:t>denir.</a:t>
            </a:r>
          </a:p>
          <a:p>
            <a:r>
              <a:rPr lang="tr-TR" sz="2000" dirty="0" smtClean="0">
                <a:solidFill>
                  <a:schemeClr val="tx1"/>
                </a:solidFill>
              </a:rPr>
              <a:t>Maddenin </a:t>
            </a:r>
            <a:r>
              <a:rPr lang="tr-TR" sz="2000" dirty="0">
                <a:solidFill>
                  <a:schemeClr val="tx1"/>
                </a:solidFill>
              </a:rPr>
              <a:t>en küçük yapı birimi </a:t>
            </a:r>
            <a:r>
              <a:rPr lang="tr-TR" sz="2000" b="1" dirty="0">
                <a:solidFill>
                  <a:srgbClr val="FF0000"/>
                </a:solidFill>
              </a:rPr>
              <a:t>atomlardır</a:t>
            </a:r>
            <a:r>
              <a:rPr lang="tr-TR" sz="2000" dirty="0">
                <a:solidFill>
                  <a:schemeClr val="tx1"/>
                </a:solidFill>
              </a:rPr>
              <a:t>. Atomlar birleşerek maddeleri meydana getirir. örneğin: iki hidrojen atomu ile bir oksijen atomu birleşerek suyu meydana </a:t>
            </a:r>
            <a:r>
              <a:rPr lang="tr-TR" sz="2000" dirty="0" smtClean="0">
                <a:solidFill>
                  <a:schemeClr val="tx1"/>
                </a:solidFill>
              </a:rPr>
              <a:t>getirirler</a:t>
            </a:r>
            <a:r>
              <a:rPr lang="tr-TR" sz="2000" dirty="0">
                <a:solidFill>
                  <a:schemeClr val="tx1"/>
                </a:solidFill>
              </a:rPr>
              <a:t>:</a:t>
            </a:r>
            <a:r>
              <a:rPr lang="tr-TR" sz="2000" dirty="0" smtClean="0">
                <a:solidFill>
                  <a:schemeClr val="tx1"/>
                </a:solidFill>
              </a:rPr>
              <a:t> </a:t>
            </a:r>
            <a:r>
              <a:rPr lang="tr-TR" sz="2000" b="1" dirty="0" smtClean="0">
                <a:solidFill>
                  <a:srgbClr val="0070C0"/>
                </a:solidFill>
              </a:rPr>
              <a:t>H</a:t>
            </a:r>
            <a:r>
              <a:rPr lang="tr-TR" sz="2000" b="1" baseline="-25000" dirty="0" smtClean="0">
                <a:solidFill>
                  <a:srgbClr val="0070C0"/>
                </a:solidFill>
              </a:rPr>
              <a:t>2</a:t>
            </a:r>
            <a:r>
              <a:rPr lang="tr-TR" sz="2000" b="1" dirty="0" smtClean="0">
                <a:solidFill>
                  <a:srgbClr val="0070C0"/>
                </a:solidFill>
              </a:rPr>
              <a:t>O</a:t>
            </a:r>
            <a:endParaRPr lang="tr-TR" sz="2000" b="1" dirty="0">
              <a:solidFill>
                <a:srgbClr val="0070C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702" y="2259996"/>
            <a:ext cx="8877061" cy="1878978"/>
          </a:xfrm>
          <a:prstGeom prst="rect">
            <a:avLst/>
          </a:prstGeom>
        </p:spPr>
      </p:pic>
    </p:spTree>
    <p:extLst>
      <p:ext uri="{BB962C8B-B14F-4D97-AF65-F5344CB8AC3E}">
        <p14:creationId xmlns:p14="http://schemas.microsoft.com/office/powerpoint/2010/main" val="166065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1111" y="497553"/>
            <a:ext cx="8911687" cy="1280890"/>
          </a:xfrm>
        </p:spPr>
        <p:txBody>
          <a:bodyPr>
            <a:normAutofit/>
          </a:bodyPr>
          <a:lstStyle/>
          <a:p>
            <a:r>
              <a:rPr lang="tr-TR" sz="4000" b="1" dirty="0" smtClean="0"/>
              <a:t>Atom</a:t>
            </a:r>
            <a:endParaRPr lang="tr-TR" sz="4000" b="1" dirty="0"/>
          </a:p>
        </p:txBody>
      </p:sp>
      <p:grpSp>
        <p:nvGrpSpPr>
          <p:cNvPr id="38" name="Grup 37"/>
          <p:cNvGrpSpPr/>
          <p:nvPr/>
        </p:nvGrpSpPr>
        <p:grpSpPr>
          <a:xfrm>
            <a:off x="4937171" y="1989489"/>
            <a:ext cx="5137322" cy="4576314"/>
            <a:chOff x="971006" y="2183479"/>
            <a:chExt cx="5137322" cy="4576314"/>
          </a:xfrm>
        </p:grpSpPr>
        <p:grpSp>
          <p:nvGrpSpPr>
            <p:cNvPr id="4" name="Grup 3"/>
            <p:cNvGrpSpPr/>
            <p:nvPr/>
          </p:nvGrpSpPr>
          <p:grpSpPr>
            <a:xfrm>
              <a:off x="971006" y="2773679"/>
              <a:ext cx="4192778" cy="3986114"/>
              <a:chOff x="762000" y="2057400"/>
              <a:chExt cx="4156075" cy="4210844"/>
            </a:xfrm>
          </p:grpSpPr>
          <p:sp>
            <p:nvSpPr>
              <p:cNvPr id="5" name="TextBox 1"/>
              <p:cNvSpPr txBox="1">
                <a:spLocks noChangeArrowheads="1"/>
              </p:cNvSpPr>
              <p:nvPr/>
            </p:nvSpPr>
            <p:spPr bwMode="auto">
              <a:xfrm>
                <a:off x="965200" y="2370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panose="02020603050405020304" pitchFamily="18" charset="0"/>
                    <a:ea typeface="Osaka" charset="-128"/>
                  </a:defRPr>
                </a:lvl1pPr>
                <a:lvl2pPr marL="742950" indent="-285750" eaLnBrk="0" hangingPunct="0">
                  <a:defRPr kumimoji="1" sz="2400">
                    <a:solidFill>
                      <a:schemeClr val="tx1"/>
                    </a:solidFill>
                    <a:latin typeface="Times" panose="02020603050405020304" pitchFamily="18" charset="0"/>
                    <a:ea typeface="Osaka" charset="-128"/>
                  </a:defRPr>
                </a:lvl2pPr>
                <a:lvl3pPr marL="1143000" indent="-228600" eaLnBrk="0" hangingPunct="0">
                  <a:defRPr kumimoji="1" sz="2400">
                    <a:solidFill>
                      <a:schemeClr val="tx1"/>
                    </a:solidFill>
                    <a:latin typeface="Times" panose="02020603050405020304" pitchFamily="18" charset="0"/>
                    <a:ea typeface="Osaka" charset="-128"/>
                  </a:defRPr>
                </a:lvl3pPr>
                <a:lvl4pPr marL="1600200" indent="-228600" eaLnBrk="0" hangingPunct="0">
                  <a:defRPr kumimoji="1" sz="2400">
                    <a:solidFill>
                      <a:schemeClr val="tx1"/>
                    </a:solidFill>
                    <a:latin typeface="Times" panose="02020603050405020304" pitchFamily="18" charset="0"/>
                    <a:ea typeface="Osaka" charset="-128"/>
                  </a:defRPr>
                </a:lvl4pPr>
                <a:lvl5pPr marL="2057400" indent="-228600" eaLnBrk="0" hangingPunct="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pPr eaLnBrk="1" hangingPunct="1"/>
                <a:endParaRPr lang="en-US" altLang="tr-TR"/>
              </a:p>
            </p:txBody>
          </p:sp>
          <p:sp>
            <p:nvSpPr>
              <p:cNvPr id="6" name="Oval 36"/>
              <p:cNvSpPr>
                <a:spLocks noChangeArrowheads="1"/>
              </p:cNvSpPr>
              <p:nvPr/>
            </p:nvSpPr>
            <p:spPr bwMode="auto">
              <a:xfrm>
                <a:off x="762000" y="2057400"/>
                <a:ext cx="2438400" cy="2286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Osaka" charset="0"/>
                </a:endParaRPr>
              </a:p>
            </p:txBody>
          </p:sp>
          <p:sp>
            <p:nvSpPr>
              <p:cNvPr id="7" name="Oval 35"/>
              <p:cNvSpPr>
                <a:spLocks noChangeArrowheads="1"/>
              </p:cNvSpPr>
              <p:nvPr/>
            </p:nvSpPr>
            <p:spPr bwMode="auto">
              <a:xfrm>
                <a:off x="1371600" y="2590800"/>
                <a:ext cx="1219200" cy="1143000"/>
              </a:xfrm>
              <a:prstGeom prst="ellipse">
                <a:avLst/>
              </a:prstGeom>
              <a:noFill/>
              <a:ln w="12700" cap="rnd">
                <a:solidFill>
                  <a:schemeClr val="tx1"/>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Osaka" charset="0"/>
                </a:endParaRPr>
              </a:p>
            </p:txBody>
          </p:sp>
          <p:grpSp>
            <p:nvGrpSpPr>
              <p:cNvPr id="8" name="Group 8"/>
              <p:cNvGrpSpPr>
                <a:grpSpLocks/>
              </p:cNvGrpSpPr>
              <p:nvPr/>
            </p:nvGrpSpPr>
            <p:grpSpPr bwMode="auto">
              <a:xfrm>
                <a:off x="762000" y="2209800"/>
                <a:ext cx="2400300" cy="1905000"/>
                <a:chOff x="3840" y="1104"/>
                <a:chExt cx="1512" cy="1200"/>
              </a:xfrm>
            </p:grpSpPr>
            <p:sp>
              <p:nvSpPr>
                <p:cNvPr id="11" name="Oval 9"/>
                <p:cNvSpPr>
                  <a:spLocks noChangeArrowheads="1"/>
                </p:cNvSpPr>
                <p:nvPr/>
              </p:nvSpPr>
              <p:spPr bwMode="auto">
                <a:xfrm>
                  <a:off x="4699" y="1490"/>
                  <a:ext cx="191" cy="179"/>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12" name="Oval 10"/>
                <p:cNvSpPr>
                  <a:spLocks noChangeArrowheads="1"/>
                </p:cNvSpPr>
                <p:nvPr/>
              </p:nvSpPr>
              <p:spPr bwMode="auto">
                <a:xfrm>
                  <a:off x="4317" y="1669"/>
                  <a:ext cx="191" cy="178"/>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13" name="Oval 11"/>
                <p:cNvSpPr>
                  <a:spLocks noChangeArrowheads="1"/>
                </p:cNvSpPr>
                <p:nvPr/>
              </p:nvSpPr>
              <p:spPr bwMode="auto">
                <a:xfrm>
                  <a:off x="4731" y="1580"/>
                  <a:ext cx="191" cy="178"/>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14" name="Oval 12"/>
                <p:cNvSpPr>
                  <a:spLocks noChangeArrowheads="1"/>
                </p:cNvSpPr>
                <p:nvPr/>
              </p:nvSpPr>
              <p:spPr bwMode="auto">
                <a:xfrm>
                  <a:off x="4699" y="1698"/>
                  <a:ext cx="191" cy="179"/>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15" name="Oval 13"/>
                <p:cNvSpPr>
                  <a:spLocks noChangeArrowheads="1"/>
                </p:cNvSpPr>
                <p:nvPr/>
              </p:nvSpPr>
              <p:spPr bwMode="auto">
                <a:xfrm>
                  <a:off x="4381" y="1461"/>
                  <a:ext cx="191" cy="178"/>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16" name="Oval 14"/>
                <p:cNvSpPr>
                  <a:spLocks noChangeArrowheads="1"/>
                </p:cNvSpPr>
                <p:nvPr/>
              </p:nvSpPr>
              <p:spPr bwMode="auto">
                <a:xfrm>
                  <a:off x="4636" y="1758"/>
                  <a:ext cx="191" cy="178"/>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17" name="Oval 15"/>
                <p:cNvSpPr>
                  <a:spLocks noChangeArrowheads="1"/>
                </p:cNvSpPr>
                <p:nvPr/>
              </p:nvSpPr>
              <p:spPr bwMode="auto">
                <a:xfrm>
                  <a:off x="4508" y="1461"/>
                  <a:ext cx="191" cy="178"/>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18" name="Oval 16"/>
                <p:cNvSpPr>
                  <a:spLocks noChangeArrowheads="1"/>
                </p:cNvSpPr>
                <p:nvPr/>
              </p:nvSpPr>
              <p:spPr bwMode="auto">
                <a:xfrm>
                  <a:off x="4349" y="1580"/>
                  <a:ext cx="191" cy="178"/>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19" name="Oval 17"/>
                <p:cNvSpPr>
                  <a:spLocks noChangeArrowheads="1"/>
                </p:cNvSpPr>
                <p:nvPr/>
              </p:nvSpPr>
              <p:spPr bwMode="auto">
                <a:xfrm>
                  <a:off x="4413" y="1758"/>
                  <a:ext cx="191" cy="178"/>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grpSp>
              <p:nvGrpSpPr>
                <p:cNvPr id="20" name="Group 18"/>
                <p:cNvGrpSpPr>
                  <a:grpSpLocks/>
                </p:cNvGrpSpPr>
                <p:nvPr/>
              </p:nvGrpSpPr>
              <p:grpSpPr bwMode="auto">
                <a:xfrm>
                  <a:off x="4368" y="1488"/>
                  <a:ext cx="504" cy="424"/>
                  <a:chOff x="1968" y="1584"/>
                  <a:chExt cx="2160" cy="1872"/>
                </a:xfrm>
              </p:grpSpPr>
              <p:sp>
                <p:nvSpPr>
                  <p:cNvPr id="30" name="Oval 19"/>
                  <p:cNvSpPr>
                    <a:spLocks noChangeArrowheads="1"/>
                  </p:cNvSpPr>
                  <p:nvPr/>
                </p:nvSpPr>
                <p:spPr bwMode="auto">
                  <a:xfrm>
                    <a:off x="2208" y="1584"/>
                    <a:ext cx="866" cy="817"/>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31" name="Oval 20"/>
                  <p:cNvSpPr>
                    <a:spLocks noChangeArrowheads="1"/>
                  </p:cNvSpPr>
                  <p:nvPr/>
                </p:nvSpPr>
                <p:spPr bwMode="auto">
                  <a:xfrm>
                    <a:off x="2928" y="1584"/>
                    <a:ext cx="866" cy="817"/>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32" name="Oval 21"/>
                  <p:cNvSpPr>
                    <a:spLocks noChangeArrowheads="1"/>
                  </p:cNvSpPr>
                  <p:nvPr/>
                </p:nvSpPr>
                <p:spPr bwMode="auto">
                  <a:xfrm>
                    <a:off x="3262" y="2114"/>
                    <a:ext cx="866" cy="812"/>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33" name="Oval 22"/>
                  <p:cNvSpPr>
                    <a:spLocks noChangeArrowheads="1"/>
                  </p:cNvSpPr>
                  <p:nvPr/>
                </p:nvSpPr>
                <p:spPr bwMode="auto">
                  <a:xfrm>
                    <a:off x="1968" y="2304"/>
                    <a:ext cx="866" cy="817"/>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34" name="Oval 23"/>
                  <p:cNvSpPr>
                    <a:spLocks noChangeArrowheads="1"/>
                  </p:cNvSpPr>
                  <p:nvPr/>
                </p:nvSpPr>
                <p:spPr bwMode="auto">
                  <a:xfrm>
                    <a:off x="2782" y="2639"/>
                    <a:ext cx="866" cy="817"/>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5400" b="1">
                      <a:latin typeface="Times" charset="0"/>
                      <a:ea typeface="Osaka" charset="0"/>
                    </a:endParaRPr>
                  </a:p>
                </p:txBody>
              </p:sp>
              <p:sp>
                <p:nvSpPr>
                  <p:cNvPr id="35" name="Oval 24"/>
                  <p:cNvSpPr>
                    <a:spLocks noChangeArrowheads="1"/>
                  </p:cNvSpPr>
                  <p:nvPr/>
                </p:nvSpPr>
                <p:spPr bwMode="auto">
                  <a:xfrm>
                    <a:off x="2594" y="2158"/>
                    <a:ext cx="861" cy="817"/>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dirty="0">
                        <a:latin typeface="Times" charset="0"/>
                        <a:ea typeface="Osaka" charset="0"/>
                      </a:rPr>
                      <a:t>+</a:t>
                    </a:r>
                  </a:p>
                </p:txBody>
              </p:sp>
            </p:grpSp>
            <p:sp>
              <p:nvSpPr>
                <p:cNvPr id="21" name="Oval 25"/>
                <p:cNvSpPr>
                  <a:spLocks noChangeArrowheads="1"/>
                </p:cNvSpPr>
                <p:nvPr/>
              </p:nvSpPr>
              <p:spPr bwMode="auto">
                <a:xfrm>
                  <a:off x="4572" y="1312"/>
                  <a:ext cx="80" cy="71"/>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2" name="Oval 26"/>
                <p:cNvSpPr>
                  <a:spLocks noChangeArrowheads="1"/>
                </p:cNvSpPr>
                <p:nvPr/>
              </p:nvSpPr>
              <p:spPr bwMode="auto">
                <a:xfrm>
                  <a:off x="4572" y="1996"/>
                  <a:ext cx="80" cy="7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3" name="Oval 27"/>
                <p:cNvSpPr>
                  <a:spLocks noChangeArrowheads="1"/>
                </p:cNvSpPr>
                <p:nvPr/>
              </p:nvSpPr>
              <p:spPr bwMode="auto">
                <a:xfrm>
                  <a:off x="5050" y="1104"/>
                  <a:ext cx="79" cy="71"/>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4" name="Oval 28"/>
                <p:cNvSpPr>
                  <a:spLocks noChangeArrowheads="1"/>
                </p:cNvSpPr>
                <p:nvPr/>
              </p:nvSpPr>
              <p:spPr bwMode="auto">
                <a:xfrm>
                  <a:off x="5272" y="1669"/>
                  <a:ext cx="80" cy="7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5" name="Oval 29"/>
                <p:cNvSpPr>
                  <a:spLocks noChangeArrowheads="1"/>
                </p:cNvSpPr>
                <p:nvPr/>
              </p:nvSpPr>
              <p:spPr bwMode="auto">
                <a:xfrm>
                  <a:off x="5050" y="2233"/>
                  <a:ext cx="79" cy="71"/>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6" name="Oval 30"/>
                <p:cNvSpPr>
                  <a:spLocks noChangeArrowheads="1"/>
                </p:cNvSpPr>
                <p:nvPr/>
              </p:nvSpPr>
              <p:spPr bwMode="auto">
                <a:xfrm>
                  <a:off x="4095" y="2233"/>
                  <a:ext cx="79" cy="71"/>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7" name="Oval 31"/>
                <p:cNvSpPr>
                  <a:spLocks noChangeArrowheads="1"/>
                </p:cNvSpPr>
                <p:nvPr/>
              </p:nvSpPr>
              <p:spPr bwMode="auto">
                <a:xfrm>
                  <a:off x="4063" y="1104"/>
                  <a:ext cx="79" cy="71"/>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dirty="0">
                      <a:latin typeface="Times" charset="0"/>
                      <a:ea typeface="Osaka" charset="0"/>
                    </a:rPr>
                    <a:t>-</a:t>
                  </a:r>
                </a:p>
              </p:txBody>
            </p:sp>
            <p:sp>
              <p:nvSpPr>
                <p:cNvPr id="28" name="Oval 32"/>
                <p:cNvSpPr>
                  <a:spLocks noChangeArrowheads="1"/>
                </p:cNvSpPr>
                <p:nvPr/>
              </p:nvSpPr>
              <p:spPr bwMode="auto">
                <a:xfrm>
                  <a:off x="3840" y="1669"/>
                  <a:ext cx="80" cy="70"/>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sp>
              <p:nvSpPr>
                <p:cNvPr id="29" name="Oval 33"/>
                <p:cNvSpPr>
                  <a:spLocks noChangeArrowheads="1"/>
                </p:cNvSpPr>
                <p:nvPr/>
              </p:nvSpPr>
              <p:spPr bwMode="auto">
                <a:xfrm>
                  <a:off x="4668" y="1520"/>
                  <a:ext cx="191" cy="178"/>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b="1">
                      <a:latin typeface="Times" charset="0"/>
                      <a:ea typeface="Osaka" charset="0"/>
                    </a:rPr>
                    <a:t>+</a:t>
                  </a:r>
                </a:p>
              </p:txBody>
            </p:sp>
          </p:grpSp>
          <p:sp>
            <p:nvSpPr>
              <p:cNvPr id="9" name="Oval 7"/>
              <p:cNvSpPr>
                <a:spLocks noChangeArrowheads="1"/>
              </p:cNvSpPr>
              <p:nvPr/>
            </p:nvSpPr>
            <p:spPr bwMode="auto">
              <a:xfrm>
                <a:off x="2708275" y="4058444"/>
                <a:ext cx="2209800" cy="2209800"/>
              </a:xfrm>
              <a:prstGeom prst="ellipse">
                <a:avLst/>
              </a:prstGeom>
              <a:gradFill rotWithShape="1">
                <a:gsLst>
                  <a:gs pos="0">
                    <a:srgbClr val="FFFFFF"/>
                  </a:gs>
                  <a:gs pos="100000">
                    <a:srgbClr val="CC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3200" b="1" dirty="0">
                  <a:latin typeface="Times" charset="0"/>
                  <a:ea typeface="Osaka" charset="0"/>
                </a:endParaRPr>
              </a:p>
            </p:txBody>
          </p:sp>
          <p:sp>
            <p:nvSpPr>
              <p:cNvPr id="10" name="Line 34"/>
              <p:cNvSpPr>
                <a:spLocks noChangeShapeType="1"/>
              </p:cNvSpPr>
              <p:nvPr/>
            </p:nvSpPr>
            <p:spPr bwMode="auto">
              <a:xfrm>
                <a:off x="2209800" y="3429000"/>
                <a:ext cx="685800" cy="990600"/>
              </a:xfrm>
              <a:prstGeom prst="line">
                <a:avLst/>
              </a:prstGeom>
              <a:noFill/>
              <a:ln w="38100">
                <a:solidFill>
                  <a:srgbClr val="FF0000"/>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imes" charset="0"/>
                  <a:ea typeface="Osaka" charset="0"/>
                </a:endParaRPr>
              </a:p>
            </p:txBody>
          </p:sp>
        </p:grpSp>
        <p:sp>
          <p:nvSpPr>
            <p:cNvPr id="36" name="Oval 35"/>
            <p:cNvSpPr>
              <a:spLocks noChangeArrowheads="1"/>
            </p:cNvSpPr>
            <p:nvPr/>
          </p:nvSpPr>
          <p:spPr bwMode="auto">
            <a:xfrm>
              <a:off x="3898528" y="2183479"/>
              <a:ext cx="2209800" cy="2209800"/>
            </a:xfrm>
            <a:prstGeom prst="ellipse">
              <a:avLst/>
            </a:prstGeom>
            <a:gradFill rotWithShape="1">
              <a:gsLst>
                <a:gs pos="0">
                  <a:schemeClr val="bg1"/>
                </a:gs>
                <a:gs pos="100000">
                  <a:srgbClr val="FFFF99"/>
                </a:gs>
              </a:gsLst>
              <a:path path="shape">
                <a:fillToRect l="50000" t="50000" r="50000" b="50000"/>
              </a:path>
            </a:gradFill>
            <a:ln w="508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5400" b="1" dirty="0">
                  <a:latin typeface="Times" charset="0"/>
                  <a:ea typeface="Osaka" charset="0"/>
                </a:rPr>
                <a:t>+</a:t>
              </a:r>
            </a:p>
          </p:txBody>
        </p:sp>
        <p:sp>
          <p:nvSpPr>
            <p:cNvPr id="37" name="Line 257"/>
            <p:cNvSpPr>
              <a:spLocks noChangeShapeType="1"/>
            </p:cNvSpPr>
            <p:nvPr/>
          </p:nvSpPr>
          <p:spPr bwMode="auto">
            <a:xfrm flipV="1">
              <a:off x="2582361" y="3114810"/>
              <a:ext cx="1205868" cy="521100"/>
            </a:xfrm>
            <a:prstGeom prst="line">
              <a:avLst/>
            </a:prstGeom>
            <a:noFill/>
            <a:ln w="38100">
              <a:solidFill>
                <a:srgbClr val="FF0000"/>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imes" charset="0"/>
                <a:ea typeface="Osaka" charset="0"/>
              </a:endParaRPr>
            </a:p>
          </p:txBody>
        </p:sp>
      </p:grpSp>
      <p:sp>
        <p:nvSpPr>
          <p:cNvPr id="39" name="Metin kutusu 38"/>
          <p:cNvSpPr txBox="1"/>
          <p:nvPr/>
        </p:nvSpPr>
        <p:spPr>
          <a:xfrm>
            <a:off x="8969230" y="1367056"/>
            <a:ext cx="1470274" cy="584775"/>
          </a:xfrm>
          <a:prstGeom prst="rect">
            <a:avLst/>
          </a:prstGeom>
          <a:noFill/>
        </p:spPr>
        <p:txBody>
          <a:bodyPr wrap="none" rtlCol="0">
            <a:spAutoFit/>
          </a:bodyPr>
          <a:lstStyle/>
          <a:p>
            <a:r>
              <a:rPr lang="tr-TR" sz="3200" b="1" dirty="0" smtClean="0"/>
              <a:t>Proton</a:t>
            </a:r>
            <a:endParaRPr lang="tr-TR" sz="3200" b="1" dirty="0"/>
          </a:p>
        </p:txBody>
      </p:sp>
      <p:pic>
        <p:nvPicPr>
          <p:cNvPr id="42" name="Resim 41"/>
          <p:cNvPicPr>
            <a:picLocks noChangeAspect="1"/>
          </p:cNvPicPr>
          <p:nvPr/>
        </p:nvPicPr>
        <p:blipFill>
          <a:blip r:embed="rId2">
            <a:clrChange>
              <a:clrFrom>
                <a:srgbClr val="FFFFFF"/>
              </a:clrFrom>
              <a:clrTo>
                <a:srgbClr val="FFFFFF">
                  <a:alpha val="0"/>
                </a:srgbClr>
              </a:clrTo>
            </a:clrChange>
          </a:blip>
          <a:stretch>
            <a:fillRect/>
          </a:stretch>
        </p:blipFill>
        <p:spPr>
          <a:xfrm>
            <a:off x="927578" y="2427962"/>
            <a:ext cx="2665371" cy="2646281"/>
          </a:xfrm>
          <a:prstGeom prst="rect">
            <a:avLst/>
          </a:prstGeom>
        </p:spPr>
      </p:pic>
      <p:sp>
        <p:nvSpPr>
          <p:cNvPr id="43" name="Sağ Ok 42"/>
          <p:cNvSpPr/>
          <p:nvPr/>
        </p:nvSpPr>
        <p:spPr>
          <a:xfrm>
            <a:off x="3787394" y="3316165"/>
            <a:ext cx="543036" cy="8008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7"/>
          <p:cNvSpPr>
            <a:spLocks noChangeArrowheads="1"/>
          </p:cNvSpPr>
          <p:nvPr/>
        </p:nvSpPr>
        <p:spPr bwMode="auto">
          <a:xfrm>
            <a:off x="3998209" y="5764039"/>
            <a:ext cx="611065" cy="619446"/>
          </a:xfrm>
          <a:prstGeom prst="ellipse">
            <a:avLst/>
          </a:prstGeom>
          <a:gradFill rotWithShape="1">
            <a:gsLst>
              <a:gs pos="0">
                <a:srgbClr val="FFFFFF"/>
              </a:gs>
              <a:gs pos="100000">
                <a:schemeClr val="tx1"/>
              </a:gs>
            </a:gsLst>
            <a:path path="shape">
              <a:fillToRect l="50000" t="50000" r="50000" b="50000"/>
            </a:path>
          </a:gradFill>
          <a:ln w="50800">
            <a:solidFill>
              <a:schemeClr val="tx1"/>
            </a:solidFill>
            <a:miter lim="800000"/>
            <a:headEnd/>
            <a:tailEnd/>
          </a:ln>
          <a:effectLst>
            <a:innerShdw blurRad="114300">
              <a:prstClr val="black"/>
            </a:inn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tr-TR" sz="5400" b="1" dirty="0" smtClean="0">
                <a:latin typeface="Times" charset="0"/>
                <a:ea typeface="Osaka" charset="0"/>
              </a:rPr>
              <a:t>-</a:t>
            </a:r>
            <a:endParaRPr lang="en-US" sz="5400" b="1" dirty="0">
              <a:latin typeface="Times" charset="0"/>
              <a:ea typeface="Osaka" charset="0"/>
            </a:endParaRPr>
          </a:p>
        </p:txBody>
      </p:sp>
      <p:sp>
        <p:nvSpPr>
          <p:cNvPr id="45" name="Line 34"/>
          <p:cNvSpPr>
            <a:spLocks noChangeShapeType="1"/>
          </p:cNvSpPr>
          <p:nvPr/>
        </p:nvSpPr>
        <p:spPr bwMode="auto">
          <a:xfrm flipH="1">
            <a:off x="4527156" y="4544839"/>
            <a:ext cx="838200" cy="1219200"/>
          </a:xfrm>
          <a:prstGeom prst="line">
            <a:avLst/>
          </a:prstGeom>
          <a:noFill/>
          <a:ln w="38100">
            <a:solidFill>
              <a:srgbClr val="FF0000"/>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imes" charset="0"/>
              <a:ea typeface="Osaka" charset="0"/>
            </a:endParaRPr>
          </a:p>
        </p:txBody>
      </p:sp>
      <p:sp>
        <p:nvSpPr>
          <p:cNvPr id="46" name="Metin kutusu 45"/>
          <p:cNvSpPr txBox="1"/>
          <p:nvPr/>
        </p:nvSpPr>
        <p:spPr>
          <a:xfrm>
            <a:off x="4664134" y="5824836"/>
            <a:ext cx="1813317" cy="584775"/>
          </a:xfrm>
          <a:prstGeom prst="rect">
            <a:avLst/>
          </a:prstGeom>
          <a:noFill/>
        </p:spPr>
        <p:txBody>
          <a:bodyPr wrap="none" rtlCol="0">
            <a:spAutoFit/>
          </a:bodyPr>
          <a:lstStyle/>
          <a:p>
            <a:r>
              <a:rPr lang="tr-TR" sz="3200" b="1" dirty="0" smtClean="0"/>
              <a:t>Elektron</a:t>
            </a:r>
            <a:endParaRPr lang="tr-TR" sz="3200" b="1" dirty="0"/>
          </a:p>
        </p:txBody>
      </p:sp>
      <p:sp>
        <p:nvSpPr>
          <p:cNvPr id="48" name="Dikdörtgen 47"/>
          <p:cNvSpPr/>
          <p:nvPr/>
        </p:nvSpPr>
        <p:spPr>
          <a:xfrm>
            <a:off x="1303402" y="1554809"/>
            <a:ext cx="7235314" cy="461665"/>
          </a:xfrm>
          <a:prstGeom prst="rect">
            <a:avLst/>
          </a:prstGeom>
        </p:spPr>
        <p:txBody>
          <a:bodyPr wrap="none">
            <a:spAutoFit/>
          </a:bodyPr>
          <a:lstStyle/>
          <a:p>
            <a:r>
              <a:rPr lang="tr-TR" sz="2400" dirty="0" smtClean="0"/>
              <a:t>Atom; elektron, </a:t>
            </a:r>
            <a:r>
              <a:rPr lang="tr-TR" sz="2400" dirty="0"/>
              <a:t>nötron ve </a:t>
            </a:r>
            <a:r>
              <a:rPr lang="tr-TR" sz="2400" dirty="0" smtClean="0"/>
              <a:t>protondan </a:t>
            </a:r>
            <a:r>
              <a:rPr lang="tr-TR" sz="2400" dirty="0"/>
              <a:t>oluşmuştur.</a:t>
            </a:r>
          </a:p>
        </p:txBody>
      </p:sp>
      <p:sp>
        <p:nvSpPr>
          <p:cNvPr id="49" name="Oval 48"/>
          <p:cNvSpPr/>
          <p:nvPr/>
        </p:nvSpPr>
        <p:spPr>
          <a:xfrm>
            <a:off x="8065316" y="3077296"/>
            <a:ext cx="414572" cy="37475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0" name="Oval 49"/>
          <p:cNvSpPr/>
          <p:nvPr/>
        </p:nvSpPr>
        <p:spPr>
          <a:xfrm>
            <a:off x="9452999" y="2762508"/>
            <a:ext cx="414572" cy="37475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9038427" y="3573024"/>
            <a:ext cx="414572" cy="37475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Dikdörtgen 51"/>
          <p:cNvSpPr/>
          <p:nvPr/>
        </p:nvSpPr>
        <p:spPr>
          <a:xfrm>
            <a:off x="9156294" y="5981028"/>
            <a:ext cx="1430776" cy="584775"/>
          </a:xfrm>
          <a:prstGeom prst="rect">
            <a:avLst/>
          </a:prstGeom>
        </p:spPr>
        <p:txBody>
          <a:bodyPr wrap="none">
            <a:spAutoFit/>
          </a:bodyPr>
          <a:lstStyle/>
          <a:p>
            <a:pPr algn="ctr">
              <a:defRPr/>
            </a:pPr>
            <a:r>
              <a:rPr lang="tr-TR" sz="3200" b="1" dirty="0">
                <a:latin typeface="Times" charset="0"/>
                <a:ea typeface="Osaka" charset="0"/>
              </a:rPr>
              <a:t>Nötron</a:t>
            </a:r>
            <a:endParaRPr lang="en-US" sz="3200" b="1" dirty="0">
              <a:latin typeface="Times" charset="0"/>
              <a:ea typeface="Osaka" charset="0"/>
            </a:endParaRPr>
          </a:p>
        </p:txBody>
      </p:sp>
      <p:sp>
        <p:nvSpPr>
          <p:cNvPr id="53" name="Oval 52"/>
          <p:cNvSpPr/>
          <p:nvPr/>
        </p:nvSpPr>
        <p:spPr>
          <a:xfrm>
            <a:off x="8559816" y="2175041"/>
            <a:ext cx="414572" cy="37475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4" name="Line 257"/>
          <p:cNvSpPr>
            <a:spLocks noChangeShapeType="1"/>
          </p:cNvSpPr>
          <p:nvPr/>
        </p:nvSpPr>
        <p:spPr bwMode="auto">
          <a:xfrm>
            <a:off x="9707823" y="2949883"/>
            <a:ext cx="876797" cy="1167146"/>
          </a:xfrm>
          <a:prstGeom prst="line">
            <a:avLst/>
          </a:prstGeom>
          <a:noFill/>
          <a:ln w="38100">
            <a:solidFill>
              <a:srgbClr val="FF0000"/>
            </a:solidFill>
            <a:miter lim="800000"/>
            <a:headEnd/>
            <a:tailEnd type="arrow"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a:latin typeface="Times" charset="0"/>
              <a:ea typeface="Osaka" charset="0"/>
            </a:endParaRPr>
          </a:p>
        </p:txBody>
      </p:sp>
      <p:sp>
        <p:nvSpPr>
          <p:cNvPr id="55" name="Metin kutusu 54"/>
          <p:cNvSpPr txBox="1"/>
          <p:nvPr/>
        </p:nvSpPr>
        <p:spPr>
          <a:xfrm>
            <a:off x="9857135" y="4081909"/>
            <a:ext cx="1811714" cy="584775"/>
          </a:xfrm>
          <a:prstGeom prst="rect">
            <a:avLst/>
          </a:prstGeom>
          <a:noFill/>
        </p:spPr>
        <p:txBody>
          <a:bodyPr wrap="none" rtlCol="0">
            <a:spAutoFit/>
          </a:bodyPr>
          <a:lstStyle/>
          <a:p>
            <a:r>
              <a:rPr lang="tr-TR" sz="3200" b="1" dirty="0" err="1" smtClean="0"/>
              <a:t>Kuarklar</a:t>
            </a:r>
            <a:endParaRPr lang="tr-TR" sz="3200" b="1" dirty="0"/>
          </a:p>
        </p:txBody>
      </p:sp>
    </p:spTree>
    <p:extLst>
      <p:ext uri="{BB962C8B-B14F-4D97-AF65-F5344CB8AC3E}">
        <p14:creationId xmlns:p14="http://schemas.microsoft.com/office/powerpoint/2010/main" val="347261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 calcmode="lin" valueType="num">
                                      <p:cBhvr>
                                        <p:cTn id="9" dur="500" fill="hold"/>
                                        <p:tgtEl>
                                          <p:spTgt spid="44"/>
                                        </p:tgtEl>
                                        <p:attrNameLst>
                                          <p:attrName>style.rotation</p:attrName>
                                        </p:attrNameLst>
                                      </p:cBhvr>
                                      <p:tavLst>
                                        <p:tav tm="0">
                                          <p:val>
                                            <p:fltVal val="360"/>
                                          </p:val>
                                        </p:tav>
                                        <p:tav tm="100000">
                                          <p:val>
                                            <p:fltVal val="0"/>
                                          </p:val>
                                        </p:tav>
                                      </p:tavLst>
                                    </p:anim>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0858" y="488316"/>
            <a:ext cx="8911687" cy="1280890"/>
          </a:xfrm>
        </p:spPr>
        <p:txBody>
          <a:bodyPr/>
          <a:lstStyle/>
          <a:p>
            <a:r>
              <a:rPr lang="tr-TR" b="1" dirty="0" smtClean="0">
                <a:latin typeface="+mn-lt"/>
              </a:rPr>
              <a:t>RADYASYON </a:t>
            </a:r>
            <a:r>
              <a:rPr lang="tr-TR" b="1" dirty="0" smtClean="0">
                <a:latin typeface="+mn-lt"/>
              </a:rPr>
              <a:t>NEDİR</a:t>
            </a:r>
            <a:r>
              <a:rPr lang="tr-TR" b="1" dirty="0" smtClean="0">
                <a:latin typeface="Calibri" panose="020F0502020204030204" pitchFamily="34" charset="0"/>
                <a:cs typeface="Calibri" panose="020F0502020204030204" pitchFamily="34" charset="0"/>
              </a:rPr>
              <a:t>?</a:t>
            </a:r>
            <a:endParaRPr lang="tr-TR" b="1" dirty="0">
              <a:latin typeface="+mn-lt"/>
            </a:endParaRPr>
          </a:p>
        </p:txBody>
      </p:sp>
      <p:sp>
        <p:nvSpPr>
          <p:cNvPr id="3" name="İçerik Yer Tutucusu 2"/>
          <p:cNvSpPr>
            <a:spLocks noGrp="1"/>
          </p:cNvSpPr>
          <p:nvPr>
            <p:ph idx="1"/>
          </p:nvPr>
        </p:nvSpPr>
        <p:spPr>
          <a:xfrm>
            <a:off x="1118768" y="1332652"/>
            <a:ext cx="9622804" cy="896119"/>
          </a:xfrm>
        </p:spPr>
        <p:txBody>
          <a:bodyPr/>
          <a:lstStyle/>
          <a:p>
            <a:r>
              <a:rPr lang="tr-TR" dirty="0"/>
              <a:t>Radyasyon, elektromanyetik dalgalar veya parçacıklar biçiminde enerji yayılımı ya da aktarımıdır. </a:t>
            </a:r>
          </a:p>
          <a:p>
            <a:endParaRPr lang="tr-TR" dirty="0"/>
          </a:p>
        </p:txBody>
      </p:sp>
      <p:sp>
        <p:nvSpPr>
          <p:cNvPr id="5" name="Unvan 1"/>
          <p:cNvSpPr txBox="1">
            <a:spLocks/>
          </p:cNvSpPr>
          <p:nvPr/>
        </p:nvSpPr>
        <p:spPr>
          <a:xfrm>
            <a:off x="1118768" y="195314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smtClean="0"/>
              <a:t>RADYASYON ÇEŞİTLERİ</a:t>
            </a:r>
            <a:endParaRPr lang="tr-TR" sz="2800" b="1" dirty="0"/>
          </a:p>
        </p:txBody>
      </p:sp>
      <p:grpSp>
        <p:nvGrpSpPr>
          <p:cNvPr id="9" name="Grup 8"/>
          <p:cNvGrpSpPr/>
          <p:nvPr/>
        </p:nvGrpSpPr>
        <p:grpSpPr>
          <a:xfrm>
            <a:off x="7681807" y="3153317"/>
            <a:ext cx="2998533" cy="2096453"/>
            <a:chOff x="5762684" y="658800"/>
            <a:chExt cx="2463445" cy="1643118"/>
          </a:xfrm>
        </p:grpSpPr>
        <p:sp>
          <p:nvSpPr>
            <p:cNvPr id="13" name="Dikdörtgen 12"/>
            <p:cNvSpPr/>
            <p:nvPr/>
          </p:nvSpPr>
          <p:spPr>
            <a:xfrm>
              <a:off x="5762684" y="658800"/>
              <a:ext cx="2463445" cy="1643118"/>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Metin kutusu 13"/>
            <p:cNvSpPr txBox="1"/>
            <p:nvPr/>
          </p:nvSpPr>
          <p:spPr>
            <a:xfrm>
              <a:off x="6156835" y="658800"/>
              <a:ext cx="2069294" cy="16431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35128" rIns="135128" bIns="135128" numCol="1" spcCol="1270" anchor="ctr" anchorCtr="0">
              <a:noAutofit/>
            </a:bodyPr>
            <a:lstStyle/>
            <a:p>
              <a:pPr defTabSz="844550">
                <a:lnSpc>
                  <a:spcPct val="90000"/>
                </a:lnSpc>
                <a:spcBef>
                  <a:spcPct val="0"/>
                </a:spcBef>
                <a:spcAft>
                  <a:spcPct val="35000"/>
                </a:spcAft>
              </a:pPr>
              <a:r>
                <a:rPr lang="tr-TR" sz="2400" b="1" dirty="0">
                  <a:solidFill>
                    <a:srgbClr val="FF0000"/>
                  </a:solidFill>
                </a:rPr>
                <a:t>Dalga</a:t>
              </a:r>
            </a:p>
            <a:p>
              <a:pPr lvl="0" algn="l" defTabSz="844550">
                <a:lnSpc>
                  <a:spcPct val="90000"/>
                </a:lnSpc>
                <a:spcBef>
                  <a:spcPct val="0"/>
                </a:spcBef>
                <a:spcAft>
                  <a:spcPct val="35000"/>
                </a:spcAft>
              </a:pPr>
              <a:r>
                <a:rPr lang="tr-TR" sz="1900" kern="1200" dirty="0" smtClean="0"/>
                <a:t>-</a:t>
              </a:r>
              <a:r>
                <a:rPr lang="tr-TR" sz="1900" kern="1200" dirty="0" err="1" smtClean="0"/>
                <a:t>İnfrared</a:t>
              </a:r>
              <a:endParaRPr lang="tr-TR" sz="1900" kern="1200" dirty="0" smtClean="0"/>
            </a:p>
            <a:p>
              <a:pPr lvl="0" algn="l" defTabSz="844550">
                <a:lnSpc>
                  <a:spcPct val="90000"/>
                </a:lnSpc>
                <a:spcBef>
                  <a:spcPct val="0"/>
                </a:spcBef>
                <a:spcAft>
                  <a:spcPct val="35000"/>
                </a:spcAft>
              </a:pPr>
              <a:r>
                <a:rPr lang="tr-TR" sz="1900" kern="1200" dirty="0" smtClean="0"/>
                <a:t>-Görünür Bölge</a:t>
              </a:r>
            </a:p>
            <a:p>
              <a:pPr lvl="0" algn="l" defTabSz="844550">
                <a:lnSpc>
                  <a:spcPct val="90000"/>
                </a:lnSpc>
                <a:spcBef>
                  <a:spcPct val="0"/>
                </a:spcBef>
                <a:spcAft>
                  <a:spcPct val="35000"/>
                </a:spcAft>
              </a:pPr>
              <a:r>
                <a:rPr lang="tr-TR" sz="1900" kern="1200" dirty="0" smtClean="0"/>
                <a:t>-Mikrodalga</a:t>
              </a:r>
            </a:p>
            <a:p>
              <a:pPr lvl="0" algn="l" defTabSz="844550">
                <a:lnSpc>
                  <a:spcPct val="90000"/>
                </a:lnSpc>
                <a:spcBef>
                  <a:spcPct val="0"/>
                </a:spcBef>
                <a:spcAft>
                  <a:spcPct val="35000"/>
                </a:spcAft>
              </a:pPr>
              <a:r>
                <a:rPr lang="tr-TR" sz="1900" kern="1200" dirty="0" smtClean="0"/>
                <a:t>-Radyo Dalgaları</a:t>
              </a:r>
              <a:endParaRPr lang="tr-TR" sz="1900" kern="1200" dirty="0"/>
            </a:p>
          </p:txBody>
        </p:sp>
      </p:grpSp>
      <p:grpSp>
        <p:nvGrpSpPr>
          <p:cNvPr id="10" name="Grup 9"/>
          <p:cNvGrpSpPr/>
          <p:nvPr/>
        </p:nvGrpSpPr>
        <p:grpSpPr>
          <a:xfrm>
            <a:off x="6367969" y="2496399"/>
            <a:ext cx="1642297" cy="1642297"/>
            <a:chOff x="4448846" y="1881"/>
            <a:chExt cx="1642297" cy="1642297"/>
          </a:xfrm>
        </p:grpSpPr>
        <p:sp>
          <p:nvSpPr>
            <p:cNvPr id="11" name="Oval 10"/>
            <p:cNvSpPr/>
            <p:nvPr/>
          </p:nvSpPr>
          <p:spPr>
            <a:xfrm>
              <a:off x="4448846" y="1881"/>
              <a:ext cx="1642297" cy="164229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6"/>
            <p:cNvSpPr txBox="1"/>
            <p:nvPr/>
          </p:nvSpPr>
          <p:spPr>
            <a:xfrm>
              <a:off x="4696111" y="336855"/>
              <a:ext cx="1246503" cy="1206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dirty="0" smtClean="0"/>
                <a:t>İYONLAŞTIRICI OLMAYAN</a:t>
              </a:r>
            </a:p>
            <a:p>
              <a:pPr algn="ctr"/>
              <a:r>
                <a:rPr lang="tr-TR" dirty="0"/>
                <a:t>(&lt;</a:t>
              </a:r>
              <a:r>
                <a:rPr lang="tr-TR" dirty="0" smtClean="0"/>
                <a:t>10 </a:t>
              </a:r>
              <a:r>
                <a:rPr lang="tr-TR" dirty="0" err="1" smtClean="0"/>
                <a:t>eV</a:t>
              </a:r>
              <a:r>
                <a:rPr lang="tr-TR" dirty="0" smtClean="0"/>
                <a:t>) </a:t>
              </a:r>
              <a:endParaRPr lang="tr-TR" dirty="0"/>
            </a:p>
            <a:p>
              <a:pPr lvl="0" algn="ctr" defTabSz="622300">
                <a:lnSpc>
                  <a:spcPct val="90000"/>
                </a:lnSpc>
                <a:spcBef>
                  <a:spcPct val="0"/>
                </a:spcBef>
                <a:spcAft>
                  <a:spcPct val="35000"/>
                </a:spcAft>
              </a:pPr>
              <a:endParaRPr lang="tr-TR" sz="1400" kern="1200" dirty="0"/>
            </a:p>
          </p:txBody>
        </p:sp>
      </p:grpSp>
      <p:grpSp>
        <p:nvGrpSpPr>
          <p:cNvPr id="15" name="Grup 14"/>
          <p:cNvGrpSpPr/>
          <p:nvPr/>
        </p:nvGrpSpPr>
        <p:grpSpPr>
          <a:xfrm>
            <a:off x="3164565" y="3169276"/>
            <a:ext cx="2463627" cy="1643239"/>
            <a:chOff x="1364987" y="658703"/>
            <a:chExt cx="2463627" cy="1643239"/>
          </a:xfrm>
        </p:grpSpPr>
        <p:sp>
          <p:nvSpPr>
            <p:cNvPr id="22" name="Dikdörtgen 21"/>
            <p:cNvSpPr/>
            <p:nvPr/>
          </p:nvSpPr>
          <p:spPr>
            <a:xfrm>
              <a:off x="1364987" y="658703"/>
              <a:ext cx="2463627" cy="1643239"/>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3" name="Metin kutusu 22"/>
            <p:cNvSpPr txBox="1"/>
            <p:nvPr/>
          </p:nvSpPr>
          <p:spPr>
            <a:xfrm>
              <a:off x="1759168" y="658703"/>
              <a:ext cx="2069446" cy="1643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tr-TR" sz="2700" kern="1200" dirty="0" smtClean="0">
                  <a:solidFill>
                    <a:srgbClr val="FF0000"/>
                  </a:solidFill>
                </a:rPr>
                <a:t>Parçacık</a:t>
              </a:r>
            </a:p>
            <a:p>
              <a:pPr lvl="0" algn="l" defTabSz="1200150">
                <a:lnSpc>
                  <a:spcPct val="90000"/>
                </a:lnSpc>
                <a:spcBef>
                  <a:spcPct val="0"/>
                </a:spcBef>
                <a:spcAft>
                  <a:spcPct val="35000"/>
                </a:spcAft>
              </a:pPr>
              <a:r>
                <a:rPr lang="tr-TR" sz="2000" kern="1200" dirty="0" smtClean="0"/>
                <a:t>-Alfa</a:t>
              </a:r>
            </a:p>
            <a:p>
              <a:pPr lvl="0" algn="l" defTabSz="1200150">
                <a:lnSpc>
                  <a:spcPct val="90000"/>
                </a:lnSpc>
                <a:spcBef>
                  <a:spcPct val="0"/>
                </a:spcBef>
                <a:spcAft>
                  <a:spcPct val="35000"/>
                </a:spcAft>
              </a:pPr>
              <a:r>
                <a:rPr lang="tr-TR" sz="2000" kern="1200" dirty="0" smtClean="0"/>
                <a:t>-Beta</a:t>
              </a:r>
            </a:p>
            <a:p>
              <a:pPr lvl="0" algn="l" defTabSz="1200150">
                <a:lnSpc>
                  <a:spcPct val="90000"/>
                </a:lnSpc>
                <a:spcBef>
                  <a:spcPct val="0"/>
                </a:spcBef>
                <a:spcAft>
                  <a:spcPct val="35000"/>
                </a:spcAft>
              </a:pPr>
              <a:r>
                <a:rPr lang="tr-TR" sz="2000" kern="1200" dirty="0" smtClean="0"/>
                <a:t>-Nötron</a:t>
              </a:r>
              <a:endParaRPr lang="tr-TR" sz="2000" kern="1200" dirty="0"/>
            </a:p>
          </p:txBody>
        </p:sp>
      </p:grpSp>
      <p:grpSp>
        <p:nvGrpSpPr>
          <p:cNvPr id="16" name="Grup 15"/>
          <p:cNvGrpSpPr/>
          <p:nvPr/>
        </p:nvGrpSpPr>
        <p:grpSpPr>
          <a:xfrm>
            <a:off x="3164565" y="4812516"/>
            <a:ext cx="2463627" cy="1643239"/>
            <a:chOff x="1364987" y="2301943"/>
            <a:chExt cx="2463627" cy="1643239"/>
          </a:xfrm>
        </p:grpSpPr>
        <p:sp>
          <p:nvSpPr>
            <p:cNvPr id="20" name="Dikdörtgen 19"/>
            <p:cNvSpPr/>
            <p:nvPr/>
          </p:nvSpPr>
          <p:spPr>
            <a:xfrm>
              <a:off x="1364987" y="2301943"/>
              <a:ext cx="2463627" cy="1643239"/>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1" name="Metin kutusu 20"/>
            <p:cNvSpPr txBox="1"/>
            <p:nvPr/>
          </p:nvSpPr>
          <p:spPr>
            <a:xfrm>
              <a:off x="1759168" y="2301943"/>
              <a:ext cx="2069446" cy="16432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99136" rIns="199136" bIns="199136" numCol="1" spcCol="1270" anchor="ctr" anchorCtr="0">
              <a:noAutofit/>
            </a:bodyPr>
            <a:lstStyle/>
            <a:p>
              <a:pPr lvl="0" algn="l" defTabSz="1244600">
                <a:lnSpc>
                  <a:spcPct val="90000"/>
                </a:lnSpc>
                <a:spcBef>
                  <a:spcPct val="0"/>
                </a:spcBef>
                <a:spcAft>
                  <a:spcPct val="35000"/>
                </a:spcAft>
              </a:pPr>
              <a:r>
                <a:rPr lang="tr-TR" sz="2800" kern="1200" dirty="0" smtClean="0">
                  <a:solidFill>
                    <a:srgbClr val="FF0000"/>
                  </a:solidFill>
                </a:rPr>
                <a:t>Dalga</a:t>
              </a:r>
            </a:p>
            <a:p>
              <a:pPr lvl="0" algn="l" defTabSz="1244600">
                <a:lnSpc>
                  <a:spcPct val="90000"/>
                </a:lnSpc>
                <a:spcBef>
                  <a:spcPct val="0"/>
                </a:spcBef>
                <a:spcAft>
                  <a:spcPct val="35000"/>
                </a:spcAft>
              </a:pPr>
              <a:r>
                <a:rPr lang="tr-TR" sz="2500" kern="1200" dirty="0" smtClean="0"/>
                <a:t>-</a:t>
              </a:r>
              <a:r>
                <a:rPr lang="tr-TR" sz="2000" kern="1200" dirty="0" smtClean="0"/>
                <a:t>Gama</a:t>
              </a:r>
            </a:p>
            <a:p>
              <a:pPr lvl="0" algn="l" defTabSz="1244600">
                <a:lnSpc>
                  <a:spcPct val="90000"/>
                </a:lnSpc>
                <a:spcBef>
                  <a:spcPct val="0"/>
                </a:spcBef>
                <a:spcAft>
                  <a:spcPct val="35000"/>
                </a:spcAft>
              </a:pPr>
              <a:r>
                <a:rPr lang="tr-TR" sz="2000" kern="1200" dirty="0" smtClean="0"/>
                <a:t>-X ışınları</a:t>
              </a:r>
              <a:endParaRPr lang="tr-TR" sz="2000" kern="1200" dirty="0"/>
            </a:p>
          </p:txBody>
        </p:sp>
      </p:grpSp>
      <p:grpSp>
        <p:nvGrpSpPr>
          <p:cNvPr id="17" name="Grup 16"/>
          <p:cNvGrpSpPr/>
          <p:nvPr/>
        </p:nvGrpSpPr>
        <p:grpSpPr>
          <a:xfrm>
            <a:off x="1850631" y="2512309"/>
            <a:ext cx="1642418" cy="1642418"/>
            <a:chOff x="51053" y="1736"/>
            <a:chExt cx="1642418" cy="1642418"/>
          </a:xfrm>
        </p:grpSpPr>
        <p:sp>
          <p:nvSpPr>
            <p:cNvPr id="18" name="Oval 17"/>
            <p:cNvSpPr/>
            <p:nvPr/>
          </p:nvSpPr>
          <p:spPr>
            <a:xfrm>
              <a:off x="51053" y="1736"/>
              <a:ext cx="1642418" cy="1642418"/>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Oval 8"/>
            <p:cNvSpPr txBox="1"/>
            <p:nvPr/>
          </p:nvSpPr>
          <p:spPr>
            <a:xfrm>
              <a:off x="280237" y="303865"/>
              <a:ext cx="1234668" cy="11435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tr-TR" sz="1400" kern="1200" dirty="0" smtClean="0"/>
                <a:t>İYONLAŞTIRICI</a:t>
              </a:r>
            </a:p>
            <a:p>
              <a:pPr algn="ctr"/>
              <a:r>
                <a:rPr lang="tr-TR" dirty="0" smtClean="0"/>
                <a:t>(&gt;10 </a:t>
              </a:r>
              <a:r>
                <a:rPr lang="tr-TR" dirty="0" err="1" smtClean="0"/>
                <a:t>eV</a:t>
              </a:r>
              <a:r>
                <a:rPr lang="tr-TR" dirty="0" smtClean="0"/>
                <a:t>)</a:t>
              </a:r>
              <a:endParaRPr lang="tr-TR" dirty="0"/>
            </a:p>
            <a:p>
              <a:pPr lvl="0" algn="ctr" defTabSz="622300">
                <a:lnSpc>
                  <a:spcPct val="90000"/>
                </a:lnSpc>
                <a:spcBef>
                  <a:spcPct val="0"/>
                </a:spcBef>
                <a:spcAft>
                  <a:spcPct val="35000"/>
                </a:spcAft>
              </a:pPr>
              <a:endParaRPr lang="tr-TR" sz="1400" kern="1200" dirty="0"/>
            </a:p>
          </p:txBody>
        </p:sp>
      </p:grpSp>
    </p:spTree>
    <p:extLst>
      <p:ext uri="{BB962C8B-B14F-4D97-AF65-F5344CB8AC3E}">
        <p14:creationId xmlns:p14="http://schemas.microsoft.com/office/powerpoint/2010/main" val="21784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2843541" y="295549"/>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1909962" y="634924"/>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600" b="1" noProof="1">
                <a:solidFill>
                  <a:schemeClr val="accent1"/>
                </a:solidFill>
                <a:latin typeface="+mj-lt"/>
                <a:ea typeface="+mj-ea"/>
                <a:cs typeface="+mj-cs"/>
              </a:rPr>
              <a:t>RADYASYON TANISI</a:t>
            </a:r>
            <a:endParaRPr lang="en-GB" sz="3600" b="1" dirty="0">
              <a:solidFill>
                <a:schemeClr val="accent1"/>
              </a:solidFill>
              <a:latin typeface="+mj-lt"/>
              <a:ea typeface="+mj-ea"/>
              <a:cs typeface="+mj-cs"/>
            </a:endParaRPr>
          </a:p>
        </p:txBody>
      </p:sp>
      <p:sp>
        <p:nvSpPr>
          <p:cNvPr id="26" name="Freeform 2"/>
          <p:cNvSpPr>
            <a:spLocks/>
          </p:cNvSpPr>
          <p:nvPr/>
        </p:nvSpPr>
        <p:spPr bwMode="auto">
          <a:xfrm>
            <a:off x="4337282" y="1500910"/>
            <a:ext cx="4760139" cy="4140490"/>
          </a:xfrm>
          <a:custGeom>
            <a:avLst/>
            <a:gdLst>
              <a:gd name="T0" fmla="*/ 2147483647 w 3619"/>
              <a:gd name="T1" fmla="*/ 2147483647 h 2808"/>
              <a:gd name="T2" fmla="*/ 2147483647 w 3619"/>
              <a:gd name="T3" fmla="*/ 2147483647 h 2808"/>
              <a:gd name="T4" fmla="*/ 2147483647 w 3619"/>
              <a:gd name="T5" fmla="*/ 2147483647 h 2808"/>
              <a:gd name="T6" fmla="*/ 2147483647 w 3619"/>
              <a:gd name="T7" fmla="*/ 2147483647 h 2808"/>
              <a:gd name="T8" fmla="*/ 2147483647 w 3619"/>
              <a:gd name="T9" fmla="*/ 2147483647 h 2808"/>
              <a:gd name="T10" fmla="*/ 2147483647 w 3619"/>
              <a:gd name="T11" fmla="*/ 2147483647 h 2808"/>
              <a:gd name="T12" fmla="*/ 2147483647 w 3619"/>
              <a:gd name="T13" fmla="*/ 2147483647 h 2808"/>
              <a:gd name="T14" fmla="*/ 2147483647 w 3619"/>
              <a:gd name="T15" fmla="*/ 2147483647 h 2808"/>
              <a:gd name="T16" fmla="*/ 2147483647 w 3619"/>
              <a:gd name="T17" fmla="*/ 2147483647 h 2808"/>
              <a:gd name="T18" fmla="*/ 2147483647 w 3619"/>
              <a:gd name="T19" fmla="*/ 2147483647 h 2808"/>
              <a:gd name="T20" fmla="*/ 2147483647 w 3619"/>
              <a:gd name="T21" fmla="*/ 2147483647 h 2808"/>
              <a:gd name="T22" fmla="*/ 2147483647 w 3619"/>
              <a:gd name="T23" fmla="*/ 2147483647 h 2808"/>
              <a:gd name="T24" fmla="*/ 2147483647 w 3619"/>
              <a:gd name="T25" fmla="*/ 2147483647 h 2808"/>
              <a:gd name="T26" fmla="*/ 2147483647 w 3619"/>
              <a:gd name="T27" fmla="*/ 2147483647 h 2808"/>
              <a:gd name="T28" fmla="*/ 2147483647 w 3619"/>
              <a:gd name="T29" fmla="*/ 2147483647 h 2808"/>
              <a:gd name="T30" fmla="*/ 2147483647 w 3619"/>
              <a:gd name="T31" fmla="*/ 2147483647 h 2808"/>
              <a:gd name="T32" fmla="*/ 2147483647 w 3619"/>
              <a:gd name="T33" fmla="*/ 2147483647 h 2808"/>
              <a:gd name="T34" fmla="*/ 2147483647 w 3619"/>
              <a:gd name="T35" fmla="*/ 2147483647 h 2808"/>
              <a:gd name="T36" fmla="*/ 2147483647 w 3619"/>
              <a:gd name="T37" fmla="*/ 2147483647 h 2808"/>
              <a:gd name="T38" fmla="*/ 2147483647 w 3619"/>
              <a:gd name="T39" fmla="*/ 2147483647 h 2808"/>
              <a:gd name="T40" fmla="*/ 2147483647 w 3619"/>
              <a:gd name="T41" fmla="*/ 2147483647 h 2808"/>
              <a:gd name="T42" fmla="*/ 2147483647 w 3619"/>
              <a:gd name="T43" fmla="*/ 2147483647 h 2808"/>
              <a:gd name="T44" fmla="*/ 2147483647 w 3619"/>
              <a:gd name="T45" fmla="*/ 2147483647 h 2808"/>
              <a:gd name="T46" fmla="*/ 2147483647 w 3619"/>
              <a:gd name="T47" fmla="*/ 2147483647 h 2808"/>
              <a:gd name="T48" fmla="*/ 2147483647 w 3619"/>
              <a:gd name="T49" fmla="*/ 2147483647 h 2808"/>
              <a:gd name="T50" fmla="*/ 2147483647 w 3619"/>
              <a:gd name="T51" fmla="*/ 2147483647 h 2808"/>
              <a:gd name="T52" fmla="*/ 2147483647 w 3619"/>
              <a:gd name="T53" fmla="*/ 2147483647 h 2808"/>
              <a:gd name="T54" fmla="*/ 2147483647 w 3619"/>
              <a:gd name="T55" fmla="*/ 2147483647 h 2808"/>
              <a:gd name="T56" fmla="*/ 2147483647 w 3619"/>
              <a:gd name="T57" fmla="*/ 2147483647 h 2808"/>
              <a:gd name="T58" fmla="*/ 2147483647 w 3619"/>
              <a:gd name="T59" fmla="*/ 2147483647 h 2808"/>
              <a:gd name="T60" fmla="*/ 2147483647 w 3619"/>
              <a:gd name="T61" fmla="*/ 2147483647 h 2808"/>
              <a:gd name="T62" fmla="*/ 2147483647 w 3619"/>
              <a:gd name="T63" fmla="*/ 2147483647 h 2808"/>
              <a:gd name="T64" fmla="*/ 2147483647 w 3619"/>
              <a:gd name="T65" fmla="*/ 2147483647 h 2808"/>
              <a:gd name="T66" fmla="*/ 2147483647 w 3619"/>
              <a:gd name="T67" fmla="*/ 2147483647 h 2808"/>
              <a:gd name="T68" fmla="*/ 2147483647 w 3619"/>
              <a:gd name="T69" fmla="*/ 2147483647 h 2808"/>
              <a:gd name="T70" fmla="*/ 2147483647 w 3619"/>
              <a:gd name="T71" fmla="*/ 2147483647 h 2808"/>
              <a:gd name="T72" fmla="*/ 2147483647 w 3619"/>
              <a:gd name="T73" fmla="*/ 2147483647 h 2808"/>
              <a:gd name="T74" fmla="*/ 2147483647 w 3619"/>
              <a:gd name="T75" fmla="*/ 2147483647 h 2808"/>
              <a:gd name="T76" fmla="*/ 2147483647 w 3619"/>
              <a:gd name="T77" fmla="*/ 2147483647 h 2808"/>
              <a:gd name="T78" fmla="*/ 2147483647 w 3619"/>
              <a:gd name="T79" fmla="*/ 2147483647 h 2808"/>
              <a:gd name="T80" fmla="*/ 2147483647 w 3619"/>
              <a:gd name="T81" fmla="*/ 2147483647 h 2808"/>
              <a:gd name="T82" fmla="*/ 2147483647 w 3619"/>
              <a:gd name="T83" fmla="*/ 2147483647 h 2808"/>
              <a:gd name="T84" fmla="*/ 2147483647 w 3619"/>
              <a:gd name="T85" fmla="*/ 2147483647 h 2808"/>
              <a:gd name="T86" fmla="*/ 2147483647 w 3619"/>
              <a:gd name="T87" fmla="*/ 2147483647 h 2808"/>
              <a:gd name="T88" fmla="*/ 2147483647 w 3619"/>
              <a:gd name="T89" fmla="*/ 2147483647 h 2808"/>
              <a:gd name="T90" fmla="*/ 2147483647 w 3619"/>
              <a:gd name="T91" fmla="*/ 2147483647 h 2808"/>
              <a:gd name="T92" fmla="*/ 2147483647 w 3619"/>
              <a:gd name="T93" fmla="*/ 2147483647 h 2808"/>
              <a:gd name="T94" fmla="*/ 2147483647 w 3619"/>
              <a:gd name="T95" fmla="*/ 2147483647 h 2808"/>
              <a:gd name="T96" fmla="*/ 0 w 3619"/>
              <a:gd name="T97" fmla="*/ 2147483647 h 2808"/>
              <a:gd name="T98" fmla="*/ 2147483647 w 3619"/>
              <a:gd name="T99" fmla="*/ 2147483647 h 2808"/>
              <a:gd name="T100" fmla="*/ 2147483647 w 3619"/>
              <a:gd name="T101" fmla="*/ 2147483647 h 2808"/>
              <a:gd name="T102" fmla="*/ 2147483647 w 3619"/>
              <a:gd name="T103" fmla="*/ 2147483647 h 2808"/>
              <a:gd name="T104" fmla="*/ 2147483647 w 3619"/>
              <a:gd name="T105" fmla="*/ 2147483647 h 2808"/>
              <a:gd name="T106" fmla="*/ 2147483647 w 3619"/>
              <a:gd name="T107" fmla="*/ 2147483647 h 2808"/>
              <a:gd name="T108" fmla="*/ 2147483647 w 3619"/>
              <a:gd name="T109" fmla="*/ 2147483647 h 2808"/>
              <a:gd name="T110" fmla="*/ 2147483647 w 3619"/>
              <a:gd name="T111" fmla="*/ 2147483647 h 2808"/>
              <a:gd name="T112" fmla="*/ 2147483647 w 3619"/>
              <a:gd name="T113" fmla="*/ 2147483647 h 28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19"/>
              <a:gd name="T172" fmla="*/ 0 h 2808"/>
              <a:gd name="T173" fmla="*/ 3619 w 3619"/>
              <a:gd name="T174" fmla="*/ 2808 h 28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19" h="2808">
                <a:moveTo>
                  <a:pt x="153" y="111"/>
                </a:moveTo>
                <a:lnTo>
                  <a:pt x="177" y="91"/>
                </a:lnTo>
                <a:lnTo>
                  <a:pt x="190" y="91"/>
                </a:lnTo>
                <a:lnTo>
                  <a:pt x="204" y="91"/>
                </a:lnTo>
                <a:lnTo>
                  <a:pt x="223" y="91"/>
                </a:lnTo>
                <a:lnTo>
                  <a:pt x="459" y="97"/>
                </a:lnTo>
                <a:lnTo>
                  <a:pt x="511" y="97"/>
                </a:lnTo>
                <a:lnTo>
                  <a:pt x="558" y="97"/>
                </a:lnTo>
                <a:lnTo>
                  <a:pt x="617" y="91"/>
                </a:lnTo>
                <a:lnTo>
                  <a:pt x="676" y="91"/>
                </a:lnTo>
                <a:lnTo>
                  <a:pt x="728" y="91"/>
                </a:lnTo>
                <a:lnTo>
                  <a:pt x="801" y="79"/>
                </a:lnTo>
                <a:lnTo>
                  <a:pt x="867" y="79"/>
                </a:lnTo>
                <a:lnTo>
                  <a:pt x="925" y="73"/>
                </a:lnTo>
                <a:lnTo>
                  <a:pt x="998" y="67"/>
                </a:lnTo>
                <a:lnTo>
                  <a:pt x="1056" y="67"/>
                </a:lnTo>
                <a:lnTo>
                  <a:pt x="1110" y="55"/>
                </a:lnTo>
                <a:lnTo>
                  <a:pt x="1168" y="55"/>
                </a:lnTo>
                <a:lnTo>
                  <a:pt x="1221" y="49"/>
                </a:lnTo>
                <a:lnTo>
                  <a:pt x="1267" y="49"/>
                </a:lnTo>
                <a:lnTo>
                  <a:pt x="1313" y="49"/>
                </a:lnTo>
                <a:lnTo>
                  <a:pt x="1536" y="25"/>
                </a:lnTo>
                <a:lnTo>
                  <a:pt x="1575" y="25"/>
                </a:lnTo>
                <a:lnTo>
                  <a:pt x="1616" y="19"/>
                </a:lnTo>
                <a:lnTo>
                  <a:pt x="1648" y="19"/>
                </a:lnTo>
                <a:lnTo>
                  <a:pt x="1687" y="19"/>
                </a:lnTo>
                <a:lnTo>
                  <a:pt x="1721" y="13"/>
                </a:lnTo>
                <a:lnTo>
                  <a:pt x="1760" y="13"/>
                </a:lnTo>
                <a:lnTo>
                  <a:pt x="1786" y="13"/>
                </a:lnTo>
                <a:lnTo>
                  <a:pt x="1818" y="7"/>
                </a:lnTo>
                <a:lnTo>
                  <a:pt x="1963" y="0"/>
                </a:lnTo>
                <a:lnTo>
                  <a:pt x="1989" y="0"/>
                </a:lnTo>
                <a:lnTo>
                  <a:pt x="2022" y="0"/>
                </a:lnTo>
                <a:lnTo>
                  <a:pt x="2056" y="0"/>
                </a:lnTo>
                <a:lnTo>
                  <a:pt x="2095" y="13"/>
                </a:lnTo>
                <a:lnTo>
                  <a:pt x="2114" y="13"/>
                </a:lnTo>
                <a:lnTo>
                  <a:pt x="2187" y="13"/>
                </a:lnTo>
                <a:lnTo>
                  <a:pt x="2371" y="31"/>
                </a:lnTo>
                <a:lnTo>
                  <a:pt x="2403" y="37"/>
                </a:lnTo>
                <a:lnTo>
                  <a:pt x="2416" y="37"/>
                </a:lnTo>
                <a:lnTo>
                  <a:pt x="2436" y="37"/>
                </a:lnTo>
                <a:lnTo>
                  <a:pt x="2449" y="37"/>
                </a:lnTo>
                <a:lnTo>
                  <a:pt x="2462" y="37"/>
                </a:lnTo>
                <a:lnTo>
                  <a:pt x="2495" y="43"/>
                </a:lnTo>
                <a:lnTo>
                  <a:pt x="2508" y="43"/>
                </a:lnTo>
                <a:lnTo>
                  <a:pt x="2521" y="43"/>
                </a:lnTo>
                <a:lnTo>
                  <a:pt x="2541" y="43"/>
                </a:lnTo>
                <a:lnTo>
                  <a:pt x="2554" y="43"/>
                </a:lnTo>
                <a:lnTo>
                  <a:pt x="2653" y="55"/>
                </a:lnTo>
                <a:lnTo>
                  <a:pt x="2679" y="55"/>
                </a:lnTo>
                <a:lnTo>
                  <a:pt x="2706" y="55"/>
                </a:lnTo>
                <a:lnTo>
                  <a:pt x="2732" y="55"/>
                </a:lnTo>
                <a:lnTo>
                  <a:pt x="2745" y="55"/>
                </a:lnTo>
                <a:lnTo>
                  <a:pt x="2758" y="55"/>
                </a:lnTo>
                <a:lnTo>
                  <a:pt x="2771" y="55"/>
                </a:lnTo>
                <a:lnTo>
                  <a:pt x="2895" y="49"/>
                </a:lnTo>
                <a:lnTo>
                  <a:pt x="2929" y="49"/>
                </a:lnTo>
                <a:lnTo>
                  <a:pt x="2955" y="49"/>
                </a:lnTo>
                <a:lnTo>
                  <a:pt x="2974" y="49"/>
                </a:lnTo>
                <a:lnTo>
                  <a:pt x="3000" y="49"/>
                </a:lnTo>
                <a:lnTo>
                  <a:pt x="3013" y="49"/>
                </a:lnTo>
                <a:lnTo>
                  <a:pt x="3040" y="55"/>
                </a:lnTo>
                <a:lnTo>
                  <a:pt x="3066" y="55"/>
                </a:lnTo>
                <a:lnTo>
                  <a:pt x="3230" y="55"/>
                </a:lnTo>
                <a:lnTo>
                  <a:pt x="3257" y="55"/>
                </a:lnTo>
                <a:lnTo>
                  <a:pt x="3270" y="55"/>
                </a:lnTo>
                <a:lnTo>
                  <a:pt x="3283" y="61"/>
                </a:lnTo>
                <a:lnTo>
                  <a:pt x="3290" y="73"/>
                </a:lnTo>
                <a:lnTo>
                  <a:pt x="3303" y="79"/>
                </a:lnTo>
                <a:lnTo>
                  <a:pt x="3329" y="103"/>
                </a:lnTo>
                <a:lnTo>
                  <a:pt x="3349" y="116"/>
                </a:lnTo>
                <a:lnTo>
                  <a:pt x="3362" y="134"/>
                </a:lnTo>
                <a:lnTo>
                  <a:pt x="3375" y="152"/>
                </a:lnTo>
                <a:lnTo>
                  <a:pt x="3382" y="164"/>
                </a:lnTo>
                <a:lnTo>
                  <a:pt x="3447" y="249"/>
                </a:lnTo>
                <a:lnTo>
                  <a:pt x="3454" y="261"/>
                </a:lnTo>
                <a:lnTo>
                  <a:pt x="3461" y="285"/>
                </a:lnTo>
                <a:lnTo>
                  <a:pt x="3467" y="310"/>
                </a:lnTo>
                <a:lnTo>
                  <a:pt x="3487" y="334"/>
                </a:lnTo>
                <a:lnTo>
                  <a:pt x="3493" y="352"/>
                </a:lnTo>
                <a:lnTo>
                  <a:pt x="3500" y="376"/>
                </a:lnTo>
                <a:lnTo>
                  <a:pt x="3513" y="388"/>
                </a:lnTo>
                <a:lnTo>
                  <a:pt x="3519" y="413"/>
                </a:lnTo>
                <a:lnTo>
                  <a:pt x="3572" y="546"/>
                </a:lnTo>
                <a:lnTo>
                  <a:pt x="3579" y="582"/>
                </a:lnTo>
                <a:lnTo>
                  <a:pt x="3598" y="649"/>
                </a:lnTo>
                <a:lnTo>
                  <a:pt x="3605" y="691"/>
                </a:lnTo>
                <a:lnTo>
                  <a:pt x="3605" y="734"/>
                </a:lnTo>
                <a:lnTo>
                  <a:pt x="3611" y="770"/>
                </a:lnTo>
                <a:lnTo>
                  <a:pt x="3611" y="813"/>
                </a:lnTo>
                <a:lnTo>
                  <a:pt x="3611" y="861"/>
                </a:lnTo>
                <a:lnTo>
                  <a:pt x="3618" y="903"/>
                </a:lnTo>
                <a:lnTo>
                  <a:pt x="3618" y="958"/>
                </a:lnTo>
                <a:lnTo>
                  <a:pt x="3618" y="1000"/>
                </a:lnTo>
                <a:lnTo>
                  <a:pt x="3611" y="1055"/>
                </a:lnTo>
                <a:lnTo>
                  <a:pt x="3605" y="1110"/>
                </a:lnTo>
                <a:lnTo>
                  <a:pt x="3605" y="1152"/>
                </a:lnTo>
                <a:lnTo>
                  <a:pt x="3566" y="1503"/>
                </a:lnTo>
                <a:lnTo>
                  <a:pt x="3552" y="1552"/>
                </a:lnTo>
                <a:lnTo>
                  <a:pt x="3545" y="1594"/>
                </a:lnTo>
                <a:lnTo>
                  <a:pt x="3539" y="1655"/>
                </a:lnTo>
                <a:lnTo>
                  <a:pt x="3539" y="1697"/>
                </a:lnTo>
                <a:lnTo>
                  <a:pt x="3539" y="1746"/>
                </a:lnTo>
                <a:lnTo>
                  <a:pt x="3532" y="1794"/>
                </a:lnTo>
                <a:lnTo>
                  <a:pt x="3545" y="1837"/>
                </a:lnTo>
                <a:lnTo>
                  <a:pt x="3552" y="1873"/>
                </a:lnTo>
                <a:lnTo>
                  <a:pt x="3598" y="2073"/>
                </a:lnTo>
                <a:lnTo>
                  <a:pt x="3598" y="2097"/>
                </a:lnTo>
                <a:lnTo>
                  <a:pt x="3605" y="2116"/>
                </a:lnTo>
                <a:lnTo>
                  <a:pt x="3605" y="2140"/>
                </a:lnTo>
                <a:lnTo>
                  <a:pt x="3605" y="2164"/>
                </a:lnTo>
                <a:lnTo>
                  <a:pt x="3605" y="2182"/>
                </a:lnTo>
                <a:lnTo>
                  <a:pt x="3605" y="2207"/>
                </a:lnTo>
                <a:lnTo>
                  <a:pt x="3605" y="2231"/>
                </a:lnTo>
                <a:lnTo>
                  <a:pt x="3592" y="2382"/>
                </a:lnTo>
                <a:lnTo>
                  <a:pt x="3585" y="2407"/>
                </a:lnTo>
                <a:lnTo>
                  <a:pt x="3585" y="2419"/>
                </a:lnTo>
                <a:lnTo>
                  <a:pt x="3579" y="2431"/>
                </a:lnTo>
                <a:lnTo>
                  <a:pt x="3572" y="2449"/>
                </a:lnTo>
                <a:lnTo>
                  <a:pt x="3572" y="2467"/>
                </a:lnTo>
                <a:lnTo>
                  <a:pt x="3566" y="2479"/>
                </a:lnTo>
                <a:lnTo>
                  <a:pt x="3454" y="2516"/>
                </a:lnTo>
                <a:lnTo>
                  <a:pt x="3414" y="2528"/>
                </a:lnTo>
                <a:lnTo>
                  <a:pt x="3349" y="2540"/>
                </a:lnTo>
                <a:lnTo>
                  <a:pt x="3322" y="2552"/>
                </a:lnTo>
                <a:lnTo>
                  <a:pt x="3296" y="2558"/>
                </a:lnTo>
                <a:lnTo>
                  <a:pt x="3270" y="2558"/>
                </a:lnTo>
                <a:lnTo>
                  <a:pt x="3257" y="2558"/>
                </a:lnTo>
                <a:lnTo>
                  <a:pt x="3224" y="2546"/>
                </a:lnTo>
                <a:lnTo>
                  <a:pt x="3211" y="2540"/>
                </a:lnTo>
                <a:lnTo>
                  <a:pt x="3191" y="2540"/>
                </a:lnTo>
                <a:lnTo>
                  <a:pt x="3178" y="2534"/>
                </a:lnTo>
                <a:lnTo>
                  <a:pt x="3159" y="2528"/>
                </a:lnTo>
                <a:lnTo>
                  <a:pt x="3146" y="2528"/>
                </a:lnTo>
                <a:lnTo>
                  <a:pt x="3133" y="2528"/>
                </a:lnTo>
                <a:lnTo>
                  <a:pt x="3118" y="2528"/>
                </a:lnTo>
                <a:lnTo>
                  <a:pt x="3105" y="2528"/>
                </a:lnTo>
                <a:lnTo>
                  <a:pt x="3086" y="2528"/>
                </a:lnTo>
                <a:lnTo>
                  <a:pt x="3066" y="2528"/>
                </a:lnTo>
                <a:lnTo>
                  <a:pt x="3047" y="2540"/>
                </a:lnTo>
                <a:lnTo>
                  <a:pt x="3034" y="2546"/>
                </a:lnTo>
                <a:lnTo>
                  <a:pt x="2987" y="2546"/>
                </a:lnTo>
                <a:lnTo>
                  <a:pt x="2974" y="2546"/>
                </a:lnTo>
                <a:lnTo>
                  <a:pt x="2961" y="2546"/>
                </a:lnTo>
                <a:lnTo>
                  <a:pt x="2948" y="2546"/>
                </a:lnTo>
                <a:lnTo>
                  <a:pt x="2916" y="2540"/>
                </a:lnTo>
                <a:lnTo>
                  <a:pt x="2902" y="2540"/>
                </a:lnTo>
                <a:lnTo>
                  <a:pt x="2889" y="2534"/>
                </a:lnTo>
                <a:lnTo>
                  <a:pt x="2869" y="2540"/>
                </a:lnTo>
                <a:lnTo>
                  <a:pt x="2843" y="2546"/>
                </a:lnTo>
                <a:lnTo>
                  <a:pt x="2817" y="2546"/>
                </a:lnTo>
                <a:lnTo>
                  <a:pt x="2784" y="2552"/>
                </a:lnTo>
                <a:lnTo>
                  <a:pt x="2764" y="2558"/>
                </a:lnTo>
                <a:lnTo>
                  <a:pt x="2732" y="2564"/>
                </a:lnTo>
                <a:lnTo>
                  <a:pt x="2693" y="2576"/>
                </a:lnTo>
                <a:lnTo>
                  <a:pt x="2666" y="2576"/>
                </a:lnTo>
                <a:lnTo>
                  <a:pt x="2627" y="2582"/>
                </a:lnTo>
                <a:lnTo>
                  <a:pt x="2594" y="2582"/>
                </a:lnTo>
                <a:lnTo>
                  <a:pt x="2560" y="2588"/>
                </a:lnTo>
                <a:lnTo>
                  <a:pt x="2397" y="2594"/>
                </a:lnTo>
                <a:lnTo>
                  <a:pt x="2371" y="2607"/>
                </a:lnTo>
                <a:lnTo>
                  <a:pt x="2357" y="2613"/>
                </a:lnTo>
                <a:lnTo>
                  <a:pt x="2331" y="2619"/>
                </a:lnTo>
                <a:lnTo>
                  <a:pt x="2298" y="2625"/>
                </a:lnTo>
                <a:lnTo>
                  <a:pt x="2245" y="2625"/>
                </a:lnTo>
                <a:lnTo>
                  <a:pt x="2219" y="2625"/>
                </a:lnTo>
                <a:lnTo>
                  <a:pt x="2200" y="2625"/>
                </a:lnTo>
                <a:lnTo>
                  <a:pt x="2187" y="2625"/>
                </a:lnTo>
                <a:lnTo>
                  <a:pt x="2174" y="2631"/>
                </a:lnTo>
                <a:lnTo>
                  <a:pt x="2121" y="2637"/>
                </a:lnTo>
                <a:lnTo>
                  <a:pt x="2101" y="2637"/>
                </a:lnTo>
                <a:lnTo>
                  <a:pt x="2062" y="2631"/>
                </a:lnTo>
                <a:lnTo>
                  <a:pt x="2049" y="2631"/>
                </a:lnTo>
                <a:lnTo>
                  <a:pt x="2035" y="2631"/>
                </a:lnTo>
                <a:lnTo>
                  <a:pt x="2022" y="2631"/>
                </a:lnTo>
                <a:lnTo>
                  <a:pt x="2002" y="2631"/>
                </a:lnTo>
                <a:lnTo>
                  <a:pt x="1989" y="2625"/>
                </a:lnTo>
                <a:lnTo>
                  <a:pt x="1976" y="2625"/>
                </a:lnTo>
                <a:lnTo>
                  <a:pt x="1963" y="2625"/>
                </a:lnTo>
                <a:lnTo>
                  <a:pt x="1950" y="2631"/>
                </a:lnTo>
                <a:lnTo>
                  <a:pt x="1937" y="2637"/>
                </a:lnTo>
                <a:lnTo>
                  <a:pt x="1923" y="2643"/>
                </a:lnTo>
                <a:lnTo>
                  <a:pt x="1910" y="2655"/>
                </a:lnTo>
                <a:lnTo>
                  <a:pt x="1839" y="2679"/>
                </a:lnTo>
                <a:lnTo>
                  <a:pt x="1805" y="2685"/>
                </a:lnTo>
                <a:lnTo>
                  <a:pt x="1779" y="2697"/>
                </a:lnTo>
                <a:lnTo>
                  <a:pt x="1760" y="2703"/>
                </a:lnTo>
                <a:lnTo>
                  <a:pt x="1727" y="2716"/>
                </a:lnTo>
                <a:lnTo>
                  <a:pt x="1694" y="2722"/>
                </a:lnTo>
                <a:lnTo>
                  <a:pt x="1668" y="2734"/>
                </a:lnTo>
                <a:lnTo>
                  <a:pt x="1642" y="2734"/>
                </a:lnTo>
                <a:lnTo>
                  <a:pt x="1622" y="2734"/>
                </a:lnTo>
                <a:lnTo>
                  <a:pt x="1451" y="2752"/>
                </a:lnTo>
                <a:lnTo>
                  <a:pt x="1418" y="2752"/>
                </a:lnTo>
                <a:lnTo>
                  <a:pt x="1385" y="2764"/>
                </a:lnTo>
                <a:lnTo>
                  <a:pt x="1346" y="2770"/>
                </a:lnTo>
                <a:lnTo>
                  <a:pt x="1307" y="2776"/>
                </a:lnTo>
                <a:lnTo>
                  <a:pt x="1267" y="2782"/>
                </a:lnTo>
                <a:lnTo>
                  <a:pt x="1241" y="2788"/>
                </a:lnTo>
                <a:lnTo>
                  <a:pt x="1228" y="2788"/>
                </a:lnTo>
                <a:lnTo>
                  <a:pt x="1208" y="2782"/>
                </a:lnTo>
                <a:lnTo>
                  <a:pt x="1189" y="2782"/>
                </a:lnTo>
                <a:lnTo>
                  <a:pt x="1176" y="2776"/>
                </a:lnTo>
                <a:lnTo>
                  <a:pt x="1155" y="2776"/>
                </a:lnTo>
                <a:lnTo>
                  <a:pt x="1142" y="2776"/>
                </a:lnTo>
                <a:lnTo>
                  <a:pt x="1097" y="2776"/>
                </a:lnTo>
                <a:lnTo>
                  <a:pt x="1084" y="2770"/>
                </a:lnTo>
                <a:lnTo>
                  <a:pt x="932" y="2794"/>
                </a:lnTo>
                <a:lnTo>
                  <a:pt x="906" y="2800"/>
                </a:lnTo>
                <a:lnTo>
                  <a:pt x="880" y="2807"/>
                </a:lnTo>
                <a:lnTo>
                  <a:pt x="867" y="2807"/>
                </a:lnTo>
                <a:lnTo>
                  <a:pt x="846" y="2807"/>
                </a:lnTo>
                <a:lnTo>
                  <a:pt x="827" y="2800"/>
                </a:lnTo>
                <a:lnTo>
                  <a:pt x="814" y="2800"/>
                </a:lnTo>
                <a:lnTo>
                  <a:pt x="775" y="2788"/>
                </a:lnTo>
                <a:lnTo>
                  <a:pt x="670" y="2770"/>
                </a:lnTo>
                <a:lnTo>
                  <a:pt x="644" y="2758"/>
                </a:lnTo>
                <a:lnTo>
                  <a:pt x="623" y="2758"/>
                </a:lnTo>
                <a:lnTo>
                  <a:pt x="584" y="2758"/>
                </a:lnTo>
                <a:lnTo>
                  <a:pt x="558" y="2758"/>
                </a:lnTo>
                <a:lnTo>
                  <a:pt x="526" y="2746"/>
                </a:lnTo>
                <a:lnTo>
                  <a:pt x="498" y="2746"/>
                </a:lnTo>
                <a:lnTo>
                  <a:pt x="485" y="2746"/>
                </a:lnTo>
                <a:lnTo>
                  <a:pt x="459" y="2752"/>
                </a:lnTo>
                <a:lnTo>
                  <a:pt x="440" y="2752"/>
                </a:lnTo>
                <a:lnTo>
                  <a:pt x="427" y="2752"/>
                </a:lnTo>
                <a:lnTo>
                  <a:pt x="400" y="2752"/>
                </a:lnTo>
                <a:lnTo>
                  <a:pt x="387" y="2752"/>
                </a:lnTo>
                <a:lnTo>
                  <a:pt x="374" y="2752"/>
                </a:lnTo>
                <a:lnTo>
                  <a:pt x="361" y="2746"/>
                </a:lnTo>
                <a:lnTo>
                  <a:pt x="295" y="2691"/>
                </a:lnTo>
                <a:lnTo>
                  <a:pt x="282" y="2685"/>
                </a:lnTo>
                <a:lnTo>
                  <a:pt x="262" y="2673"/>
                </a:lnTo>
                <a:lnTo>
                  <a:pt x="256" y="2655"/>
                </a:lnTo>
                <a:lnTo>
                  <a:pt x="243" y="2643"/>
                </a:lnTo>
                <a:lnTo>
                  <a:pt x="223" y="2625"/>
                </a:lnTo>
                <a:lnTo>
                  <a:pt x="204" y="2582"/>
                </a:lnTo>
                <a:lnTo>
                  <a:pt x="72" y="2352"/>
                </a:lnTo>
                <a:lnTo>
                  <a:pt x="52" y="2310"/>
                </a:lnTo>
                <a:lnTo>
                  <a:pt x="26" y="2261"/>
                </a:lnTo>
                <a:lnTo>
                  <a:pt x="7" y="2207"/>
                </a:lnTo>
                <a:lnTo>
                  <a:pt x="7" y="2152"/>
                </a:lnTo>
                <a:lnTo>
                  <a:pt x="0" y="2085"/>
                </a:lnTo>
                <a:lnTo>
                  <a:pt x="0" y="2019"/>
                </a:lnTo>
                <a:lnTo>
                  <a:pt x="0" y="1958"/>
                </a:lnTo>
                <a:lnTo>
                  <a:pt x="7" y="1807"/>
                </a:lnTo>
                <a:lnTo>
                  <a:pt x="26" y="1746"/>
                </a:lnTo>
                <a:lnTo>
                  <a:pt x="39" y="1679"/>
                </a:lnTo>
                <a:lnTo>
                  <a:pt x="59" y="1613"/>
                </a:lnTo>
                <a:lnTo>
                  <a:pt x="72" y="1546"/>
                </a:lnTo>
                <a:lnTo>
                  <a:pt x="92" y="1491"/>
                </a:lnTo>
                <a:lnTo>
                  <a:pt x="183" y="1122"/>
                </a:lnTo>
                <a:lnTo>
                  <a:pt x="183" y="1085"/>
                </a:lnTo>
                <a:lnTo>
                  <a:pt x="183" y="1049"/>
                </a:lnTo>
                <a:lnTo>
                  <a:pt x="183" y="1013"/>
                </a:lnTo>
                <a:lnTo>
                  <a:pt x="183" y="982"/>
                </a:lnTo>
                <a:lnTo>
                  <a:pt x="177" y="958"/>
                </a:lnTo>
                <a:lnTo>
                  <a:pt x="177" y="940"/>
                </a:lnTo>
                <a:lnTo>
                  <a:pt x="170" y="916"/>
                </a:lnTo>
                <a:lnTo>
                  <a:pt x="144" y="782"/>
                </a:lnTo>
                <a:lnTo>
                  <a:pt x="144" y="758"/>
                </a:lnTo>
                <a:lnTo>
                  <a:pt x="144" y="740"/>
                </a:lnTo>
                <a:lnTo>
                  <a:pt x="151" y="703"/>
                </a:lnTo>
                <a:lnTo>
                  <a:pt x="164" y="661"/>
                </a:lnTo>
                <a:lnTo>
                  <a:pt x="170" y="625"/>
                </a:lnTo>
                <a:lnTo>
                  <a:pt x="170" y="588"/>
                </a:lnTo>
                <a:lnTo>
                  <a:pt x="170" y="558"/>
                </a:lnTo>
                <a:lnTo>
                  <a:pt x="157" y="382"/>
                </a:lnTo>
                <a:lnTo>
                  <a:pt x="157" y="364"/>
                </a:lnTo>
                <a:lnTo>
                  <a:pt x="151" y="346"/>
                </a:lnTo>
                <a:lnTo>
                  <a:pt x="151" y="334"/>
                </a:lnTo>
                <a:lnTo>
                  <a:pt x="151" y="316"/>
                </a:lnTo>
                <a:lnTo>
                  <a:pt x="144" y="303"/>
                </a:lnTo>
                <a:lnTo>
                  <a:pt x="144" y="285"/>
                </a:lnTo>
                <a:lnTo>
                  <a:pt x="131" y="237"/>
                </a:lnTo>
                <a:lnTo>
                  <a:pt x="131" y="225"/>
                </a:lnTo>
                <a:lnTo>
                  <a:pt x="131" y="213"/>
                </a:lnTo>
                <a:lnTo>
                  <a:pt x="125" y="194"/>
                </a:lnTo>
                <a:lnTo>
                  <a:pt x="125" y="182"/>
                </a:lnTo>
                <a:lnTo>
                  <a:pt x="131" y="158"/>
                </a:lnTo>
                <a:lnTo>
                  <a:pt x="131" y="134"/>
                </a:lnTo>
                <a:lnTo>
                  <a:pt x="138" y="122"/>
                </a:lnTo>
                <a:lnTo>
                  <a:pt x="151" y="116"/>
                </a:lnTo>
                <a:lnTo>
                  <a:pt x="157" y="103"/>
                </a:lnTo>
                <a:lnTo>
                  <a:pt x="153" y="111"/>
                </a:lnTo>
              </a:path>
            </a:pathLst>
          </a:custGeom>
          <a:solidFill>
            <a:srgbClr val="FFFFFF"/>
          </a:solidFill>
          <a:ln w="12700" cap="rnd" cmpd="sng">
            <a:solidFill>
              <a:srgbClr val="FFFFFF"/>
            </a:solidFill>
            <a:prstDash val="solid"/>
            <a:round/>
            <a:headEnd type="none" w="med" len="med"/>
            <a:tailEnd type="none" w="med" len="med"/>
          </a:ln>
        </p:spPr>
        <p:txBody>
          <a:bodyPr/>
          <a:lstStyle/>
          <a:p>
            <a:endParaRPr lang="tr-TR"/>
          </a:p>
        </p:txBody>
      </p:sp>
      <p:sp>
        <p:nvSpPr>
          <p:cNvPr id="27" name="Rectangle 3"/>
          <p:cNvSpPr>
            <a:spLocks noChangeArrowheads="1"/>
          </p:cNvSpPr>
          <p:nvPr/>
        </p:nvSpPr>
        <p:spPr bwMode="auto">
          <a:xfrm>
            <a:off x="2417549" y="1381472"/>
            <a:ext cx="8140692" cy="7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3200">
              <a:latin typeface="Times New Roman" pitchFamily="18" charset="0"/>
            </a:endParaRPr>
          </a:p>
        </p:txBody>
      </p:sp>
      <p:pic>
        <p:nvPicPr>
          <p:cNvPr id="2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350" y="1674905"/>
            <a:ext cx="2957272" cy="390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6"/>
          <p:cNvSpPr>
            <a:spLocks noChangeArrowheads="1"/>
          </p:cNvSpPr>
          <p:nvPr/>
        </p:nvSpPr>
        <p:spPr bwMode="auto">
          <a:xfrm>
            <a:off x="3275589" y="1784554"/>
            <a:ext cx="187910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762000" eaLnBrk="0" hangingPunct="0"/>
            <a:r>
              <a:rPr lang="tr-TR" sz="2000" b="1" dirty="0" smtClean="0">
                <a:latin typeface="Calibri" pitchFamily="34" charset="0"/>
                <a:cs typeface="Calibri" pitchFamily="34" charset="0"/>
              </a:rPr>
              <a:t>Gözle görülmez </a:t>
            </a:r>
            <a:endParaRPr lang="sv-SE" sz="2000" b="1" dirty="0">
              <a:latin typeface="Calibri" pitchFamily="34" charset="0"/>
              <a:cs typeface="Calibri" pitchFamily="34" charset="0"/>
            </a:endParaRPr>
          </a:p>
        </p:txBody>
      </p:sp>
      <p:sp>
        <p:nvSpPr>
          <p:cNvPr id="30" name="Rectangle 7"/>
          <p:cNvSpPr>
            <a:spLocks noChangeArrowheads="1"/>
          </p:cNvSpPr>
          <p:nvPr/>
        </p:nvSpPr>
        <p:spPr bwMode="auto">
          <a:xfrm>
            <a:off x="5901658" y="5556680"/>
            <a:ext cx="3425123" cy="5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762000" eaLnBrk="0" hangingPunct="0"/>
            <a:r>
              <a:rPr lang="tr-TR" sz="2000" b="1" dirty="0">
                <a:latin typeface="Calibri" pitchFamily="34" charset="0"/>
                <a:cs typeface="Calibri" pitchFamily="34" charset="0"/>
              </a:rPr>
              <a:t>Dokunarak algılanmaz</a:t>
            </a:r>
            <a:endParaRPr lang="sv-SE" sz="2000" b="1" dirty="0">
              <a:latin typeface="Calibri" pitchFamily="34" charset="0"/>
              <a:cs typeface="Calibri" pitchFamily="34" charset="0"/>
            </a:endParaRPr>
          </a:p>
        </p:txBody>
      </p:sp>
      <p:sp>
        <p:nvSpPr>
          <p:cNvPr id="31" name="Rectangle 8"/>
          <p:cNvSpPr>
            <a:spLocks noChangeArrowheads="1"/>
          </p:cNvSpPr>
          <p:nvPr/>
        </p:nvSpPr>
        <p:spPr bwMode="auto">
          <a:xfrm>
            <a:off x="7968898" y="2250246"/>
            <a:ext cx="2285550" cy="5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762000" eaLnBrk="0" hangingPunct="0"/>
            <a:r>
              <a:rPr lang="tr-TR" sz="2000" b="1" dirty="0">
                <a:latin typeface="Calibri" pitchFamily="34" charset="0"/>
                <a:cs typeface="Calibri" pitchFamily="34" charset="0"/>
              </a:rPr>
              <a:t>Sesi duyulmaz</a:t>
            </a:r>
            <a:endParaRPr lang="sv-SE" sz="2000" b="1" dirty="0">
              <a:latin typeface="Calibri" pitchFamily="34" charset="0"/>
              <a:cs typeface="Calibri" pitchFamily="34" charset="0"/>
            </a:endParaRPr>
          </a:p>
        </p:txBody>
      </p:sp>
      <p:sp>
        <p:nvSpPr>
          <p:cNvPr id="32" name="Rectangle 9"/>
          <p:cNvSpPr>
            <a:spLocks noChangeArrowheads="1"/>
          </p:cNvSpPr>
          <p:nvPr/>
        </p:nvSpPr>
        <p:spPr bwMode="auto">
          <a:xfrm>
            <a:off x="2774259" y="3375844"/>
            <a:ext cx="2027731" cy="5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762000" eaLnBrk="0" hangingPunct="0"/>
            <a:r>
              <a:rPr lang="tr-TR" sz="2000" b="1" dirty="0">
                <a:latin typeface="Calibri" pitchFamily="34" charset="0"/>
                <a:cs typeface="Calibri" pitchFamily="34" charset="0"/>
              </a:rPr>
              <a:t>Tadı alınmaz</a:t>
            </a:r>
            <a:endParaRPr lang="sv-SE" sz="2000" b="1" dirty="0">
              <a:latin typeface="Calibri" pitchFamily="34" charset="0"/>
              <a:cs typeface="Calibri" pitchFamily="34" charset="0"/>
            </a:endParaRPr>
          </a:p>
        </p:txBody>
      </p:sp>
      <p:sp>
        <p:nvSpPr>
          <p:cNvPr id="33" name="Freeform 10"/>
          <p:cNvSpPr>
            <a:spLocks/>
          </p:cNvSpPr>
          <p:nvPr/>
        </p:nvSpPr>
        <p:spPr bwMode="auto">
          <a:xfrm>
            <a:off x="5632780" y="2089248"/>
            <a:ext cx="959154" cy="496918"/>
          </a:xfrm>
          <a:custGeom>
            <a:avLst/>
            <a:gdLst>
              <a:gd name="T0" fmla="*/ 0 w 729"/>
              <a:gd name="T1" fmla="*/ 0 h 337"/>
              <a:gd name="T2" fmla="*/ 2147483647 w 729"/>
              <a:gd name="T3" fmla="*/ 2147483647 h 337"/>
              <a:gd name="T4" fmla="*/ 2147483647 w 729"/>
              <a:gd name="T5" fmla="*/ 0 h 337"/>
              <a:gd name="T6" fmla="*/ 0 60000 65536"/>
              <a:gd name="T7" fmla="*/ 0 60000 65536"/>
              <a:gd name="T8" fmla="*/ 0 60000 65536"/>
              <a:gd name="T9" fmla="*/ 0 w 729"/>
              <a:gd name="T10" fmla="*/ 0 h 337"/>
              <a:gd name="T11" fmla="*/ 729 w 729"/>
              <a:gd name="T12" fmla="*/ 337 h 337"/>
            </a:gdLst>
            <a:ahLst/>
            <a:cxnLst>
              <a:cxn ang="T6">
                <a:pos x="T0" y="T1"/>
              </a:cxn>
              <a:cxn ang="T7">
                <a:pos x="T2" y="T3"/>
              </a:cxn>
              <a:cxn ang="T8">
                <a:pos x="T4" y="T5"/>
              </a:cxn>
            </a:cxnLst>
            <a:rect l="T9" t="T10" r="T11" b="T12"/>
            <a:pathLst>
              <a:path w="729" h="337">
                <a:moveTo>
                  <a:pt x="0" y="0"/>
                </a:moveTo>
                <a:lnTo>
                  <a:pt x="728" y="336"/>
                </a:lnTo>
                <a:lnTo>
                  <a:pt x="52" y="0"/>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r>
              <a:rPr lang="tr-TR" dirty="0" smtClean="0"/>
              <a:t>                 </a:t>
            </a:r>
            <a:endParaRPr lang="tr-TR" dirty="0"/>
          </a:p>
        </p:txBody>
      </p:sp>
      <p:sp>
        <p:nvSpPr>
          <p:cNvPr id="34" name="Freeform 11"/>
          <p:cNvSpPr>
            <a:spLocks/>
          </p:cNvSpPr>
          <p:nvPr/>
        </p:nvSpPr>
        <p:spPr bwMode="auto">
          <a:xfrm>
            <a:off x="5701189" y="2797024"/>
            <a:ext cx="617108" cy="72253"/>
          </a:xfrm>
          <a:custGeom>
            <a:avLst/>
            <a:gdLst>
              <a:gd name="T0" fmla="*/ 0 w 469"/>
              <a:gd name="T1" fmla="*/ 2147483647 h 49"/>
              <a:gd name="T2" fmla="*/ 2147483647 w 469"/>
              <a:gd name="T3" fmla="*/ 2147483647 h 49"/>
              <a:gd name="T4" fmla="*/ 0 w 469"/>
              <a:gd name="T5" fmla="*/ 0 h 49"/>
              <a:gd name="T6" fmla="*/ 0 60000 65536"/>
              <a:gd name="T7" fmla="*/ 0 60000 65536"/>
              <a:gd name="T8" fmla="*/ 0 60000 65536"/>
              <a:gd name="T9" fmla="*/ 0 w 469"/>
              <a:gd name="T10" fmla="*/ 0 h 49"/>
              <a:gd name="T11" fmla="*/ 469 w 469"/>
              <a:gd name="T12" fmla="*/ 49 h 49"/>
            </a:gdLst>
            <a:ahLst/>
            <a:cxnLst>
              <a:cxn ang="T6">
                <a:pos x="T0" y="T1"/>
              </a:cxn>
              <a:cxn ang="T7">
                <a:pos x="T2" y="T3"/>
              </a:cxn>
              <a:cxn ang="T8">
                <a:pos x="T4" y="T5"/>
              </a:cxn>
            </a:cxnLst>
            <a:rect l="T9" t="T10" r="T11" b="T12"/>
            <a:pathLst>
              <a:path w="469" h="49">
                <a:moveTo>
                  <a:pt x="0" y="48"/>
                </a:moveTo>
                <a:lnTo>
                  <a:pt x="468" y="48"/>
                </a:lnTo>
                <a:lnTo>
                  <a:pt x="0" y="0"/>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tr-TR"/>
          </a:p>
        </p:txBody>
      </p:sp>
      <p:sp>
        <p:nvSpPr>
          <p:cNvPr id="35" name="Freeform 12"/>
          <p:cNvSpPr>
            <a:spLocks/>
          </p:cNvSpPr>
          <p:nvPr/>
        </p:nvSpPr>
        <p:spPr bwMode="auto">
          <a:xfrm>
            <a:off x="4675052" y="3080135"/>
            <a:ext cx="1916883" cy="638474"/>
          </a:xfrm>
          <a:custGeom>
            <a:avLst/>
            <a:gdLst>
              <a:gd name="T0" fmla="*/ 0 w 1457"/>
              <a:gd name="T1" fmla="*/ 2147483647 h 433"/>
              <a:gd name="T2" fmla="*/ 2147483647 w 1457"/>
              <a:gd name="T3" fmla="*/ 0 h 433"/>
              <a:gd name="T4" fmla="*/ 0 w 1457"/>
              <a:gd name="T5" fmla="*/ 2147483647 h 433"/>
              <a:gd name="T6" fmla="*/ 0 60000 65536"/>
              <a:gd name="T7" fmla="*/ 0 60000 65536"/>
              <a:gd name="T8" fmla="*/ 0 60000 65536"/>
              <a:gd name="T9" fmla="*/ 0 w 1457"/>
              <a:gd name="T10" fmla="*/ 0 h 433"/>
              <a:gd name="T11" fmla="*/ 1457 w 1457"/>
              <a:gd name="T12" fmla="*/ 433 h 433"/>
            </a:gdLst>
            <a:ahLst/>
            <a:cxnLst>
              <a:cxn ang="T6">
                <a:pos x="T0" y="T1"/>
              </a:cxn>
              <a:cxn ang="T7">
                <a:pos x="T2" y="T3"/>
              </a:cxn>
              <a:cxn ang="T8">
                <a:pos x="T4" y="T5"/>
              </a:cxn>
            </a:cxnLst>
            <a:rect l="T9" t="T10" r="T11" b="T12"/>
            <a:pathLst>
              <a:path w="1457" h="433">
                <a:moveTo>
                  <a:pt x="0" y="432"/>
                </a:moveTo>
                <a:lnTo>
                  <a:pt x="1456" y="0"/>
                </a:lnTo>
                <a:lnTo>
                  <a:pt x="0" y="384"/>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tr-TR"/>
          </a:p>
        </p:txBody>
      </p:sp>
      <p:sp>
        <p:nvSpPr>
          <p:cNvPr id="36" name="Freeform 13"/>
          <p:cNvSpPr>
            <a:spLocks/>
          </p:cNvSpPr>
          <p:nvPr/>
        </p:nvSpPr>
        <p:spPr bwMode="auto">
          <a:xfrm>
            <a:off x="6385281" y="5061908"/>
            <a:ext cx="275062" cy="496918"/>
          </a:xfrm>
          <a:custGeom>
            <a:avLst/>
            <a:gdLst>
              <a:gd name="T0" fmla="*/ 2147483647 w 209"/>
              <a:gd name="T1" fmla="*/ 2147483647 h 337"/>
              <a:gd name="T2" fmla="*/ 0 w 209"/>
              <a:gd name="T3" fmla="*/ 0 h 337"/>
              <a:gd name="T4" fmla="*/ 2147483647 w 209"/>
              <a:gd name="T5" fmla="*/ 2147483647 h 337"/>
              <a:gd name="T6" fmla="*/ 0 60000 65536"/>
              <a:gd name="T7" fmla="*/ 0 60000 65536"/>
              <a:gd name="T8" fmla="*/ 0 60000 65536"/>
              <a:gd name="T9" fmla="*/ 0 w 209"/>
              <a:gd name="T10" fmla="*/ 0 h 337"/>
              <a:gd name="T11" fmla="*/ 209 w 209"/>
              <a:gd name="T12" fmla="*/ 337 h 337"/>
            </a:gdLst>
            <a:ahLst/>
            <a:cxnLst>
              <a:cxn ang="T6">
                <a:pos x="T0" y="T1"/>
              </a:cxn>
              <a:cxn ang="T7">
                <a:pos x="T2" y="T3"/>
              </a:cxn>
              <a:cxn ang="T8">
                <a:pos x="T4" y="T5"/>
              </a:cxn>
            </a:cxnLst>
            <a:rect l="T9" t="T10" r="T11" b="T12"/>
            <a:pathLst>
              <a:path w="209" h="337">
                <a:moveTo>
                  <a:pt x="104" y="288"/>
                </a:moveTo>
                <a:lnTo>
                  <a:pt x="0" y="0"/>
                </a:lnTo>
                <a:lnTo>
                  <a:pt x="208" y="336"/>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tr-TR"/>
          </a:p>
        </p:txBody>
      </p:sp>
      <p:sp>
        <p:nvSpPr>
          <p:cNvPr id="37" name="Freeform 14"/>
          <p:cNvSpPr>
            <a:spLocks/>
          </p:cNvSpPr>
          <p:nvPr/>
        </p:nvSpPr>
        <p:spPr bwMode="auto">
          <a:xfrm>
            <a:off x="7274601" y="2443136"/>
            <a:ext cx="685517" cy="213808"/>
          </a:xfrm>
          <a:custGeom>
            <a:avLst/>
            <a:gdLst>
              <a:gd name="T0" fmla="*/ 2147483647 w 521"/>
              <a:gd name="T1" fmla="*/ 0 h 145"/>
              <a:gd name="T2" fmla="*/ 0 w 521"/>
              <a:gd name="T3" fmla="*/ 2147483647 h 145"/>
              <a:gd name="T4" fmla="*/ 2147483647 w 521"/>
              <a:gd name="T5" fmla="*/ 2147483647 h 145"/>
              <a:gd name="T6" fmla="*/ 0 60000 65536"/>
              <a:gd name="T7" fmla="*/ 0 60000 65536"/>
              <a:gd name="T8" fmla="*/ 0 60000 65536"/>
              <a:gd name="T9" fmla="*/ 0 w 521"/>
              <a:gd name="T10" fmla="*/ 0 h 145"/>
              <a:gd name="T11" fmla="*/ 521 w 521"/>
              <a:gd name="T12" fmla="*/ 145 h 145"/>
            </a:gdLst>
            <a:ahLst/>
            <a:cxnLst>
              <a:cxn ang="T6">
                <a:pos x="T0" y="T1"/>
              </a:cxn>
              <a:cxn ang="T7">
                <a:pos x="T2" y="T3"/>
              </a:cxn>
              <a:cxn ang="T8">
                <a:pos x="T4" y="T5"/>
              </a:cxn>
            </a:cxnLst>
            <a:rect l="T9" t="T10" r="T11" b="T12"/>
            <a:pathLst>
              <a:path w="521" h="145">
                <a:moveTo>
                  <a:pt x="520" y="0"/>
                </a:moveTo>
                <a:lnTo>
                  <a:pt x="0" y="144"/>
                </a:lnTo>
                <a:lnTo>
                  <a:pt x="520" y="48"/>
                </a:lnTo>
              </a:path>
            </a:pathLst>
          </a:custGeom>
          <a:solidFill>
            <a:schemeClr val="bg2"/>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tr-TR"/>
          </a:p>
        </p:txBody>
      </p:sp>
      <p:sp>
        <p:nvSpPr>
          <p:cNvPr id="38" name="Rectangle 15"/>
          <p:cNvSpPr>
            <a:spLocks noChangeArrowheads="1"/>
          </p:cNvSpPr>
          <p:nvPr/>
        </p:nvSpPr>
        <p:spPr bwMode="auto">
          <a:xfrm>
            <a:off x="3355501" y="2534687"/>
            <a:ext cx="2485708" cy="54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defTabSz="762000" eaLnBrk="0" hangingPunct="0"/>
            <a:r>
              <a:rPr lang="tr-TR" sz="2000" b="1" dirty="0">
                <a:latin typeface="Calibri" pitchFamily="34" charset="0"/>
                <a:cs typeface="Calibri" pitchFamily="34" charset="0"/>
              </a:rPr>
              <a:t>Kokusu alınmaz</a:t>
            </a:r>
            <a:endParaRPr lang="sv-SE" sz="2000" b="1" dirty="0">
              <a:latin typeface="Calibri" pitchFamily="34" charset="0"/>
              <a:cs typeface="Calibri" pitchFamily="34"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810" y="5045333"/>
            <a:ext cx="2585307" cy="1585832"/>
          </a:xfrm>
          <a:prstGeom prst="rect">
            <a:avLst/>
          </a:prstGeom>
        </p:spPr>
      </p:pic>
      <p:sp>
        <p:nvSpPr>
          <p:cNvPr id="3" name="Patlama 2 2"/>
          <p:cNvSpPr/>
          <p:nvPr/>
        </p:nvSpPr>
        <p:spPr>
          <a:xfrm>
            <a:off x="8285150" y="2952388"/>
            <a:ext cx="3433252" cy="214017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Kişisel yaka </a:t>
            </a:r>
            <a:r>
              <a:rPr lang="tr-TR" sz="2000" b="1" dirty="0" err="1" smtClean="0"/>
              <a:t>Dozimetre</a:t>
            </a:r>
            <a:endParaRPr lang="tr-TR" sz="2000" b="1" dirty="0"/>
          </a:p>
        </p:txBody>
      </p:sp>
    </p:spTree>
    <p:extLst>
      <p:ext uri="{BB962C8B-B14F-4D97-AF65-F5344CB8AC3E}">
        <p14:creationId xmlns:p14="http://schemas.microsoft.com/office/powerpoint/2010/main" val="2442836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animBg="1"/>
      <p:bldP spid="34" grpId="0" animBg="1"/>
      <p:bldP spid="35" grpId="0" animBg="1"/>
      <p:bldP spid="36" grpId="0" animBg="1"/>
      <p:bldP spid="37" grpId="0" animBg="1"/>
      <p:bldP spid="38"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1356" y="1584248"/>
            <a:ext cx="9858530" cy="707886"/>
          </a:xfrm>
          <a:prstGeom prst="rect">
            <a:avLst/>
          </a:prstGeom>
        </p:spPr>
        <p:txBody>
          <a:bodyPr wrap="square">
            <a:spAutoFit/>
          </a:bodyPr>
          <a:lstStyle/>
          <a:p>
            <a:r>
              <a:rPr lang="tr-TR" sz="2000" dirty="0"/>
              <a:t>İyonlaşma bir elektronun bir atomdan atıldığı ve daha sonra elektriksel olarak yüklü hale getirildiği bir işlemdir.</a:t>
            </a:r>
          </a:p>
        </p:txBody>
      </p:sp>
      <p:sp>
        <p:nvSpPr>
          <p:cNvPr id="3" name="Rectangle 31"/>
          <p:cNvSpPr txBox="1">
            <a:spLocks noChangeArrowheads="1"/>
          </p:cNvSpPr>
          <p:nvPr/>
        </p:nvSpPr>
        <p:spPr bwMode="gray">
          <a:xfrm>
            <a:off x="1872286" y="697844"/>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600" b="1" noProof="1" smtClean="0">
                <a:solidFill>
                  <a:schemeClr val="accent1"/>
                </a:solidFill>
                <a:latin typeface="+mj-lt"/>
                <a:ea typeface="+mj-ea"/>
                <a:cs typeface="+mj-cs"/>
              </a:rPr>
              <a:t>İYONLAŞMA</a:t>
            </a:r>
            <a:endParaRPr lang="en-GB" sz="3600" b="1" dirty="0">
              <a:solidFill>
                <a:schemeClr val="accent1"/>
              </a:solidFill>
              <a:latin typeface="+mj-lt"/>
              <a:ea typeface="+mj-ea"/>
              <a:cs typeface="+mj-cs"/>
            </a:endParaRPr>
          </a:p>
        </p:txBody>
      </p:sp>
      <p:pic>
        <p:nvPicPr>
          <p:cNvPr id="6" name="Resim 5"/>
          <p:cNvPicPr>
            <a:picLocks noChangeAspect="1"/>
          </p:cNvPicPr>
          <p:nvPr/>
        </p:nvPicPr>
        <p:blipFill>
          <a:blip r:embed="rId2">
            <a:clrChange>
              <a:clrFrom>
                <a:srgbClr val="FFFDDB"/>
              </a:clrFrom>
              <a:clrTo>
                <a:srgbClr val="FFFDDB">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814016" y="2292134"/>
            <a:ext cx="6386576" cy="4207270"/>
          </a:xfrm>
          <a:prstGeom prst="rect">
            <a:avLst/>
          </a:prstGeom>
        </p:spPr>
      </p:pic>
    </p:spTree>
    <p:extLst>
      <p:ext uri="{BB962C8B-B14F-4D97-AF65-F5344CB8AC3E}">
        <p14:creationId xmlns:p14="http://schemas.microsoft.com/office/powerpoint/2010/main" val="272348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305313" y="867651"/>
            <a:ext cx="9715500" cy="923586"/>
          </a:xfrm>
          <a:prstGeom prst="rect">
            <a:avLst/>
          </a:prstGeom>
        </p:spPr>
        <p:txBody>
          <a:bodyPr vert="horz" wrap="square" lIns="0" tIns="0" rIns="0" bIns="0" rtlCol="0">
            <a:spAutoFit/>
          </a:bodyPr>
          <a:lstStyle/>
          <a:p>
            <a:pPr marL="8659" marR="3464">
              <a:lnSpc>
                <a:spcPct val="131000"/>
              </a:lnSpc>
              <a:spcBef>
                <a:spcPts val="1166"/>
              </a:spcBef>
              <a:tabLst>
                <a:tab pos="574082" algn="l"/>
                <a:tab pos="1023910" algn="l"/>
                <a:tab pos="1600590" algn="l"/>
                <a:tab pos="1886766" algn="l"/>
                <a:tab pos="2068169" algn="l"/>
                <a:tab pos="2614109" algn="l"/>
                <a:tab pos="3331929" algn="l"/>
              </a:tabLst>
            </a:pPr>
            <a:r>
              <a:rPr lang="tr-TR" sz="1909" spc="-14" dirty="0">
                <a:latin typeface="+mj-lt"/>
                <a:cs typeface="Arial"/>
              </a:rPr>
              <a:t>Işık bir metal yüzeyi aydınlattığında , fotonlar emilir ve elektronlar yüzeyden yayılır.</a:t>
            </a:r>
          </a:p>
          <a:p>
            <a:pPr marL="8659" marR="3464">
              <a:lnSpc>
                <a:spcPct val="131000"/>
              </a:lnSpc>
              <a:spcBef>
                <a:spcPts val="1166"/>
              </a:spcBef>
              <a:tabLst>
                <a:tab pos="574082" algn="l"/>
                <a:tab pos="1023910" algn="l"/>
                <a:tab pos="1600590" algn="l"/>
                <a:tab pos="1886766" algn="l"/>
                <a:tab pos="2068169" algn="l"/>
                <a:tab pos="2614109" algn="l"/>
                <a:tab pos="3331929" algn="l"/>
              </a:tabLst>
            </a:pPr>
            <a:r>
              <a:rPr lang="tr-TR" sz="1909" spc="-14" dirty="0">
                <a:solidFill>
                  <a:srgbClr val="FF0000"/>
                </a:solidFill>
                <a:latin typeface="+mj-lt"/>
                <a:cs typeface="Arial"/>
              </a:rPr>
              <a:t> Işık → akım!</a:t>
            </a:r>
            <a:endParaRPr sz="1909" dirty="0">
              <a:solidFill>
                <a:srgbClr val="FF0000"/>
              </a:solidFill>
              <a:latin typeface="+mj-lt"/>
              <a:cs typeface="Arial"/>
            </a:endParaRPr>
          </a:p>
        </p:txBody>
      </p:sp>
      <mc:AlternateContent xmlns:mc="http://schemas.openxmlformats.org/markup-compatibility/2006">
        <mc:Choice xmlns:a14="http://schemas.microsoft.com/office/drawing/2010/main" Requires="a14">
          <p:sp>
            <p:nvSpPr>
              <p:cNvPr id="5" name="object 5"/>
              <p:cNvSpPr txBox="1"/>
              <p:nvPr/>
            </p:nvSpPr>
            <p:spPr>
              <a:xfrm>
                <a:off x="1305313" y="4935484"/>
                <a:ext cx="10322033" cy="1435329"/>
              </a:xfrm>
              <a:prstGeom prst="rect">
                <a:avLst/>
              </a:prstGeom>
            </p:spPr>
            <p:txBody>
              <a:bodyPr vert="horz" wrap="square" lIns="0" tIns="0" rIns="0" bIns="0" rtlCol="0">
                <a:spAutoFit/>
              </a:bodyPr>
              <a:lstStyle/>
              <a:p>
                <a:pPr marL="8659" marR="3464" algn="just">
                  <a:lnSpc>
                    <a:spcPct val="131000"/>
                  </a:lnSpc>
                </a:pPr>
                <a:r>
                  <a:rPr lang="tr-TR" sz="1636" dirty="0">
                    <a:latin typeface="+mj-lt"/>
                  </a:rPr>
                  <a:t>Elektronların </a:t>
                </a:r>
                <a:r>
                  <a:rPr lang="tr-TR" sz="1636" b="1" dirty="0">
                    <a:solidFill>
                      <a:srgbClr val="FF0000"/>
                    </a:solidFill>
                    <a:latin typeface="+mj-lt"/>
                  </a:rPr>
                  <a:t>maksimum kinetik enerjisini </a:t>
                </a:r>
                <a:r>
                  <a:rPr lang="tr-TR" sz="1636" dirty="0">
                    <a:latin typeface="+mj-lt"/>
                  </a:rPr>
                  <a:t>ölçebiliriz: ters voltaj - C negatif ve T pozitif ; Gerilim artar</a:t>
                </a:r>
                <a:br>
                  <a:rPr lang="tr-TR" sz="1636" dirty="0">
                    <a:latin typeface="+mj-lt"/>
                  </a:rPr>
                </a:br>
                <a:r>
                  <a:rPr lang="tr-TR" sz="1636" dirty="0" err="1">
                    <a:latin typeface="+mj-lt"/>
                  </a:rPr>
                  <a:t>Katota</a:t>
                </a:r>
                <a:r>
                  <a:rPr lang="tr-TR" sz="1636" dirty="0">
                    <a:latin typeface="+mj-lt"/>
                  </a:rPr>
                  <a:t> en hızlı elektronlar ulaşır ve bir akım üretir. </a:t>
                </a:r>
                <a:endParaRPr lang="tr-TR" sz="1636" dirty="0" smtClean="0">
                  <a:latin typeface="+mj-lt"/>
                </a:endParaRPr>
              </a:p>
              <a:p>
                <a:pPr marL="8659" marR="3464" algn="ctr">
                  <a:lnSpc>
                    <a:spcPct val="131000"/>
                  </a:lnSpc>
                </a:pPr>
                <a:r>
                  <a:rPr sz="2727" i="1" spc="191" dirty="0" err="1" smtClean="0">
                    <a:solidFill>
                      <a:srgbClr val="ED1C24"/>
                    </a:solidFill>
                    <a:latin typeface="+mj-lt"/>
                    <a:cs typeface="Times New Roman"/>
                  </a:rPr>
                  <a:t>K</a:t>
                </a:r>
                <a:r>
                  <a:rPr sz="2727" i="1" spc="286" baseline="-11494" dirty="0" err="1" smtClean="0">
                    <a:solidFill>
                      <a:srgbClr val="ED1C24"/>
                    </a:solidFill>
                    <a:latin typeface="+mj-lt"/>
                    <a:cs typeface="Verdana"/>
                  </a:rPr>
                  <a:t>max</a:t>
                </a:r>
                <a:r>
                  <a:rPr sz="2727" i="1" spc="286" baseline="-11494" dirty="0" smtClean="0">
                    <a:solidFill>
                      <a:srgbClr val="ED1C24"/>
                    </a:solidFill>
                    <a:latin typeface="+mj-lt"/>
                    <a:cs typeface="Verdana"/>
                  </a:rPr>
                  <a:t> </a:t>
                </a:r>
                <a:r>
                  <a:rPr sz="2727" spc="112" dirty="0">
                    <a:solidFill>
                      <a:srgbClr val="ED1C24"/>
                    </a:solidFill>
                    <a:latin typeface="+mj-lt"/>
                    <a:cs typeface="Tahoma"/>
                  </a:rPr>
                  <a:t>=</a:t>
                </a:r>
                <a:r>
                  <a:rPr sz="2727" spc="-51" dirty="0">
                    <a:solidFill>
                      <a:srgbClr val="ED1C24"/>
                    </a:solidFill>
                    <a:latin typeface="+mj-lt"/>
                    <a:cs typeface="Tahoma"/>
                  </a:rPr>
                  <a:t> </a:t>
                </a:r>
                <a:r>
                  <a:rPr sz="2727" i="1" spc="41" dirty="0">
                    <a:solidFill>
                      <a:srgbClr val="ED1C24"/>
                    </a:solidFill>
                    <a:latin typeface="+mj-lt"/>
                    <a:cs typeface="Times New Roman"/>
                  </a:rPr>
                  <a:t>eV</a:t>
                </a:r>
                <a:r>
                  <a:rPr sz="2727" spc="61" baseline="-11904" dirty="0">
                    <a:solidFill>
                      <a:srgbClr val="ED1C24"/>
                    </a:solidFill>
                    <a:latin typeface="+mj-lt"/>
                    <a:cs typeface="Tahoma"/>
                  </a:rPr>
                  <a:t>0</a:t>
                </a:r>
                <a:r>
                  <a:rPr lang="tr-TR" sz="2727" spc="112" dirty="0">
                    <a:solidFill>
                      <a:srgbClr val="ED1C24"/>
                    </a:solidFill>
                    <a:cs typeface="Tahoma"/>
                  </a:rPr>
                  <a:t> =</a:t>
                </a:r>
                <a14:m>
                  <m:oMath xmlns:m="http://schemas.openxmlformats.org/officeDocument/2006/math">
                    <m:f>
                      <m:fPr>
                        <m:ctrlPr>
                          <a:rPr lang="tr-TR" sz="2727" i="1">
                            <a:solidFill>
                              <a:srgbClr val="FF0000"/>
                            </a:solidFill>
                            <a:latin typeface="Cambria Math" panose="02040503050406030204" pitchFamily="18" charset="0"/>
                          </a:rPr>
                        </m:ctrlPr>
                      </m:fPr>
                      <m:num>
                        <m:r>
                          <a:rPr lang="tr-TR" sz="2727" i="1">
                            <a:solidFill>
                              <a:srgbClr val="FF0000"/>
                            </a:solidFill>
                            <a:latin typeface="Cambria Math" panose="02040503050406030204" pitchFamily="18" charset="0"/>
                          </a:rPr>
                          <m:t>1</m:t>
                        </m:r>
                      </m:num>
                      <m:den>
                        <m:r>
                          <a:rPr lang="tr-TR" sz="2727" i="1">
                            <a:solidFill>
                              <a:srgbClr val="FF0000"/>
                            </a:solidFill>
                            <a:latin typeface="Cambria Math" panose="02040503050406030204" pitchFamily="18" charset="0"/>
                          </a:rPr>
                          <m:t>2</m:t>
                        </m:r>
                      </m:den>
                    </m:f>
                    <m:r>
                      <a:rPr lang="tr-TR" sz="2727" i="1">
                        <a:solidFill>
                          <a:srgbClr val="FF0000"/>
                        </a:solidFill>
                        <a:latin typeface="Cambria Math" panose="02040503050406030204" pitchFamily="18" charset="0"/>
                      </a:rPr>
                      <m:t>𝑚</m:t>
                    </m:r>
                    <m:sSubSup>
                      <m:sSubSupPr>
                        <m:ctrlPr>
                          <a:rPr lang="tr-TR" sz="2727" i="1">
                            <a:solidFill>
                              <a:srgbClr val="FF0000"/>
                            </a:solidFill>
                            <a:latin typeface="Cambria Math" panose="02040503050406030204" pitchFamily="18" charset="0"/>
                          </a:rPr>
                        </m:ctrlPr>
                      </m:sSubSupPr>
                      <m:e>
                        <m:r>
                          <a:rPr lang="tr-TR" sz="2727" i="1">
                            <a:solidFill>
                              <a:srgbClr val="FF0000"/>
                            </a:solidFill>
                            <a:latin typeface="Cambria Math" panose="02040503050406030204" pitchFamily="18" charset="0"/>
                          </a:rPr>
                          <m:t>𝑣</m:t>
                        </m:r>
                      </m:e>
                      <m:sub>
                        <m:r>
                          <a:rPr lang="tr-TR" sz="2727" i="1">
                            <a:solidFill>
                              <a:srgbClr val="FF0000"/>
                            </a:solidFill>
                            <a:latin typeface="Cambria Math" panose="02040503050406030204" pitchFamily="18" charset="0"/>
                          </a:rPr>
                          <m:t>𝑚𝑎𝑥</m:t>
                        </m:r>
                      </m:sub>
                      <m:sup>
                        <m:r>
                          <a:rPr lang="tr-TR" sz="2727" i="1">
                            <a:solidFill>
                              <a:srgbClr val="FF0000"/>
                            </a:solidFill>
                            <a:latin typeface="Cambria Math" panose="02040503050406030204" pitchFamily="18" charset="0"/>
                          </a:rPr>
                          <m:t>2</m:t>
                        </m:r>
                      </m:sup>
                    </m:sSubSup>
                  </m:oMath>
                </a14:m>
                <a:endParaRPr sz="2727" baseline="-11904" dirty="0">
                  <a:latin typeface="+mj-lt"/>
                  <a:cs typeface="Tahoma"/>
                </a:endParaRPr>
              </a:p>
            </p:txBody>
          </p:sp>
        </mc:Choice>
        <mc:Fallback>
          <p:sp>
            <p:nvSpPr>
              <p:cNvPr id="5" name="object 5"/>
              <p:cNvSpPr txBox="1">
                <a:spLocks noRot="1" noChangeAspect="1" noMove="1" noResize="1" noEditPoints="1" noAdjustHandles="1" noChangeArrowheads="1" noChangeShapeType="1" noTextEdit="1"/>
              </p:cNvSpPr>
              <p:nvPr/>
            </p:nvSpPr>
            <p:spPr>
              <a:xfrm>
                <a:off x="1305313" y="4935484"/>
                <a:ext cx="10322033" cy="1435329"/>
              </a:xfrm>
              <a:prstGeom prst="rect">
                <a:avLst/>
              </a:prstGeom>
              <a:blipFill>
                <a:blip r:embed="rId2"/>
                <a:stretch>
                  <a:fillRect l="-1181" t="-2128" r="-1240" b="-3830"/>
                </a:stretch>
              </a:blipFill>
            </p:spPr>
            <p:txBody>
              <a:bodyPr/>
              <a:lstStyle/>
              <a:p>
                <a:r>
                  <a:rPr lang="tr-TR">
                    <a:noFill/>
                  </a:rPr>
                  <a:t> </a:t>
                </a:r>
              </a:p>
            </p:txBody>
          </p:sp>
        </mc:Fallback>
      </mc:AlternateContent>
      <p:sp>
        <p:nvSpPr>
          <p:cNvPr id="2" name="Dikdörtgen 1"/>
          <p:cNvSpPr/>
          <p:nvPr/>
        </p:nvSpPr>
        <p:spPr>
          <a:xfrm>
            <a:off x="443466" y="217420"/>
            <a:ext cx="3975127" cy="646331"/>
          </a:xfrm>
          <a:prstGeom prst="rect">
            <a:avLst/>
          </a:prstGeom>
        </p:spPr>
        <p:txBody>
          <a:bodyPr wrap="none">
            <a:spAutoFit/>
          </a:bodyPr>
          <a:lstStyle/>
          <a:p>
            <a:pPr marL="8659"/>
            <a:r>
              <a:rPr lang="tr-TR" sz="3600" b="1" dirty="0">
                <a:solidFill>
                  <a:schemeClr val="accent1"/>
                </a:solidFill>
                <a:latin typeface="+mj-lt"/>
                <a:ea typeface="+mj-ea"/>
                <a:cs typeface="+mj-cs"/>
              </a:rPr>
              <a:t>Fotoelektrik Olay</a:t>
            </a:r>
          </a:p>
        </p:txBody>
      </p:sp>
      <p:pic>
        <p:nvPicPr>
          <p:cNvPr id="4" name="Resim 3"/>
          <p:cNvPicPr>
            <a:picLocks noChangeAspect="1"/>
          </p:cNvPicPr>
          <p:nvPr/>
        </p:nvPicPr>
        <p:blipFill>
          <a:blip r:embed="rId3"/>
          <a:stretch>
            <a:fillRect/>
          </a:stretch>
        </p:blipFill>
        <p:spPr>
          <a:xfrm>
            <a:off x="3369164" y="1451337"/>
            <a:ext cx="5055792" cy="3377045"/>
          </a:xfrm>
          <a:prstGeom prst="rect">
            <a:avLst/>
          </a:prstGeom>
        </p:spPr>
      </p:pic>
    </p:spTree>
    <p:extLst>
      <p:ext uri="{BB962C8B-B14F-4D97-AF65-F5344CB8AC3E}">
        <p14:creationId xmlns:p14="http://schemas.microsoft.com/office/powerpoint/2010/main" val="326154123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4275</TotalTime>
  <Words>1336</Words>
  <Application>Microsoft Office PowerPoint</Application>
  <PresentationFormat>Geniş ekran</PresentationFormat>
  <Paragraphs>227</Paragraphs>
  <Slides>27</Slides>
  <Notes>3</Notes>
  <HiddenSlides>0</HiddenSlides>
  <MMClips>0</MMClips>
  <ScaleCrop>false</ScaleCrop>
  <HeadingPairs>
    <vt:vector size="6" baseType="variant">
      <vt:variant>
        <vt:lpstr>Kullanılan Yazı Tipleri</vt:lpstr>
      </vt:variant>
      <vt:variant>
        <vt:i4>17</vt:i4>
      </vt:variant>
      <vt:variant>
        <vt:lpstr>Tema</vt:lpstr>
      </vt:variant>
      <vt:variant>
        <vt:i4>1</vt:i4>
      </vt:variant>
      <vt:variant>
        <vt:lpstr>Slayt Başlıkları</vt:lpstr>
      </vt:variant>
      <vt:variant>
        <vt:i4>27</vt:i4>
      </vt:variant>
    </vt:vector>
  </HeadingPairs>
  <TitlesOfParts>
    <vt:vector size="45" baseType="lpstr">
      <vt:lpstr>Arial</vt:lpstr>
      <vt:lpstr>Calibri</vt:lpstr>
      <vt:lpstr>Cambria Math</vt:lpstr>
      <vt:lpstr>Century Gothic</vt:lpstr>
      <vt:lpstr>Comic Sans MS</vt:lpstr>
      <vt:lpstr>DejaVu Sans</vt:lpstr>
      <vt:lpstr>NewBaskerville-Bold</vt:lpstr>
      <vt:lpstr>NewBaskerville-BoldItalic</vt:lpstr>
      <vt:lpstr>NewBaskerville-Roman</vt:lpstr>
      <vt:lpstr>Osaka</vt:lpstr>
      <vt:lpstr>Symbol</vt:lpstr>
      <vt:lpstr>Tahoma</vt:lpstr>
      <vt:lpstr>Times</vt:lpstr>
      <vt:lpstr>Times New Roman</vt:lpstr>
      <vt:lpstr>Verdana</vt:lpstr>
      <vt:lpstr>Wingdings</vt:lpstr>
      <vt:lpstr>Wingdings 3</vt:lpstr>
      <vt:lpstr>Duman</vt:lpstr>
      <vt:lpstr>Bölüm 7</vt:lpstr>
      <vt:lpstr>İÇİNDEKİLER</vt:lpstr>
      <vt:lpstr>İÇİNDEKİLER</vt:lpstr>
      <vt:lpstr>Maddenin Yapısı</vt:lpstr>
      <vt:lpstr>Atom</vt:lpstr>
      <vt:lpstr>RADYASYON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Çekirdek Spini ve Manyetik Moment </vt:lpstr>
      <vt:lpstr>Radyoaktiviteyi kim keşfetti?</vt:lpstr>
      <vt:lpstr>Radyoaktiflik </vt:lpstr>
      <vt:lpstr>Radyoaktiflik </vt:lpstr>
      <vt:lpstr>Radyoaktiflik </vt:lpstr>
      <vt:lpstr>Radyoaktif Bozunma </vt:lpstr>
      <vt:lpstr>Radyoaktif Bozunma</vt:lpstr>
      <vt:lpstr>Doğal Radyoaktiflik</vt:lpstr>
      <vt:lpstr>Çekirdek Reaksiyonları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RADYASYON GÜVENLİĞİ</dc:title>
  <dc:creator>Bahadir Boyacioglu</dc:creator>
  <cp:lastModifiedBy>hicran</cp:lastModifiedBy>
  <cp:revision>213</cp:revision>
  <cp:lastPrinted>2016-04-26T14:31:08Z</cp:lastPrinted>
  <dcterms:created xsi:type="dcterms:W3CDTF">2016-04-14T12:29:21Z</dcterms:created>
  <dcterms:modified xsi:type="dcterms:W3CDTF">2018-03-15T08:12:01Z</dcterms:modified>
</cp:coreProperties>
</file>