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sldIdLst>
    <p:sldId id="256" r:id="rId3"/>
    <p:sldId id="267" r:id="rId4"/>
    <p:sldId id="268" r:id="rId5"/>
    <p:sldId id="269" r:id="rId6"/>
    <p:sldId id="270" r:id="rId7"/>
    <p:sldId id="271" r:id="rId8"/>
    <p:sldId id="293" r:id="rId9"/>
    <p:sldId id="272" r:id="rId10"/>
    <p:sldId id="273" r:id="rId11"/>
    <p:sldId id="274" r:id="rId12"/>
    <p:sldId id="275" r:id="rId13"/>
    <p:sldId id="276" r:id="rId14"/>
    <p:sldId id="277" r:id="rId15"/>
    <p:sldId id="278" r:id="rId16"/>
    <p:sldId id="279" r:id="rId17"/>
    <p:sldId id="280" r:id="rId18"/>
    <p:sldId id="281" r:id="rId19"/>
    <p:sldId id="282" r:id="rId20"/>
    <p:sldId id="289" r:id="rId21"/>
    <p:sldId id="260" r:id="rId22"/>
    <p:sldId id="262" r:id="rId23"/>
    <p:sldId id="294" r:id="rId24"/>
    <p:sldId id="295"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3" autoAdjust="0"/>
    <p:restoredTop sz="94660"/>
  </p:normalViewPr>
  <p:slideViewPr>
    <p:cSldViewPr>
      <p:cViewPr varScale="1">
        <p:scale>
          <a:sx n="79" d="100"/>
          <a:sy n="79" d="100"/>
        </p:scale>
        <p:origin x="67"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tr-TR" smtClean="0"/>
              <a:t>Asıl başlık stili için tıklatın</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tr-TR" smtClean="0"/>
              <a:t>Asıl alt başlık stilini düzenlemek için tıklatın</a:t>
            </a:r>
            <a:endParaRPr kumimoji="0" lang="en-US"/>
          </a:p>
        </p:txBody>
      </p:sp>
      <p:sp>
        <p:nvSpPr>
          <p:cNvPr id="4" name="Date Placeholder 3"/>
          <p:cNvSpPr>
            <a:spLocks noGrp="1"/>
          </p:cNvSpPr>
          <p:nvPr>
            <p:ph type="dt" sz="half" idx="10"/>
          </p:nvPr>
        </p:nvSpPr>
        <p:spPr/>
        <p:txBody>
          <a:bodyPr/>
          <a:lstStyle/>
          <a:p>
            <a:fld id="{42439910-9CE2-4094-B793-D2CBA6D96877}"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3BC8-7910-4DA8-9B2D-AC7DE03A8CA2}" type="slidenum">
              <a:rPr lang="en-US" smtClean="0"/>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42439910-9CE2-4094-B793-D2CBA6D96877}"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3BC8-7910-4DA8-9B2D-AC7DE03A8CA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42439910-9CE2-4094-B793-D2CBA6D96877}" type="datetimeFigureOut">
              <a:rPr lang="en-US" smtClean="0"/>
              <a:t>12/21/2021</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98253BC8-7910-4DA8-9B2D-AC7DE03A8CA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srgbClr val="FFFFFF"/>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42439910-9CE2-4094-B793-D2CBA6D96877}" type="datetimeFigureOut">
              <a:rPr lang="en-US" smtClean="0">
                <a:solidFill>
                  <a:srgbClr val="FFFFFF">
                    <a:tint val="95000"/>
                  </a:srgbClr>
                </a:solidFill>
              </a:rPr>
              <a:pPr/>
              <a:t>12/21/2021</a:t>
            </a:fld>
            <a:endParaRPr lang="en-US">
              <a:solidFill>
                <a:srgbClr val="FFFFFF">
                  <a:tint val="95000"/>
                </a:srgbClr>
              </a:solidFill>
            </a:endParaRPr>
          </a:p>
        </p:txBody>
      </p:sp>
      <p:sp>
        <p:nvSpPr>
          <p:cNvPr id="5" name="Footer Placeholder 4"/>
          <p:cNvSpPr>
            <a:spLocks noGrp="1"/>
          </p:cNvSpPr>
          <p:nvPr>
            <p:ph type="ftr" sz="quarter" idx="11"/>
          </p:nvPr>
        </p:nvSpPr>
        <p:spPr/>
        <p:txBody>
          <a:bodyPr/>
          <a:lstStyle/>
          <a:p>
            <a:endParaRPr lang="en-US">
              <a:solidFill>
                <a:srgbClr val="FFFFFF">
                  <a:tint val="95000"/>
                </a:srgbClr>
              </a:solidFill>
            </a:endParaRPr>
          </a:p>
        </p:txBody>
      </p:sp>
      <p:sp>
        <p:nvSpPr>
          <p:cNvPr id="6" name="Slide Number Placeholder 5"/>
          <p:cNvSpPr>
            <a:spLocks noGrp="1"/>
          </p:cNvSpPr>
          <p:nvPr>
            <p:ph type="sldNum" sz="quarter" idx="12"/>
          </p:nvPr>
        </p:nvSpPr>
        <p:spPr/>
        <p:txBody>
          <a:bodyPr/>
          <a:lstStyle/>
          <a:p>
            <a:fld id="{98253BC8-7910-4DA8-9B2D-AC7DE03A8CA2}" type="slidenum">
              <a:rPr lang="en-US" smtClean="0">
                <a:solidFill>
                  <a:srgbClr val="FFFFFF">
                    <a:tint val="95000"/>
                  </a:srgbClr>
                </a:solidFill>
              </a:rPr>
              <a:pPr/>
              <a:t>‹#›</a:t>
            </a:fld>
            <a:endParaRPr lang="en-US">
              <a:solidFill>
                <a:srgbClr val="FFFFFF">
                  <a:tint val="95000"/>
                </a:srgb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srgbClr val="FFFFFF"/>
              </a:solidFill>
            </a:endParaRPr>
          </a:p>
        </p:txBody>
      </p:sp>
    </p:spTree>
    <p:extLst>
      <p:ext uri="{BB962C8B-B14F-4D97-AF65-F5344CB8AC3E}">
        <p14:creationId xmlns:p14="http://schemas.microsoft.com/office/powerpoint/2010/main" val="50572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439910-9CE2-4094-B793-D2CBA6D96877}" type="datetimeFigureOut">
              <a:rPr lang="en-US" smtClean="0">
                <a:solidFill>
                  <a:srgbClr val="000000">
                    <a:tint val="95000"/>
                  </a:srgbClr>
                </a:solidFill>
              </a:rPr>
              <a:pPr/>
              <a:t>12/21/2021</a:t>
            </a:fld>
            <a:endParaRPr lang="en-US">
              <a:solidFill>
                <a:srgbClr val="000000">
                  <a:tint val="95000"/>
                </a:srgbClr>
              </a:solidFill>
            </a:endParaRPr>
          </a:p>
        </p:txBody>
      </p:sp>
      <p:sp>
        <p:nvSpPr>
          <p:cNvPr id="5" name="Footer Placeholder 4"/>
          <p:cNvSpPr>
            <a:spLocks noGrp="1"/>
          </p:cNvSpPr>
          <p:nvPr>
            <p:ph type="ftr" sz="quarter" idx="11"/>
          </p:nvPr>
        </p:nvSpPr>
        <p:spPr/>
        <p:txBody>
          <a:bodyPr/>
          <a:lstStyle/>
          <a:p>
            <a:endParaRPr lang="en-US">
              <a:solidFill>
                <a:srgbClr val="000000">
                  <a:tint val="95000"/>
                </a:srgbClr>
              </a:solidFill>
            </a:endParaRPr>
          </a:p>
        </p:txBody>
      </p:sp>
      <p:sp>
        <p:nvSpPr>
          <p:cNvPr id="6" name="Slide Number Placeholder 5"/>
          <p:cNvSpPr>
            <a:spLocks noGrp="1"/>
          </p:cNvSpPr>
          <p:nvPr>
            <p:ph type="sldNum" sz="quarter" idx="12"/>
          </p:nvPr>
        </p:nvSpPr>
        <p:spPr/>
        <p:txBody>
          <a:bodyPr/>
          <a:lstStyle/>
          <a:p>
            <a:fld id="{98253BC8-7910-4DA8-9B2D-AC7DE03A8CA2}" type="slidenum">
              <a:rPr lang="en-US" smtClean="0">
                <a:solidFill>
                  <a:srgbClr val="000000">
                    <a:tint val="95000"/>
                  </a:srgbClr>
                </a:solidFill>
              </a:rPr>
              <a:pPr/>
              <a:t>‹#›</a:t>
            </a:fld>
            <a:endParaRPr lang="en-US">
              <a:solidFill>
                <a:srgbClr val="000000">
                  <a:tint val="95000"/>
                </a:srgbClr>
              </a:solidFill>
            </a:endParaRPr>
          </a:p>
        </p:txBody>
      </p:sp>
    </p:spTree>
    <p:extLst>
      <p:ext uri="{BB962C8B-B14F-4D97-AF65-F5344CB8AC3E}">
        <p14:creationId xmlns:p14="http://schemas.microsoft.com/office/powerpoint/2010/main" val="473074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srgbClr val="FFFFFF"/>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srgbClr val="FFFFFF"/>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2439910-9CE2-4094-B793-D2CBA6D96877}" type="datetimeFigureOut">
              <a:rPr lang="en-US" smtClean="0">
                <a:solidFill>
                  <a:srgbClr val="FFFFFF">
                    <a:tint val="95000"/>
                  </a:srgbClr>
                </a:solidFill>
              </a:rPr>
              <a:pPr/>
              <a:t>12/21/2021</a:t>
            </a:fld>
            <a:endParaRPr lang="en-US">
              <a:solidFill>
                <a:srgbClr val="FFFFFF">
                  <a:tint val="95000"/>
                </a:srgbClr>
              </a:solidFill>
            </a:endParaRPr>
          </a:p>
        </p:txBody>
      </p:sp>
      <p:sp>
        <p:nvSpPr>
          <p:cNvPr id="5" name="Footer Placeholder 4"/>
          <p:cNvSpPr>
            <a:spLocks noGrp="1"/>
          </p:cNvSpPr>
          <p:nvPr>
            <p:ph type="ftr" sz="quarter" idx="11"/>
          </p:nvPr>
        </p:nvSpPr>
        <p:spPr/>
        <p:txBody>
          <a:bodyPr/>
          <a:lstStyle/>
          <a:p>
            <a:endParaRPr lang="en-US">
              <a:solidFill>
                <a:srgbClr val="FFFFFF">
                  <a:tint val="95000"/>
                </a:srgbClr>
              </a:solidFill>
            </a:endParaRPr>
          </a:p>
        </p:txBody>
      </p:sp>
      <p:sp>
        <p:nvSpPr>
          <p:cNvPr id="6" name="Slide Number Placeholder 5"/>
          <p:cNvSpPr>
            <a:spLocks noGrp="1"/>
          </p:cNvSpPr>
          <p:nvPr>
            <p:ph type="sldNum" sz="quarter" idx="12"/>
          </p:nvPr>
        </p:nvSpPr>
        <p:spPr/>
        <p:txBody>
          <a:bodyPr/>
          <a:lstStyle/>
          <a:p>
            <a:fld id="{98253BC8-7910-4DA8-9B2D-AC7DE03A8CA2}" type="slidenum">
              <a:rPr lang="en-US" smtClean="0">
                <a:solidFill>
                  <a:srgbClr val="FFFFFF">
                    <a:tint val="95000"/>
                  </a:srgbClr>
                </a:solidFill>
              </a:rPr>
              <a:pPr/>
              <a:t>‹#›</a:t>
            </a:fld>
            <a:endParaRPr lang="en-US">
              <a:solidFill>
                <a:srgbClr val="FFFFFF">
                  <a:tint val="95000"/>
                </a:srgbClr>
              </a:solidFill>
            </a:endParaRPr>
          </a:p>
        </p:txBody>
      </p:sp>
    </p:spTree>
    <p:extLst>
      <p:ext uri="{BB962C8B-B14F-4D97-AF65-F5344CB8AC3E}">
        <p14:creationId xmlns:p14="http://schemas.microsoft.com/office/powerpoint/2010/main" val="4157000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2439910-9CE2-4094-B793-D2CBA6D96877}" type="datetimeFigureOut">
              <a:rPr lang="en-US" smtClean="0">
                <a:solidFill>
                  <a:srgbClr val="000000">
                    <a:tint val="95000"/>
                  </a:srgbClr>
                </a:solidFill>
              </a:rPr>
              <a:pPr/>
              <a:t>12/21/2021</a:t>
            </a:fld>
            <a:endParaRPr lang="en-US">
              <a:solidFill>
                <a:srgbClr val="000000">
                  <a:tint val="95000"/>
                </a:srgbClr>
              </a:solidFill>
            </a:endParaRPr>
          </a:p>
        </p:txBody>
      </p:sp>
      <p:sp>
        <p:nvSpPr>
          <p:cNvPr id="6" name="Footer Placeholder 5"/>
          <p:cNvSpPr>
            <a:spLocks noGrp="1"/>
          </p:cNvSpPr>
          <p:nvPr>
            <p:ph type="ftr" sz="quarter" idx="11"/>
          </p:nvPr>
        </p:nvSpPr>
        <p:spPr/>
        <p:txBody>
          <a:bodyPr/>
          <a:lstStyle/>
          <a:p>
            <a:endParaRPr lang="en-US">
              <a:solidFill>
                <a:srgbClr val="000000">
                  <a:tint val="95000"/>
                </a:srgbClr>
              </a:solidFill>
            </a:endParaRPr>
          </a:p>
        </p:txBody>
      </p:sp>
      <p:sp>
        <p:nvSpPr>
          <p:cNvPr id="7" name="Slide Number Placeholder 6"/>
          <p:cNvSpPr>
            <a:spLocks noGrp="1"/>
          </p:cNvSpPr>
          <p:nvPr>
            <p:ph type="sldNum" sz="quarter" idx="12"/>
          </p:nvPr>
        </p:nvSpPr>
        <p:spPr/>
        <p:txBody>
          <a:bodyPr/>
          <a:lstStyle/>
          <a:p>
            <a:fld id="{98253BC8-7910-4DA8-9B2D-AC7DE03A8CA2}" type="slidenum">
              <a:rPr lang="en-US" smtClean="0">
                <a:solidFill>
                  <a:srgbClr val="000000">
                    <a:tint val="95000"/>
                  </a:srgbClr>
                </a:solidFill>
              </a:rPr>
              <a:pPr/>
              <a:t>‹#›</a:t>
            </a:fld>
            <a:endParaRPr lang="en-US">
              <a:solidFill>
                <a:srgbClr val="000000">
                  <a:tint val="95000"/>
                </a:srgbClr>
              </a:solidFill>
            </a:endParaRPr>
          </a:p>
        </p:txBody>
      </p:sp>
    </p:spTree>
    <p:extLst>
      <p:ext uri="{BB962C8B-B14F-4D97-AF65-F5344CB8AC3E}">
        <p14:creationId xmlns:p14="http://schemas.microsoft.com/office/powerpoint/2010/main" val="1194547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2439910-9CE2-4094-B793-D2CBA6D96877}" type="datetimeFigureOut">
              <a:rPr lang="en-US" smtClean="0">
                <a:solidFill>
                  <a:srgbClr val="000000">
                    <a:tint val="95000"/>
                  </a:srgbClr>
                </a:solidFill>
              </a:rPr>
              <a:pPr/>
              <a:t>12/21/2021</a:t>
            </a:fld>
            <a:endParaRPr lang="en-US">
              <a:solidFill>
                <a:srgbClr val="000000">
                  <a:tint val="95000"/>
                </a:srgbClr>
              </a:solidFill>
            </a:endParaRPr>
          </a:p>
        </p:txBody>
      </p:sp>
      <p:sp>
        <p:nvSpPr>
          <p:cNvPr id="8" name="Footer Placeholder 7"/>
          <p:cNvSpPr>
            <a:spLocks noGrp="1"/>
          </p:cNvSpPr>
          <p:nvPr>
            <p:ph type="ftr" sz="quarter" idx="11"/>
          </p:nvPr>
        </p:nvSpPr>
        <p:spPr/>
        <p:txBody>
          <a:bodyPr/>
          <a:lstStyle/>
          <a:p>
            <a:endParaRPr lang="en-US">
              <a:solidFill>
                <a:srgbClr val="000000">
                  <a:tint val="95000"/>
                </a:srgbClr>
              </a:solidFill>
            </a:endParaRPr>
          </a:p>
        </p:txBody>
      </p:sp>
      <p:sp>
        <p:nvSpPr>
          <p:cNvPr id="9" name="Slide Number Placeholder 8"/>
          <p:cNvSpPr>
            <a:spLocks noGrp="1"/>
          </p:cNvSpPr>
          <p:nvPr>
            <p:ph type="sldNum" sz="quarter" idx="12"/>
          </p:nvPr>
        </p:nvSpPr>
        <p:spPr/>
        <p:txBody>
          <a:bodyPr/>
          <a:lstStyle/>
          <a:p>
            <a:fld id="{98253BC8-7910-4DA8-9B2D-AC7DE03A8CA2}" type="slidenum">
              <a:rPr lang="en-US" smtClean="0">
                <a:solidFill>
                  <a:srgbClr val="000000">
                    <a:tint val="95000"/>
                  </a:srgbClr>
                </a:solidFill>
              </a:rPr>
              <a:pPr/>
              <a:t>‹#›</a:t>
            </a:fld>
            <a:endParaRPr lang="en-US">
              <a:solidFill>
                <a:srgbClr val="000000">
                  <a:tint val="95000"/>
                </a:srgbClr>
              </a:solidFill>
            </a:endParaRPr>
          </a:p>
        </p:txBody>
      </p:sp>
    </p:spTree>
    <p:extLst>
      <p:ext uri="{BB962C8B-B14F-4D97-AF65-F5344CB8AC3E}">
        <p14:creationId xmlns:p14="http://schemas.microsoft.com/office/powerpoint/2010/main" val="1235023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2439910-9CE2-4094-B793-D2CBA6D96877}" type="datetimeFigureOut">
              <a:rPr lang="en-US" smtClean="0">
                <a:solidFill>
                  <a:srgbClr val="000000">
                    <a:tint val="95000"/>
                  </a:srgbClr>
                </a:solidFill>
              </a:rPr>
              <a:pPr/>
              <a:t>12/21/2021</a:t>
            </a:fld>
            <a:endParaRPr lang="en-US">
              <a:solidFill>
                <a:srgbClr val="000000">
                  <a:tint val="95000"/>
                </a:srgbClr>
              </a:solidFill>
            </a:endParaRPr>
          </a:p>
        </p:txBody>
      </p:sp>
      <p:sp>
        <p:nvSpPr>
          <p:cNvPr id="4" name="Footer Placeholder 3"/>
          <p:cNvSpPr>
            <a:spLocks noGrp="1"/>
          </p:cNvSpPr>
          <p:nvPr>
            <p:ph type="ftr" sz="quarter" idx="11"/>
          </p:nvPr>
        </p:nvSpPr>
        <p:spPr/>
        <p:txBody>
          <a:bodyPr/>
          <a:lstStyle/>
          <a:p>
            <a:endParaRPr lang="en-US">
              <a:solidFill>
                <a:srgbClr val="000000">
                  <a:tint val="95000"/>
                </a:srgbClr>
              </a:solidFill>
            </a:endParaRPr>
          </a:p>
        </p:txBody>
      </p:sp>
      <p:sp>
        <p:nvSpPr>
          <p:cNvPr id="5" name="Slide Number Placeholder 4"/>
          <p:cNvSpPr>
            <a:spLocks noGrp="1"/>
          </p:cNvSpPr>
          <p:nvPr>
            <p:ph type="sldNum" sz="quarter" idx="12"/>
          </p:nvPr>
        </p:nvSpPr>
        <p:spPr/>
        <p:txBody>
          <a:bodyPr/>
          <a:lstStyle/>
          <a:p>
            <a:fld id="{98253BC8-7910-4DA8-9B2D-AC7DE03A8CA2}" type="slidenum">
              <a:rPr lang="en-US" smtClean="0">
                <a:solidFill>
                  <a:srgbClr val="000000">
                    <a:tint val="95000"/>
                  </a:srgbClr>
                </a:solidFill>
              </a:rPr>
              <a:pPr/>
              <a:t>‹#›</a:t>
            </a:fld>
            <a:endParaRPr lang="en-US">
              <a:solidFill>
                <a:srgbClr val="000000">
                  <a:tint val="95000"/>
                </a:srgbClr>
              </a:solidFill>
            </a:endParaRPr>
          </a:p>
        </p:txBody>
      </p:sp>
    </p:spTree>
    <p:extLst>
      <p:ext uri="{BB962C8B-B14F-4D97-AF65-F5344CB8AC3E}">
        <p14:creationId xmlns:p14="http://schemas.microsoft.com/office/powerpoint/2010/main" val="48235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39910-9CE2-4094-B793-D2CBA6D96877}" type="datetimeFigureOut">
              <a:rPr lang="en-US" smtClean="0">
                <a:solidFill>
                  <a:srgbClr val="000000">
                    <a:tint val="95000"/>
                  </a:srgbClr>
                </a:solidFill>
              </a:rPr>
              <a:pPr/>
              <a:t>12/21/2021</a:t>
            </a:fld>
            <a:endParaRPr lang="en-US">
              <a:solidFill>
                <a:srgbClr val="000000">
                  <a:tint val="95000"/>
                </a:srgbClr>
              </a:solidFill>
            </a:endParaRPr>
          </a:p>
        </p:txBody>
      </p:sp>
      <p:sp>
        <p:nvSpPr>
          <p:cNvPr id="3" name="Footer Placeholder 2"/>
          <p:cNvSpPr>
            <a:spLocks noGrp="1"/>
          </p:cNvSpPr>
          <p:nvPr>
            <p:ph type="ftr" sz="quarter" idx="11"/>
          </p:nvPr>
        </p:nvSpPr>
        <p:spPr/>
        <p:txBody>
          <a:bodyPr/>
          <a:lstStyle/>
          <a:p>
            <a:endParaRPr lang="en-US">
              <a:solidFill>
                <a:srgbClr val="000000">
                  <a:tint val="95000"/>
                </a:srgbClr>
              </a:solidFill>
            </a:endParaRPr>
          </a:p>
        </p:txBody>
      </p:sp>
      <p:sp>
        <p:nvSpPr>
          <p:cNvPr id="4" name="Slide Number Placeholder 3"/>
          <p:cNvSpPr>
            <a:spLocks noGrp="1"/>
          </p:cNvSpPr>
          <p:nvPr>
            <p:ph type="sldNum" sz="quarter" idx="12"/>
          </p:nvPr>
        </p:nvSpPr>
        <p:spPr/>
        <p:txBody>
          <a:bodyPr/>
          <a:lstStyle/>
          <a:p>
            <a:fld id="{98253BC8-7910-4DA8-9B2D-AC7DE03A8CA2}" type="slidenum">
              <a:rPr lang="en-US" smtClean="0">
                <a:solidFill>
                  <a:srgbClr val="000000">
                    <a:tint val="95000"/>
                  </a:srgbClr>
                </a:solidFill>
              </a:rPr>
              <a:pPr/>
              <a:t>‹#›</a:t>
            </a:fld>
            <a:endParaRPr lang="en-US">
              <a:solidFill>
                <a:srgbClr val="000000">
                  <a:tint val="95000"/>
                </a:srgbClr>
              </a:solidFill>
            </a:endParaRPr>
          </a:p>
        </p:txBody>
      </p:sp>
    </p:spTree>
    <p:extLst>
      <p:ext uri="{BB962C8B-B14F-4D97-AF65-F5344CB8AC3E}">
        <p14:creationId xmlns:p14="http://schemas.microsoft.com/office/powerpoint/2010/main" val="1289820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2439910-9CE2-4094-B793-D2CBA6D96877}" type="datetimeFigureOut">
              <a:rPr lang="en-US" smtClean="0">
                <a:solidFill>
                  <a:srgbClr val="000000">
                    <a:tint val="95000"/>
                  </a:srgbClr>
                </a:solidFill>
              </a:rPr>
              <a:pPr/>
              <a:t>12/21/2021</a:t>
            </a:fld>
            <a:endParaRPr lang="en-US">
              <a:solidFill>
                <a:srgbClr val="000000">
                  <a:tint val="95000"/>
                </a:srgbClr>
              </a:solidFill>
            </a:endParaRPr>
          </a:p>
        </p:txBody>
      </p:sp>
      <p:sp>
        <p:nvSpPr>
          <p:cNvPr id="6" name="Footer Placeholder 5"/>
          <p:cNvSpPr>
            <a:spLocks noGrp="1"/>
          </p:cNvSpPr>
          <p:nvPr>
            <p:ph type="ftr" sz="quarter" idx="11"/>
          </p:nvPr>
        </p:nvSpPr>
        <p:spPr/>
        <p:txBody>
          <a:bodyPr/>
          <a:lstStyle/>
          <a:p>
            <a:endParaRPr lang="en-US">
              <a:solidFill>
                <a:srgbClr val="000000">
                  <a:tint val="95000"/>
                </a:srgbClr>
              </a:solidFill>
            </a:endParaRPr>
          </a:p>
        </p:txBody>
      </p:sp>
      <p:sp>
        <p:nvSpPr>
          <p:cNvPr id="7" name="Slide Number Placeholder 6"/>
          <p:cNvSpPr>
            <a:spLocks noGrp="1"/>
          </p:cNvSpPr>
          <p:nvPr>
            <p:ph type="sldNum" sz="quarter" idx="12"/>
          </p:nvPr>
        </p:nvSpPr>
        <p:spPr/>
        <p:txBody>
          <a:bodyPr/>
          <a:lstStyle/>
          <a:p>
            <a:fld id="{98253BC8-7910-4DA8-9B2D-AC7DE03A8CA2}" type="slidenum">
              <a:rPr lang="en-US" smtClean="0">
                <a:solidFill>
                  <a:srgbClr val="000000">
                    <a:tint val="95000"/>
                  </a:srgbClr>
                </a:solidFill>
              </a:rPr>
              <a:pPr/>
              <a:t>‹#›</a:t>
            </a:fld>
            <a:endParaRPr lang="en-US">
              <a:solidFill>
                <a:srgbClr val="000000">
                  <a:tint val="95000"/>
                </a:srgb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srgbClr val="FFFFFF"/>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srgbClr val="FFFFFF"/>
              </a:solidFill>
            </a:endParaRPr>
          </a:p>
        </p:txBody>
      </p:sp>
    </p:spTree>
    <p:extLst>
      <p:ext uri="{BB962C8B-B14F-4D97-AF65-F5344CB8AC3E}">
        <p14:creationId xmlns:p14="http://schemas.microsoft.com/office/powerpoint/2010/main" val="4221016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tr-TR" smtClean="0"/>
              <a:t>Asıl başlık stili için tıklatın</a:t>
            </a:r>
            <a:endParaRPr kumimoji="0" lang="en-US"/>
          </a:p>
        </p:txBody>
      </p:sp>
      <p:sp>
        <p:nvSpPr>
          <p:cNvPr id="3" name="Content Placeholder 2"/>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42439910-9CE2-4094-B793-D2CBA6D96877}"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3BC8-7910-4DA8-9B2D-AC7DE03A8CA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42439910-9CE2-4094-B793-D2CBA6D96877}" type="datetimeFigureOut">
              <a:rPr lang="en-US" smtClean="0">
                <a:solidFill>
                  <a:srgbClr val="000000">
                    <a:tint val="95000"/>
                  </a:srgbClr>
                </a:solidFill>
              </a:rPr>
              <a:pPr/>
              <a:t>12/21/2021</a:t>
            </a:fld>
            <a:endParaRPr lang="en-US">
              <a:solidFill>
                <a:srgbClr val="000000">
                  <a:tint val="95000"/>
                </a:srgb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srgbClr val="FFFFFF"/>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srgbClr val="FFFFFF"/>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solidFill>
                <a:srgbClr val="FFFFFF">
                  <a:shade val="50000"/>
                </a:srgb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98253BC8-7910-4DA8-9B2D-AC7DE03A8CA2}" type="slidenum">
              <a:rPr lang="en-US" smtClean="0">
                <a:solidFill>
                  <a:srgbClr val="000000">
                    <a:tint val="95000"/>
                  </a:srgbClr>
                </a:solidFill>
              </a:rPr>
              <a:pPr/>
              <a:t>‹#›</a:t>
            </a:fld>
            <a:endParaRPr lang="en-US">
              <a:solidFill>
                <a:srgbClr val="000000">
                  <a:tint val="95000"/>
                </a:srgbClr>
              </a:solidFill>
            </a:endParaRPr>
          </a:p>
        </p:txBody>
      </p:sp>
    </p:spTree>
    <p:extLst>
      <p:ext uri="{BB962C8B-B14F-4D97-AF65-F5344CB8AC3E}">
        <p14:creationId xmlns:p14="http://schemas.microsoft.com/office/powerpoint/2010/main" val="3503784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439910-9CE2-4094-B793-D2CBA6D96877}" type="datetimeFigureOut">
              <a:rPr lang="en-US" smtClean="0">
                <a:solidFill>
                  <a:srgbClr val="000000">
                    <a:tint val="95000"/>
                  </a:srgbClr>
                </a:solidFill>
              </a:rPr>
              <a:pPr/>
              <a:t>12/21/2021</a:t>
            </a:fld>
            <a:endParaRPr lang="en-US">
              <a:solidFill>
                <a:srgbClr val="000000">
                  <a:tint val="95000"/>
                </a:srgbClr>
              </a:solidFill>
            </a:endParaRPr>
          </a:p>
        </p:txBody>
      </p:sp>
      <p:sp>
        <p:nvSpPr>
          <p:cNvPr id="5" name="Footer Placeholder 4"/>
          <p:cNvSpPr>
            <a:spLocks noGrp="1"/>
          </p:cNvSpPr>
          <p:nvPr>
            <p:ph type="ftr" sz="quarter" idx="11"/>
          </p:nvPr>
        </p:nvSpPr>
        <p:spPr/>
        <p:txBody>
          <a:bodyPr/>
          <a:lstStyle/>
          <a:p>
            <a:endParaRPr lang="en-US">
              <a:solidFill>
                <a:srgbClr val="000000">
                  <a:tint val="95000"/>
                </a:srgbClr>
              </a:solidFill>
            </a:endParaRPr>
          </a:p>
        </p:txBody>
      </p:sp>
      <p:sp>
        <p:nvSpPr>
          <p:cNvPr id="6" name="Slide Number Placeholder 5"/>
          <p:cNvSpPr>
            <a:spLocks noGrp="1"/>
          </p:cNvSpPr>
          <p:nvPr>
            <p:ph type="sldNum" sz="quarter" idx="12"/>
          </p:nvPr>
        </p:nvSpPr>
        <p:spPr/>
        <p:txBody>
          <a:bodyPr/>
          <a:lstStyle/>
          <a:p>
            <a:fld id="{98253BC8-7910-4DA8-9B2D-AC7DE03A8CA2}" type="slidenum">
              <a:rPr lang="en-US" smtClean="0">
                <a:solidFill>
                  <a:srgbClr val="000000">
                    <a:tint val="95000"/>
                  </a:srgbClr>
                </a:solidFill>
              </a:rPr>
              <a:pPr/>
              <a:t>‹#›</a:t>
            </a:fld>
            <a:endParaRPr lang="en-US">
              <a:solidFill>
                <a:srgbClr val="000000">
                  <a:tint val="95000"/>
                </a:srgbClr>
              </a:solidFill>
            </a:endParaRPr>
          </a:p>
        </p:txBody>
      </p:sp>
    </p:spTree>
    <p:extLst>
      <p:ext uri="{BB962C8B-B14F-4D97-AF65-F5344CB8AC3E}">
        <p14:creationId xmlns:p14="http://schemas.microsoft.com/office/powerpoint/2010/main" val="3822657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srgbClr val="FFFFFF"/>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srgbClr val="FFFFFF"/>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439910-9CE2-4094-B793-D2CBA6D96877}" type="datetimeFigureOut">
              <a:rPr lang="en-US" smtClean="0">
                <a:solidFill>
                  <a:srgbClr val="000000">
                    <a:tint val="95000"/>
                  </a:srgbClr>
                </a:solidFill>
              </a:rPr>
              <a:pPr/>
              <a:t>12/21/2021</a:t>
            </a:fld>
            <a:endParaRPr lang="en-US">
              <a:solidFill>
                <a:srgbClr val="000000">
                  <a:tint val="95000"/>
                </a:srgb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US">
              <a:solidFill>
                <a:srgbClr val="000000">
                  <a:tint val="95000"/>
                </a:srgbClr>
              </a:solidFill>
            </a:endParaRPr>
          </a:p>
        </p:txBody>
      </p:sp>
      <p:sp>
        <p:nvSpPr>
          <p:cNvPr id="6" name="Slide Number Placeholder 5"/>
          <p:cNvSpPr>
            <a:spLocks noGrp="1"/>
          </p:cNvSpPr>
          <p:nvPr>
            <p:ph type="sldNum" sz="quarter" idx="12"/>
          </p:nvPr>
        </p:nvSpPr>
        <p:spPr/>
        <p:txBody>
          <a:bodyPr/>
          <a:lstStyle/>
          <a:p>
            <a:fld id="{98253BC8-7910-4DA8-9B2D-AC7DE03A8CA2}" type="slidenum">
              <a:rPr lang="en-US" smtClean="0">
                <a:solidFill>
                  <a:srgbClr val="000000">
                    <a:tint val="95000"/>
                  </a:srgbClr>
                </a:solidFill>
              </a:rPr>
              <a:pPr/>
              <a:t>‹#›</a:t>
            </a:fld>
            <a:endParaRPr lang="en-US">
              <a:solidFill>
                <a:srgbClr val="000000">
                  <a:tint val="95000"/>
                </a:srgbClr>
              </a:solidFill>
            </a:endParaRPr>
          </a:p>
        </p:txBody>
      </p:sp>
    </p:spTree>
    <p:extLst>
      <p:ext uri="{BB962C8B-B14F-4D97-AF65-F5344CB8AC3E}">
        <p14:creationId xmlns:p14="http://schemas.microsoft.com/office/powerpoint/2010/main" val="1355452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tr-TR" smtClean="0"/>
              <a:t>Asıl başlık stili için tıklatın</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tr-TR" smtClean="0"/>
              <a:t>Asıl metin stillerini düzenlemek için tıklatın</a:t>
            </a:r>
          </a:p>
        </p:txBody>
      </p:sp>
      <p:sp>
        <p:nvSpPr>
          <p:cNvPr id="4" name="Date Placeholder 3"/>
          <p:cNvSpPr>
            <a:spLocks noGrp="1"/>
          </p:cNvSpPr>
          <p:nvPr>
            <p:ph type="dt" sz="half" idx="10"/>
          </p:nvPr>
        </p:nvSpPr>
        <p:spPr/>
        <p:txBody>
          <a:bodyPr/>
          <a:lstStyle/>
          <a:p>
            <a:fld id="{42439910-9CE2-4094-B793-D2CBA6D96877}" type="datetimeFigureOut">
              <a:rPr lang="en-US" smtClean="0"/>
              <a:t>12/21/2021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3BC8-7910-4DA8-9B2D-AC7DE03A8CA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tr-TR" smtClean="0"/>
              <a:t>Asıl başlık stili için tıklatın</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42439910-9CE2-4094-B793-D2CBA6D96877}" type="datetimeFigureOut">
              <a:rPr lang="en-US" smtClean="0"/>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3BC8-7910-4DA8-9B2D-AC7DE03A8CA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tr-TR" smtClean="0"/>
              <a:t>Asıl metin stillerini düzenlemek için tıklatın</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tr-TR" smtClean="0"/>
              <a:t>Asıl metin stillerini düzenlemek için tıklatın</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Date Placeholder 6"/>
          <p:cNvSpPr>
            <a:spLocks noGrp="1"/>
          </p:cNvSpPr>
          <p:nvPr>
            <p:ph type="dt" sz="half" idx="10"/>
          </p:nvPr>
        </p:nvSpPr>
        <p:spPr/>
        <p:txBody>
          <a:bodyPr/>
          <a:lstStyle/>
          <a:p>
            <a:fld id="{42439910-9CE2-4094-B793-D2CBA6D96877}" type="datetimeFigureOut">
              <a:rPr lang="en-US" smtClean="0"/>
              <a:t>12/21/2021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3BC8-7910-4DA8-9B2D-AC7DE03A8CA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tr-TR" smtClean="0"/>
              <a:t>Asıl başlık stili için tıklatın</a:t>
            </a:r>
            <a:endParaRPr kumimoji="0" lang="en-US"/>
          </a:p>
        </p:txBody>
      </p:sp>
      <p:sp>
        <p:nvSpPr>
          <p:cNvPr id="3" name="Date Placeholder 2"/>
          <p:cNvSpPr>
            <a:spLocks noGrp="1"/>
          </p:cNvSpPr>
          <p:nvPr>
            <p:ph type="dt" sz="half" idx="10"/>
          </p:nvPr>
        </p:nvSpPr>
        <p:spPr/>
        <p:txBody>
          <a:bodyPr/>
          <a:lstStyle/>
          <a:p>
            <a:fld id="{42439910-9CE2-4094-B793-D2CBA6D96877}" type="datetimeFigureOut">
              <a:rPr lang="en-US" smtClean="0"/>
              <a:t>12/21/2021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3BC8-7910-4DA8-9B2D-AC7DE03A8CA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39910-9CE2-4094-B793-D2CBA6D96877}" type="datetimeFigureOut">
              <a:rPr lang="en-US" smtClean="0"/>
              <a:t>12/21/2021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3BC8-7910-4DA8-9B2D-AC7DE03A8CA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tr-TR" smtClean="0"/>
              <a:t>Asıl başlık stili için tıklatın</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p:txBody>
          <a:bodyPr/>
          <a:lstStyle/>
          <a:p>
            <a:fld id="{42439910-9CE2-4094-B793-D2CBA6D96877}" type="datetimeFigureOut">
              <a:rPr lang="en-US" smtClean="0"/>
              <a:t>12/21/2021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3BC8-7910-4DA8-9B2D-AC7DE03A8CA2}" type="slidenum">
              <a:rPr lang="en-US" smtClean="0"/>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tr-TR" smtClean="0"/>
              <a:t>Asıl başlık stili için tıklatın</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tr-TR" smtClean="0"/>
              <a:t>Resim eklemek için simgeyi tıklatın</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a:xfrm>
            <a:off x="164592" y="1170432"/>
            <a:ext cx="2523744" cy="201168"/>
          </a:xfrm>
        </p:spPr>
        <p:txBody>
          <a:bodyPr/>
          <a:lstStyle/>
          <a:p>
            <a:fld id="{42439910-9CE2-4094-B793-D2CBA6D96877}" type="datetimeFigureOut">
              <a:rPr lang="en-US" smtClean="0"/>
              <a:t>12/21/2021</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98253BC8-7910-4DA8-9B2D-AC7DE03A8CA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42439910-9CE2-4094-B793-D2CBA6D96877}" type="datetimeFigureOut">
              <a:rPr lang="en-US" smtClean="0"/>
              <a:t>12/21/2021</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8253BC8-7910-4DA8-9B2D-AC7DE03A8CA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srgbClr val="FFFFFF"/>
              </a:solidFil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srgbClr val="FFFFFF"/>
              </a:solidFil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42439910-9CE2-4094-B793-D2CBA6D96877}" type="datetimeFigureOut">
              <a:rPr lang="en-US" smtClean="0">
                <a:solidFill>
                  <a:srgbClr val="000000">
                    <a:tint val="95000"/>
                  </a:srgbClr>
                </a:solidFill>
              </a:rPr>
              <a:pPr/>
              <a:t>12/21/2021</a:t>
            </a:fld>
            <a:endParaRPr lang="en-US">
              <a:solidFill>
                <a:srgbClr val="000000">
                  <a:tint val="95000"/>
                </a:srgb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solidFill>
                <a:srgbClr val="000000">
                  <a:tint val="95000"/>
                </a:srgb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8253BC8-7910-4DA8-9B2D-AC7DE03A8CA2}" type="slidenum">
              <a:rPr lang="en-US" smtClean="0">
                <a:solidFill>
                  <a:srgbClr val="000000">
                    <a:tint val="95000"/>
                  </a:srgbClr>
                </a:solidFill>
              </a:rPr>
              <a:pPr/>
              <a:t>‹#›</a:t>
            </a:fld>
            <a:endParaRPr lang="en-US">
              <a:solidFill>
                <a:srgbClr val="000000">
                  <a:tint val="95000"/>
                </a:srgbClr>
              </a:solidFill>
            </a:endParaRPr>
          </a:p>
        </p:txBody>
      </p:sp>
    </p:spTree>
    <p:extLst>
      <p:ext uri="{BB962C8B-B14F-4D97-AF65-F5344CB8AC3E}">
        <p14:creationId xmlns:p14="http://schemas.microsoft.com/office/powerpoint/2010/main" val="4057393933"/>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9.gif"/></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0.gif"/></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2.gif"/></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15.gif"/></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18.jpg"/><Relationship Id="rId4" Type="http://schemas.openxmlformats.org/officeDocument/2006/relationships/image" Target="../media/image17.gif"/></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21.jpg"/><Relationship Id="rId5" Type="http://schemas.openxmlformats.org/officeDocument/2006/relationships/image" Target="../media/image20.gif"/><Relationship Id="rId4" Type="http://schemas.openxmlformats.org/officeDocument/2006/relationships/image" Target="../media/image19.gif"/></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54356" y="1556792"/>
            <a:ext cx="6516216" cy="1012825"/>
          </a:xfrm>
        </p:spPr>
        <p:txBody>
          <a:bodyPr>
            <a:normAutofit fontScale="90000"/>
          </a:bodyPr>
          <a:lstStyle/>
          <a:p>
            <a:pPr algn="ctr"/>
            <a:r>
              <a:rPr lang="tr-TR" dirty="0" smtClean="0">
                <a:solidFill>
                  <a:srgbClr val="0070C0"/>
                </a:solidFill>
              </a:rPr>
              <a:t>Lung </a:t>
            </a:r>
            <a:r>
              <a:rPr lang="tr-TR" dirty="0" err="1" smtClean="0">
                <a:solidFill>
                  <a:srgbClr val="0070C0"/>
                </a:solidFill>
              </a:rPr>
              <a:t>Volumes</a:t>
            </a:r>
            <a:r>
              <a:rPr lang="tr-TR" dirty="0" smtClean="0">
                <a:solidFill>
                  <a:srgbClr val="0070C0"/>
                </a:solidFill>
              </a:rPr>
              <a:t> </a:t>
            </a:r>
            <a:r>
              <a:rPr lang="tr-TR" dirty="0" err="1" smtClean="0">
                <a:solidFill>
                  <a:srgbClr val="0070C0"/>
                </a:solidFill>
              </a:rPr>
              <a:t>and</a:t>
            </a:r>
            <a:r>
              <a:rPr lang="tr-TR" dirty="0" smtClean="0">
                <a:solidFill>
                  <a:srgbClr val="0070C0"/>
                </a:solidFill>
              </a:rPr>
              <a:t> </a:t>
            </a:r>
            <a:r>
              <a:rPr lang="tr-TR" dirty="0" err="1" smtClean="0">
                <a:solidFill>
                  <a:srgbClr val="0070C0"/>
                </a:solidFill>
              </a:rPr>
              <a:t>Capacities</a:t>
            </a:r>
            <a:endParaRPr lang="en-US" dirty="0">
              <a:solidFill>
                <a:srgbClr val="0070C0"/>
              </a:solidFill>
            </a:endParaRPr>
          </a:p>
        </p:txBody>
      </p:sp>
      <p:sp>
        <p:nvSpPr>
          <p:cNvPr id="3" name="Subtitle 2"/>
          <p:cNvSpPr>
            <a:spLocks noGrp="1"/>
          </p:cNvSpPr>
          <p:nvPr>
            <p:ph type="subTitle" idx="1"/>
          </p:nvPr>
        </p:nvSpPr>
        <p:spPr>
          <a:xfrm>
            <a:off x="4572000" y="5805264"/>
            <a:ext cx="4572000" cy="457200"/>
          </a:xfrm>
        </p:spPr>
        <p:txBody>
          <a:bodyPr>
            <a:normAutofit lnSpcReduction="10000"/>
          </a:bodyPr>
          <a:lstStyle/>
          <a:p>
            <a:r>
              <a:rPr lang="tr-TR" sz="3200" dirty="0" smtClean="0">
                <a:solidFill>
                  <a:schemeClr val="tx1"/>
                </a:solidFill>
              </a:rPr>
              <a:t>Dr. C. Etkin ŞAFAK</a:t>
            </a:r>
            <a:endParaRPr lang="en-US" sz="3200" dirty="0">
              <a:solidFill>
                <a:schemeClr val="tx1"/>
              </a:solidFill>
            </a:endParaRPr>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 y="0"/>
            <a:ext cx="3015600" cy="3291840"/>
          </a:xfrm>
          <a:prstGeom prst="rect">
            <a:avLst/>
          </a:prstGeom>
          <a:noFill/>
          <a:scene3d>
            <a:camera prst="obliqueBottom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165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4" y="0"/>
            <a:ext cx="8229600" cy="1252728"/>
          </a:xfrm>
        </p:spPr>
        <p:txBody>
          <a:bodyPr>
            <a:normAutofit fontScale="90000"/>
          </a:bodyPr>
          <a:lstStyle/>
          <a:p>
            <a:r>
              <a:rPr lang="en-US" dirty="0" smtClean="0">
                <a:solidFill>
                  <a:schemeClr val="bg2">
                    <a:lumMod val="40000"/>
                    <a:lumOff val="60000"/>
                  </a:schemeClr>
                </a:solidFill>
              </a:rPr>
              <a:t>E</a:t>
            </a:r>
            <a:r>
              <a:rPr lang="tr-TR" dirty="0" smtClean="0">
                <a:solidFill>
                  <a:schemeClr val="bg2">
                    <a:lumMod val="40000"/>
                    <a:lumOff val="60000"/>
                  </a:schemeClr>
                </a:solidFill>
              </a:rPr>
              <a:t>x</a:t>
            </a:r>
            <a:r>
              <a:rPr lang="en-US" dirty="0" err="1" smtClean="0">
                <a:solidFill>
                  <a:schemeClr val="bg2">
                    <a:lumMod val="40000"/>
                    <a:lumOff val="60000"/>
                  </a:schemeClr>
                </a:solidFill>
              </a:rPr>
              <a:t>pira</a:t>
            </a:r>
            <a:r>
              <a:rPr lang="tr-TR" dirty="0" err="1" smtClean="0">
                <a:solidFill>
                  <a:schemeClr val="bg2">
                    <a:lumMod val="40000"/>
                    <a:lumOff val="60000"/>
                  </a:schemeClr>
                </a:solidFill>
              </a:rPr>
              <a:t>tory</a:t>
            </a:r>
            <a:r>
              <a:rPr lang="en-US" dirty="0" smtClean="0">
                <a:solidFill>
                  <a:schemeClr val="bg2">
                    <a:lumMod val="40000"/>
                    <a:lumOff val="60000"/>
                  </a:schemeClr>
                </a:solidFill>
              </a:rPr>
              <a:t> </a:t>
            </a:r>
            <a:r>
              <a:rPr lang="tr-TR" dirty="0" err="1" smtClean="0">
                <a:solidFill>
                  <a:schemeClr val="bg2">
                    <a:lumMod val="40000"/>
                    <a:lumOff val="60000"/>
                  </a:schemeClr>
                </a:solidFill>
              </a:rPr>
              <a:t>Reserve</a:t>
            </a:r>
            <a:r>
              <a:rPr lang="tr-TR" dirty="0" smtClean="0">
                <a:solidFill>
                  <a:schemeClr val="bg2">
                    <a:lumMod val="40000"/>
                    <a:lumOff val="60000"/>
                  </a:schemeClr>
                </a:solidFill>
              </a:rPr>
              <a:t> Volume (ERV)</a:t>
            </a:r>
            <a:endParaRPr lang="en-US" dirty="0">
              <a:solidFill>
                <a:schemeClr val="bg2">
                  <a:lumMod val="40000"/>
                  <a:lumOff val="60000"/>
                </a:schemeClr>
              </a:solidFill>
            </a:endParaRPr>
          </a:p>
        </p:txBody>
      </p:sp>
      <p:sp>
        <p:nvSpPr>
          <p:cNvPr id="3" name="Subtitle 2"/>
          <p:cNvSpPr>
            <a:spLocks noGrp="1"/>
          </p:cNvSpPr>
          <p:nvPr>
            <p:ph idx="1"/>
          </p:nvPr>
        </p:nvSpPr>
        <p:spPr>
          <a:xfrm>
            <a:off x="457200" y="1775191"/>
            <a:ext cx="8229600" cy="4822161"/>
          </a:xfrm>
        </p:spPr>
        <p:txBody>
          <a:bodyPr>
            <a:normAutofit lnSpcReduction="10000"/>
          </a:bodyPr>
          <a:lstStyle/>
          <a:p>
            <a:r>
              <a:rPr lang="en-US" dirty="0"/>
              <a:t>It is the amount of extra air that can be </a:t>
            </a:r>
            <a:r>
              <a:rPr lang="en-US" dirty="0" smtClean="0"/>
              <a:t>ex</a:t>
            </a:r>
            <a:r>
              <a:rPr lang="tr-TR" dirty="0" err="1" smtClean="0"/>
              <a:t>haled</a:t>
            </a:r>
            <a:r>
              <a:rPr lang="en-US" dirty="0" smtClean="0"/>
              <a:t> </a:t>
            </a:r>
            <a:r>
              <a:rPr lang="en-US" dirty="0"/>
              <a:t>with a forced expiration after a normal </a:t>
            </a:r>
            <a:r>
              <a:rPr lang="en-US" dirty="0" smtClean="0"/>
              <a:t>expiratory movement.</a:t>
            </a:r>
            <a:endParaRPr lang="tr-TR" dirty="0" smtClean="0"/>
          </a:p>
          <a:p>
            <a:r>
              <a:rPr lang="tr-TR" dirty="0" smtClean="0"/>
              <a:t>Human 1000-1500</a:t>
            </a:r>
            <a:r>
              <a:rPr lang="en-US" dirty="0" smtClean="0"/>
              <a:t> ml</a:t>
            </a:r>
            <a:endParaRPr lang="tr-TR" dirty="0" smtClean="0"/>
          </a:p>
          <a:p>
            <a:endParaRPr lang="tr-TR" dirty="0"/>
          </a:p>
          <a:p>
            <a:endParaRPr lang="tr-TR" dirty="0" smtClean="0"/>
          </a:p>
          <a:p>
            <a:endParaRPr lang="tr-TR" dirty="0" smtClean="0"/>
          </a:p>
          <a:p>
            <a:endParaRPr lang="tr-TR" dirty="0"/>
          </a:p>
          <a:p>
            <a:endParaRPr lang="tr-TR" dirty="0" smtClean="0"/>
          </a:p>
          <a:p>
            <a:r>
              <a:rPr lang="tr-TR" sz="3200" dirty="0" err="1" smtClean="0"/>
              <a:t>Horse</a:t>
            </a:r>
            <a:r>
              <a:rPr lang="tr-TR" sz="3200" dirty="0" smtClean="0"/>
              <a:t>: 10000-12000 ml</a:t>
            </a:r>
            <a:endParaRPr lang="en-US" sz="3200" dirty="0"/>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3645024"/>
            <a:ext cx="3048000" cy="2286000"/>
          </a:xfrm>
          <a:prstGeom prst="rect">
            <a:avLst/>
          </a:prstGeom>
          <a:ln>
            <a:noFill/>
          </a:ln>
          <a:effectLst>
            <a:softEdge rad="112500"/>
          </a:effectLst>
        </p:spPr>
      </p:pic>
    </p:spTree>
    <p:extLst>
      <p:ext uri="{BB962C8B-B14F-4D97-AF65-F5344CB8AC3E}">
        <p14:creationId xmlns:p14="http://schemas.microsoft.com/office/powerpoint/2010/main" val="1094191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smtClean="0">
                <a:solidFill>
                  <a:schemeClr val="bg2">
                    <a:lumMod val="40000"/>
                    <a:lumOff val="60000"/>
                  </a:schemeClr>
                </a:solidFill>
              </a:rPr>
              <a:t>Residual</a:t>
            </a:r>
            <a:r>
              <a:rPr lang="tr-TR" dirty="0" smtClean="0">
                <a:solidFill>
                  <a:schemeClr val="bg2">
                    <a:lumMod val="40000"/>
                    <a:lumOff val="60000"/>
                  </a:schemeClr>
                </a:solidFill>
              </a:rPr>
              <a:t> Volume (RV)</a:t>
            </a:r>
            <a:endParaRPr lang="en-US" dirty="0">
              <a:solidFill>
                <a:schemeClr val="bg2">
                  <a:lumMod val="40000"/>
                  <a:lumOff val="60000"/>
                </a:schemeClr>
              </a:solidFill>
            </a:endParaRPr>
          </a:p>
        </p:txBody>
      </p:sp>
      <p:sp>
        <p:nvSpPr>
          <p:cNvPr id="3" name="Subtitle 2"/>
          <p:cNvSpPr>
            <a:spLocks noGrp="1"/>
          </p:cNvSpPr>
          <p:nvPr>
            <p:ph idx="1"/>
          </p:nvPr>
        </p:nvSpPr>
        <p:spPr/>
        <p:txBody>
          <a:bodyPr>
            <a:normAutofit fontScale="92500" lnSpcReduction="20000"/>
          </a:bodyPr>
          <a:lstStyle/>
          <a:p>
            <a:r>
              <a:rPr lang="en-US" dirty="0"/>
              <a:t>The volume of air that remains in the lungs even after a hard </a:t>
            </a:r>
            <a:r>
              <a:rPr lang="en-US" dirty="0" smtClean="0"/>
              <a:t>expiration</a:t>
            </a:r>
            <a:endParaRPr lang="tr-TR" dirty="0" smtClean="0"/>
          </a:p>
          <a:p>
            <a:r>
              <a:rPr lang="tr-TR" dirty="0" smtClean="0"/>
              <a:t>Human: 1500 ml</a:t>
            </a:r>
          </a:p>
          <a:p>
            <a:r>
              <a:rPr lang="tr-TR" dirty="0" err="1" smtClean="0"/>
              <a:t>Horse</a:t>
            </a:r>
            <a:r>
              <a:rPr lang="tr-TR" dirty="0" smtClean="0"/>
              <a:t>: 10000-12000</a:t>
            </a:r>
          </a:p>
          <a:p>
            <a:r>
              <a:rPr lang="tr-TR" dirty="0" err="1" smtClean="0">
                <a:solidFill>
                  <a:srgbClr val="FF0000"/>
                </a:solidFill>
              </a:rPr>
              <a:t>Increases</a:t>
            </a:r>
            <a:r>
              <a:rPr lang="tr-TR" dirty="0" smtClean="0">
                <a:solidFill>
                  <a:srgbClr val="FF0000"/>
                </a:solidFill>
              </a:rPr>
              <a:t> </a:t>
            </a:r>
            <a:r>
              <a:rPr lang="tr-TR" dirty="0" err="1" smtClean="0">
                <a:solidFill>
                  <a:srgbClr val="FF0000"/>
                </a:solidFill>
              </a:rPr>
              <a:t>Tuberculosis</a:t>
            </a:r>
            <a:r>
              <a:rPr lang="tr-TR" dirty="0" smtClean="0">
                <a:solidFill>
                  <a:srgbClr val="FF0000"/>
                </a:solidFill>
              </a:rPr>
              <a:t> an </a:t>
            </a:r>
            <a:r>
              <a:rPr lang="tr-TR" dirty="0" err="1" smtClean="0">
                <a:solidFill>
                  <a:srgbClr val="FF0000"/>
                </a:solidFill>
              </a:rPr>
              <a:t>Asthma</a:t>
            </a:r>
            <a:r>
              <a:rPr lang="tr-TR" dirty="0" smtClean="0">
                <a:solidFill>
                  <a:srgbClr val="FF0000"/>
                </a:solidFill>
              </a:rPr>
              <a:t> </a:t>
            </a:r>
            <a:r>
              <a:rPr lang="tr-TR" dirty="0" err="1" smtClean="0">
                <a:solidFill>
                  <a:srgbClr val="FF0000"/>
                </a:solidFill>
              </a:rPr>
              <a:t>patients</a:t>
            </a:r>
            <a:endParaRPr lang="tr-TR" dirty="0" smtClean="0"/>
          </a:p>
          <a:p>
            <a:r>
              <a:rPr lang="en-US" dirty="0"/>
              <a:t>Even if a newborn baby breathes </a:t>
            </a:r>
            <a:endParaRPr lang="tr-TR" dirty="0" smtClean="0"/>
          </a:p>
          <a:p>
            <a:pPr marL="118872" indent="0">
              <a:buNone/>
            </a:pPr>
            <a:r>
              <a:rPr lang="en-US" dirty="0" smtClean="0"/>
              <a:t>only </a:t>
            </a:r>
            <a:r>
              <a:rPr lang="en-US" dirty="0"/>
              <a:t>once, some air is trapped in his </a:t>
            </a:r>
            <a:endParaRPr lang="tr-TR" dirty="0" smtClean="0"/>
          </a:p>
          <a:p>
            <a:pPr marL="118872" indent="0">
              <a:buNone/>
            </a:pPr>
            <a:r>
              <a:rPr lang="en-US" dirty="0" smtClean="0"/>
              <a:t>lungs</a:t>
            </a:r>
            <a:r>
              <a:rPr lang="en-US" dirty="0"/>
              <a:t>. </a:t>
            </a:r>
            <a:endParaRPr lang="tr-TR" dirty="0" smtClean="0"/>
          </a:p>
          <a:p>
            <a:pPr marL="118872" indent="0">
              <a:buNone/>
            </a:pPr>
            <a:r>
              <a:rPr lang="en-US" dirty="0" smtClean="0">
                <a:solidFill>
                  <a:schemeClr val="tx2"/>
                </a:solidFill>
              </a:rPr>
              <a:t>This </a:t>
            </a:r>
            <a:r>
              <a:rPr lang="en-US" dirty="0">
                <a:solidFill>
                  <a:schemeClr val="tx2"/>
                </a:solidFill>
              </a:rPr>
              <a:t>air is used in Forensic Medicine </a:t>
            </a:r>
            <a:endParaRPr lang="tr-TR" dirty="0" smtClean="0">
              <a:solidFill>
                <a:schemeClr val="tx2"/>
              </a:solidFill>
            </a:endParaRPr>
          </a:p>
          <a:p>
            <a:pPr marL="118872" indent="0">
              <a:buNone/>
            </a:pPr>
            <a:r>
              <a:rPr lang="en-US" dirty="0" smtClean="0">
                <a:solidFill>
                  <a:schemeClr val="tx2"/>
                </a:solidFill>
              </a:rPr>
              <a:t>to </a:t>
            </a:r>
            <a:r>
              <a:rPr lang="en-US" dirty="0">
                <a:solidFill>
                  <a:schemeClr val="tx2"/>
                </a:solidFill>
              </a:rPr>
              <a:t>determine whether a living thing is </a:t>
            </a:r>
            <a:endParaRPr lang="tr-TR" dirty="0" smtClean="0">
              <a:solidFill>
                <a:schemeClr val="tx2"/>
              </a:solidFill>
            </a:endParaRPr>
          </a:p>
          <a:p>
            <a:pPr marL="118872" indent="0">
              <a:buNone/>
            </a:pPr>
            <a:r>
              <a:rPr lang="en-US" dirty="0" smtClean="0">
                <a:solidFill>
                  <a:schemeClr val="tx2"/>
                </a:solidFill>
              </a:rPr>
              <a:t>born </a:t>
            </a:r>
            <a:r>
              <a:rPr lang="en-US" dirty="0">
                <a:solidFill>
                  <a:schemeClr val="tx2"/>
                </a:solidFill>
              </a:rPr>
              <a:t>dead or died after being born.</a:t>
            </a:r>
            <a:endParaRPr lang="en-US" sz="3200" dirty="0">
              <a:solidFill>
                <a:schemeClr val="tx2"/>
              </a:solidFill>
            </a:endParaRPr>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5385" y="3645024"/>
            <a:ext cx="2546429" cy="2218556"/>
          </a:xfrm>
          <a:prstGeom prst="rect">
            <a:avLst/>
          </a:prstGeom>
          <a:ln>
            <a:noFill/>
          </a:ln>
          <a:effectLst>
            <a:softEdge rad="112500"/>
          </a:effectLst>
        </p:spPr>
      </p:pic>
    </p:spTree>
    <p:extLst>
      <p:ext uri="{BB962C8B-B14F-4D97-AF65-F5344CB8AC3E}">
        <p14:creationId xmlns:p14="http://schemas.microsoft.com/office/powerpoint/2010/main" val="42369758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chemeClr val="bg2">
                    <a:lumMod val="40000"/>
                    <a:lumOff val="60000"/>
                  </a:schemeClr>
                </a:solidFill>
              </a:rPr>
              <a:t>Lung </a:t>
            </a:r>
            <a:r>
              <a:rPr lang="tr-TR" dirty="0" err="1" smtClean="0">
                <a:solidFill>
                  <a:schemeClr val="bg2">
                    <a:lumMod val="40000"/>
                    <a:lumOff val="60000"/>
                  </a:schemeClr>
                </a:solidFill>
              </a:rPr>
              <a:t>Capacities</a:t>
            </a:r>
            <a:endParaRPr lang="en-US" dirty="0">
              <a:solidFill>
                <a:schemeClr val="bg2">
                  <a:lumMod val="40000"/>
                  <a:lumOff val="60000"/>
                </a:schemeClr>
              </a:solidFill>
            </a:endParaRPr>
          </a:p>
        </p:txBody>
      </p:sp>
      <p:sp>
        <p:nvSpPr>
          <p:cNvPr id="3" name="Subtitle 2"/>
          <p:cNvSpPr>
            <a:spLocks noGrp="1"/>
          </p:cNvSpPr>
          <p:nvPr>
            <p:ph idx="1"/>
          </p:nvPr>
        </p:nvSpPr>
        <p:spPr>
          <a:xfrm>
            <a:off x="457200" y="1775191"/>
            <a:ext cx="8229600" cy="4750153"/>
          </a:xfrm>
        </p:spPr>
        <p:txBody>
          <a:bodyPr>
            <a:normAutofit lnSpcReduction="10000"/>
          </a:bodyPr>
          <a:lstStyle/>
          <a:p>
            <a:r>
              <a:rPr lang="en-US" dirty="0"/>
              <a:t>When describing events in the respiratory cycle, it is sometimes necessary to express two or more lung volumes together.</a:t>
            </a:r>
            <a:endParaRPr lang="tr-TR" dirty="0" smtClean="0"/>
          </a:p>
          <a:p>
            <a:endParaRPr lang="tr-TR" dirty="0"/>
          </a:p>
          <a:p>
            <a:endParaRPr lang="tr-TR" dirty="0" smtClean="0"/>
          </a:p>
          <a:p>
            <a:endParaRPr lang="tr-TR" dirty="0" smtClean="0"/>
          </a:p>
          <a:p>
            <a:endParaRPr lang="tr-TR" dirty="0"/>
          </a:p>
          <a:p>
            <a:endParaRPr lang="tr-TR" dirty="0"/>
          </a:p>
          <a:p>
            <a:r>
              <a:rPr lang="en-US" dirty="0"/>
              <a:t>Such combinations are defined as lung capacities.</a:t>
            </a:r>
            <a:endParaRPr lang="en-US" sz="3200" dirty="0"/>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44" y="3140968"/>
            <a:ext cx="3781425" cy="2295525"/>
          </a:xfrm>
          <a:prstGeom prst="rect">
            <a:avLst/>
          </a:prstGeom>
          <a:ln>
            <a:noFill/>
          </a:ln>
          <a:effectLst>
            <a:softEdge rad="112500"/>
          </a:effectLst>
        </p:spPr>
      </p:pic>
    </p:spTree>
    <p:extLst>
      <p:ext uri="{BB962C8B-B14F-4D97-AF65-F5344CB8AC3E}">
        <p14:creationId xmlns:p14="http://schemas.microsoft.com/office/powerpoint/2010/main" val="1271651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solidFill>
                  <a:schemeClr val="bg2">
                    <a:lumMod val="40000"/>
                    <a:lumOff val="60000"/>
                  </a:schemeClr>
                </a:solidFill>
              </a:rPr>
              <a:t>Lung </a:t>
            </a:r>
            <a:r>
              <a:rPr lang="tr-TR" dirty="0" err="1" smtClean="0">
                <a:solidFill>
                  <a:schemeClr val="bg2">
                    <a:lumMod val="40000"/>
                    <a:lumOff val="60000"/>
                  </a:schemeClr>
                </a:solidFill>
              </a:rPr>
              <a:t>Capacities</a:t>
            </a:r>
            <a:endParaRPr lang="en-US" dirty="0">
              <a:solidFill>
                <a:schemeClr val="bg2">
                  <a:lumMod val="40000"/>
                  <a:lumOff val="60000"/>
                </a:schemeClr>
              </a:solidFill>
            </a:endParaRPr>
          </a:p>
        </p:txBody>
      </p:sp>
      <p:sp>
        <p:nvSpPr>
          <p:cNvPr id="3" name="Subtitle 2"/>
          <p:cNvSpPr>
            <a:spLocks noGrp="1"/>
          </p:cNvSpPr>
          <p:nvPr>
            <p:ph idx="1"/>
          </p:nvPr>
        </p:nvSpPr>
        <p:spPr/>
        <p:txBody>
          <a:bodyPr>
            <a:normAutofit/>
          </a:bodyPr>
          <a:lstStyle/>
          <a:p>
            <a:r>
              <a:rPr lang="tr-TR" dirty="0" err="1" smtClean="0"/>
              <a:t>Inspiratory</a:t>
            </a:r>
            <a:r>
              <a:rPr lang="tr-TR" dirty="0" smtClean="0"/>
              <a:t> </a:t>
            </a:r>
            <a:r>
              <a:rPr lang="tr-TR" dirty="0" err="1" smtClean="0"/>
              <a:t>Capacity</a:t>
            </a:r>
            <a:endParaRPr lang="en-US" dirty="0"/>
          </a:p>
          <a:p>
            <a:endParaRPr lang="tr-TR" dirty="0" smtClean="0"/>
          </a:p>
          <a:p>
            <a:r>
              <a:rPr lang="tr-TR" dirty="0" err="1" smtClean="0"/>
              <a:t>Functional</a:t>
            </a:r>
            <a:r>
              <a:rPr lang="tr-TR" dirty="0" smtClean="0"/>
              <a:t> </a:t>
            </a:r>
            <a:r>
              <a:rPr lang="tr-TR" dirty="0" err="1" smtClean="0"/>
              <a:t>Residual</a:t>
            </a:r>
            <a:r>
              <a:rPr lang="tr-TR" dirty="0" smtClean="0"/>
              <a:t> </a:t>
            </a:r>
            <a:r>
              <a:rPr lang="tr-TR" dirty="0" err="1" smtClean="0"/>
              <a:t>Capacity</a:t>
            </a:r>
            <a:endParaRPr lang="en-US" dirty="0"/>
          </a:p>
          <a:p>
            <a:endParaRPr lang="tr-TR" dirty="0" smtClean="0"/>
          </a:p>
          <a:p>
            <a:r>
              <a:rPr lang="en-US" dirty="0" smtClean="0"/>
              <a:t>Vital </a:t>
            </a:r>
            <a:r>
              <a:rPr lang="tr-TR" dirty="0" err="1" smtClean="0"/>
              <a:t>Capacity</a:t>
            </a:r>
            <a:endParaRPr lang="en-US" dirty="0"/>
          </a:p>
          <a:p>
            <a:endParaRPr lang="tr-TR" dirty="0" smtClean="0"/>
          </a:p>
          <a:p>
            <a:r>
              <a:rPr lang="en-US" dirty="0" smtClean="0"/>
              <a:t>Total </a:t>
            </a:r>
            <a:r>
              <a:rPr lang="tr-TR" dirty="0" smtClean="0"/>
              <a:t>Lung </a:t>
            </a:r>
            <a:r>
              <a:rPr lang="tr-TR" dirty="0" err="1" smtClean="0"/>
              <a:t>Capacity</a:t>
            </a:r>
            <a:endParaRPr lang="en-US" sz="3200" dirty="0"/>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407" y="2420888"/>
            <a:ext cx="2972842" cy="2686050"/>
          </a:xfrm>
          <a:prstGeom prst="rect">
            <a:avLst/>
          </a:prstGeom>
        </p:spPr>
      </p:pic>
    </p:spTree>
    <p:extLst>
      <p:ext uri="{BB962C8B-B14F-4D97-AF65-F5344CB8AC3E}">
        <p14:creationId xmlns:p14="http://schemas.microsoft.com/office/powerpoint/2010/main" val="2057519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0070C0"/>
                </a:solidFill>
              </a:rPr>
              <a:t>I</a:t>
            </a:r>
            <a:r>
              <a:rPr lang="en-US" dirty="0" err="1" smtClean="0">
                <a:solidFill>
                  <a:srgbClr val="0070C0"/>
                </a:solidFill>
              </a:rPr>
              <a:t>nspira</a:t>
            </a:r>
            <a:r>
              <a:rPr lang="tr-TR" dirty="0" err="1" smtClean="0">
                <a:solidFill>
                  <a:srgbClr val="0070C0"/>
                </a:solidFill>
              </a:rPr>
              <a:t>tory</a:t>
            </a:r>
            <a:r>
              <a:rPr lang="en-US" dirty="0" smtClean="0">
                <a:solidFill>
                  <a:srgbClr val="0070C0"/>
                </a:solidFill>
              </a:rPr>
              <a:t> </a:t>
            </a:r>
            <a:r>
              <a:rPr lang="tr-TR" dirty="0" err="1" smtClean="0">
                <a:solidFill>
                  <a:srgbClr val="0070C0"/>
                </a:solidFill>
              </a:rPr>
              <a:t>Capacity</a:t>
            </a:r>
            <a:endParaRPr lang="en-US" dirty="0">
              <a:solidFill>
                <a:srgbClr val="0070C0"/>
              </a:solidFill>
            </a:endParaRPr>
          </a:p>
        </p:txBody>
      </p:sp>
      <p:sp>
        <p:nvSpPr>
          <p:cNvPr id="3" name="Subtitle 2"/>
          <p:cNvSpPr>
            <a:spLocks noGrp="1"/>
          </p:cNvSpPr>
          <p:nvPr>
            <p:ph idx="1"/>
          </p:nvPr>
        </p:nvSpPr>
        <p:spPr/>
        <p:txBody>
          <a:bodyPr>
            <a:normAutofit/>
          </a:bodyPr>
          <a:lstStyle/>
          <a:p>
            <a:r>
              <a:rPr lang="tr-TR" dirty="0" err="1"/>
              <a:t>I</a:t>
            </a:r>
            <a:r>
              <a:rPr lang="tr-TR" dirty="0" err="1" smtClean="0"/>
              <a:t>t</a:t>
            </a:r>
            <a:r>
              <a:rPr lang="tr-TR" dirty="0" smtClean="0"/>
              <a:t> is </a:t>
            </a:r>
            <a:r>
              <a:rPr lang="tr-TR" dirty="0" err="1" smtClean="0"/>
              <a:t>the</a:t>
            </a:r>
            <a:r>
              <a:rPr lang="tr-TR" dirty="0" smtClean="0"/>
              <a:t> </a:t>
            </a:r>
            <a:r>
              <a:rPr lang="tr-TR" dirty="0" err="1" smtClean="0"/>
              <a:t>sum</a:t>
            </a:r>
            <a:r>
              <a:rPr lang="tr-TR" dirty="0" smtClean="0"/>
              <a:t> of </a:t>
            </a:r>
            <a:r>
              <a:rPr lang="tr-TR" dirty="0" err="1" smtClean="0"/>
              <a:t>Tidal</a:t>
            </a:r>
            <a:r>
              <a:rPr lang="tr-TR" dirty="0" smtClean="0"/>
              <a:t> Volume </a:t>
            </a:r>
            <a:r>
              <a:rPr lang="tr-TR" dirty="0" err="1" smtClean="0"/>
              <a:t>and</a:t>
            </a:r>
            <a:r>
              <a:rPr lang="tr-TR" dirty="0" smtClean="0"/>
              <a:t> </a:t>
            </a:r>
            <a:r>
              <a:rPr lang="tr-TR" dirty="0" err="1" smtClean="0"/>
              <a:t>Inspiratory</a:t>
            </a:r>
            <a:r>
              <a:rPr lang="tr-TR" dirty="0" smtClean="0"/>
              <a:t> </a:t>
            </a:r>
            <a:r>
              <a:rPr lang="tr-TR" dirty="0" err="1" smtClean="0"/>
              <a:t>Reserve</a:t>
            </a:r>
            <a:r>
              <a:rPr lang="tr-TR" dirty="0" smtClean="0"/>
              <a:t> Volume.</a:t>
            </a:r>
          </a:p>
          <a:p>
            <a:endParaRPr lang="tr-TR" dirty="0"/>
          </a:p>
          <a:p>
            <a:r>
              <a:rPr lang="en-US" dirty="0"/>
              <a:t>It is the amount of air that can be inhaled with a maximal inspiration after expiration at rest.</a:t>
            </a:r>
          </a:p>
          <a:p>
            <a:r>
              <a:rPr lang="tr-TR" dirty="0" smtClean="0"/>
              <a:t>Human: 2500-3000</a:t>
            </a:r>
            <a:r>
              <a:rPr lang="en-US" dirty="0" smtClean="0"/>
              <a:t> </a:t>
            </a:r>
            <a:r>
              <a:rPr lang="en-US" dirty="0"/>
              <a:t>ml </a:t>
            </a:r>
            <a:endParaRPr lang="tr-TR" dirty="0" smtClean="0"/>
          </a:p>
          <a:p>
            <a:pPr marL="118872" indent="0">
              <a:buNone/>
            </a:pPr>
            <a:endParaRPr lang="tr-TR" dirty="0" smtClean="0"/>
          </a:p>
          <a:p>
            <a:r>
              <a:rPr lang="tr-TR" dirty="0" err="1" smtClean="0"/>
              <a:t>Horse</a:t>
            </a:r>
            <a:r>
              <a:rPr lang="tr-TR" dirty="0" smtClean="0"/>
              <a:t>: </a:t>
            </a:r>
            <a:r>
              <a:rPr lang="tr-TR" sz="3200" dirty="0" smtClean="0"/>
              <a:t>14000-18000 ml</a:t>
            </a:r>
            <a:endParaRPr lang="en-US" sz="3200" dirty="0"/>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0604" y="4581128"/>
            <a:ext cx="2517999" cy="1896368"/>
          </a:xfrm>
          <a:prstGeom prst="rect">
            <a:avLst/>
          </a:prstGeom>
          <a:ln>
            <a:noFill/>
          </a:ln>
          <a:effectLst>
            <a:softEdge rad="112500"/>
          </a:effectLst>
        </p:spPr>
      </p:pic>
    </p:spTree>
    <p:extLst>
      <p:ext uri="{BB962C8B-B14F-4D97-AF65-F5344CB8AC3E}">
        <p14:creationId xmlns:p14="http://schemas.microsoft.com/office/powerpoint/2010/main" val="22643948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50875"/>
            <a:ext cx="8229600" cy="1252728"/>
          </a:xfrm>
        </p:spPr>
        <p:txBody>
          <a:bodyPr>
            <a:normAutofit/>
          </a:bodyPr>
          <a:lstStyle/>
          <a:p>
            <a:r>
              <a:rPr lang="tr-TR" sz="4000" dirty="0" err="1" smtClean="0">
                <a:solidFill>
                  <a:schemeClr val="bg2">
                    <a:lumMod val="40000"/>
                    <a:lumOff val="60000"/>
                  </a:schemeClr>
                </a:solidFill>
              </a:rPr>
              <a:t>Functional</a:t>
            </a:r>
            <a:r>
              <a:rPr lang="tr-TR" sz="4000" dirty="0" smtClean="0">
                <a:solidFill>
                  <a:schemeClr val="bg2">
                    <a:lumMod val="40000"/>
                    <a:lumOff val="60000"/>
                  </a:schemeClr>
                </a:solidFill>
              </a:rPr>
              <a:t> </a:t>
            </a:r>
            <a:r>
              <a:rPr lang="tr-TR" sz="4000" dirty="0" err="1" smtClean="0">
                <a:solidFill>
                  <a:schemeClr val="bg2">
                    <a:lumMod val="40000"/>
                    <a:lumOff val="60000"/>
                  </a:schemeClr>
                </a:solidFill>
              </a:rPr>
              <a:t>Residual</a:t>
            </a:r>
            <a:r>
              <a:rPr lang="tr-TR" sz="4000" dirty="0" smtClean="0">
                <a:solidFill>
                  <a:schemeClr val="bg2">
                    <a:lumMod val="40000"/>
                    <a:lumOff val="60000"/>
                  </a:schemeClr>
                </a:solidFill>
              </a:rPr>
              <a:t> </a:t>
            </a:r>
            <a:r>
              <a:rPr lang="tr-TR" sz="4000" dirty="0" err="1" smtClean="0">
                <a:solidFill>
                  <a:schemeClr val="bg2">
                    <a:lumMod val="40000"/>
                    <a:lumOff val="60000"/>
                  </a:schemeClr>
                </a:solidFill>
              </a:rPr>
              <a:t>Capacity</a:t>
            </a:r>
            <a:endParaRPr lang="en-US" dirty="0">
              <a:solidFill>
                <a:schemeClr val="bg2">
                  <a:lumMod val="40000"/>
                  <a:lumOff val="60000"/>
                </a:schemeClr>
              </a:solidFill>
            </a:endParaRPr>
          </a:p>
        </p:txBody>
      </p:sp>
      <p:sp>
        <p:nvSpPr>
          <p:cNvPr id="3" name="Subtitle 2"/>
          <p:cNvSpPr>
            <a:spLocks noGrp="1"/>
          </p:cNvSpPr>
          <p:nvPr>
            <p:ph idx="1"/>
          </p:nvPr>
        </p:nvSpPr>
        <p:spPr/>
        <p:txBody>
          <a:bodyPr>
            <a:normAutofit/>
          </a:bodyPr>
          <a:lstStyle/>
          <a:p>
            <a:r>
              <a:rPr lang="tr-TR" dirty="0" err="1" smtClean="0"/>
              <a:t>It</a:t>
            </a:r>
            <a:r>
              <a:rPr lang="tr-TR" dirty="0" smtClean="0"/>
              <a:t> is </a:t>
            </a:r>
            <a:r>
              <a:rPr lang="tr-TR" dirty="0" err="1" smtClean="0"/>
              <a:t>the</a:t>
            </a:r>
            <a:r>
              <a:rPr lang="tr-TR" dirty="0" smtClean="0"/>
              <a:t> </a:t>
            </a:r>
            <a:r>
              <a:rPr lang="tr-TR" dirty="0" err="1" smtClean="0"/>
              <a:t>sum</a:t>
            </a:r>
            <a:r>
              <a:rPr lang="tr-TR" dirty="0" smtClean="0"/>
              <a:t> of </a:t>
            </a:r>
            <a:r>
              <a:rPr lang="tr-TR" dirty="0" err="1" smtClean="0"/>
              <a:t>Expiratory</a:t>
            </a:r>
            <a:r>
              <a:rPr lang="tr-TR" dirty="0" smtClean="0"/>
              <a:t> </a:t>
            </a:r>
            <a:r>
              <a:rPr lang="tr-TR" dirty="0" err="1" smtClean="0"/>
              <a:t>Reserve</a:t>
            </a:r>
            <a:r>
              <a:rPr lang="tr-TR" dirty="0" smtClean="0"/>
              <a:t> Volume </a:t>
            </a:r>
            <a:r>
              <a:rPr lang="tr-TR" dirty="0" err="1" smtClean="0"/>
              <a:t>and</a:t>
            </a:r>
            <a:r>
              <a:rPr lang="tr-TR" dirty="0" smtClean="0"/>
              <a:t> </a:t>
            </a:r>
            <a:r>
              <a:rPr lang="tr-TR" dirty="0" err="1" smtClean="0"/>
              <a:t>Residual</a:t>
            </a:r>
            <a:r>
              <a:rPr lang="tr-TR" dirty="0" smtClean="0"/>
              <a:t> Volume.</a:t>
            </a:r>
          </a:p>
          <a:p>
            <a:r>
              <a:rPr lang="en-US" dirty="0"/>
              <a:t>This is the amount of air left in the lungs after a normal expiration</a:t>
            </a:r>
            <a:r>
              <a:rPr lang="en-US" dirty="0" smtClean="0"/>
              <a:t>.</a:t>
            </a:r>
            <a:endParaRPr lang="tr-TR" dirty="0" smtClean="0"/>
          </a:p>
          <a:p>
            <a:r>
              <a:rPr lang="en-US" dirty="0"/>
              <a:t>Decreases as breathing depth increases, increases in </a:t>
            </a:r>
            <a:r>
              <a:rPr lang="en-US" dirty="0" smtClean="0"/>
              <a:t>asthma</a:t>
            </a:r>
            <a:endParaRPr lang="tr-TR" dirty="0" smtClean="0"/>
          </a:p>
          <a:p>
            <a:r>
              <a:rPr lang="tr-TR" dirty="0" smtClean="0"/>
              <a:t>Human:2500-3000 </a:t>
            </a:r>
            <a:r>
              <a:rPr lang="en-US" dirty="0" smtClean="0"/>
              <a:t>ml</a:t>
            </a:r>
            <a:endParaRPr lang="tr-TR" dirty="0" smtClean="0"/>
          </a:p>
          <a:p>
            <a:r>
              <a:rPr lang="tr-TR" dirty="0" err="1" smtClean="0"/>
              <a:t>Horse</a:t>
            </a:r>
            <a:r>
              <a:rPr lang="tr-TR" dirty="0" smtClean="0"/>
              <a:t>:</a:t>
            </a:r>
            <a:r>
              <a:rPr lang="tr-TR" sz="3200" dirty="0" smtClean="0"/>
              <a:t> 20000-24000 ml</a:t>
            </a:r>
            <a:endParaRPr lang="en-US" sz="3200" dirty="0"/>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4365104"/>
            <a:ext cx="3275856" cy="2183904"/>
          </a:xfrm>
          <a:prstGeom prst="rect">
            <a:avLst/>
          </a:prstGeom>
          <a:ln>
            <a:noFill/>
          </a:ln>
          <a:effectLst>
            <a:softEdge rad="112500"/>
          </a:effectLst>
        </p:spPr>
      </p:pic>
    </p:spTree>
    <p:extLst>
      <p:ext uri="{BB962C8B-B14F-4D97-AF65-F5344CB8AC3E}">
        <p14:creationId xmlns:p14="http://schemas.microsoft.com/office/powerpoint/2010/main" val="276681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chemeClr val="bg2">
                    <a:lumMod val="40000"/>
                    <a:lumOff val="60000"/>
                  </a:schemeClr>
                </a:solidFill>
              </a:rPr>
              <a:t>Vital </a:t>
            </a:r>
            <a:r>
              <a:rPr lang="tr-TR" dirty="0" err="1" smtClean="0">
                <a:solidFill>
                  <a:schemeClr val="bg2">
                    <a:lumMod val="40000"/>
                    <a:lumOff val="60000"/>
                  </a:schemeClr>
                </a:solidFill>
              </a:rPr>
              <a:t>Capacity</a:t>
            </a:r>
            <a:endParaRPr lang="en-US" dirty="0">
              <a:solidFill>
                <a:schemeClr val="bg2">
                  <a:lumMod val="40000"/>
                  <a:lumOff val="60000"/>
                </a:schemeClr>
              </a:solidFill>
            </a:endParaRPr>
          </a:p>
        </p:txBody>
      </p:sp>
      <p:sp>
        <p:nvSpPr>
          <p:cNvPr id="3" name="Subtitle 2"/>
          <p:cNvSpPr>
            <a:spLocks noGrp="1"/>
          </p:cNvSpPr>
          <p:nvPr>
            <p:ph idx="1"/>
          </p:nvPr>
        </p:nvSpPr>
        <p:spPr/>
        <p:txBody>
          <a:bodyPr>
            <a:normAutofit fontScale="77500" lnSpcReduction="20000"/>
          </a:bodyPr>
          <a:lstStyle/>
          <a:p>
            <a:r>
              <a:rPr lang="tr-TR" dirty="0" err="1" smtClean="0"/>
              <a:t>It</a:t>
            </a:r>
            <a:r>
              <a:rPr lang="tr-TR" dirty="0" smtClean="0"/>
              <a:t> is </a:t>
            </a:r>
            <a:r>
              <a:rPr lang="tr-TR" dirty="0" err="1" smtClean="0"/>
              <a:t>the</a:t>
            </a:r>
            <a:r>
              <a:rPr lang="tr-TR" dirty="0" smtClean="0"/>
              <a:t> </a:t>
            </a:r>
            <a:r>
              <a:rPr lang="tr-TR" dirty="0" err="1" smtClean="0"/>
              <a:t>sum</a:t>
            </a:r>
            <a:r>
              <a:rPr lang="tr-TR" dirty="0" smtClean="0"/>
              <a:t> of </a:t>
            </a:r>
            <a:r>
              <a:rPr lang="tr-TR" dirty="0" err="1" smtClean="0"/>
              <a:t>Inspiratory</a:t>
            </a:r>
            <a:r>
              <a:rPr lang="tr-TR" dirty="0" smtClean="0"/>
              <a:t> </a:t>
            </a:r>
            <a:r>
              <a:rPr lang="tr-TR" dirty="0" err="1" smtClean="0"/>
              <a:t>Reserve</a:t>
            </a:r>
            <a:r>
              <a:rPr lang="tr-TR" dirty="0" smtClean="0"/>
              <a:t> Volume, </a:t>
            </a:r>
            <a:r>
              <a:rPr lang="tr-TR" dirty="0" err="1" smtClean="0"/>
              <a:t>Tidal</a:t>
            </a:r>
            <a:r>
              <a:rPr lang="tr-TR" dirty="0" smtClean="0"/>
              <a:t> Volume </a:t>
            </a:r>
            <a:r>
              <a:rPr lang="tr-TR" dirty="0" err="1" smtClean="0"/>
              <a:t>and</a:t>
            </a:r>
            <a:r>
              <a:rPr lang="tr-TR" dirty="0" smtClean="0"/>
              <a:t> </a:t>
            </a:r>
            <a:r>
              <a:rPr lang="tr-TR" dirty="0" err="1" smtClean="0"/>
              <a:t>Expiratory</a:t>
            </a:r>
            <a:r>
              <a:rPr lang="tr-TR" dirty="0" smtClean="0"/>
              <a:t> </a:t>
            </a:r>
            <a:r>
              <a:rPr lang="tr-TR" dirty="0" err="1" smtClean="0"/>
              <a:t>Reserve</a:t>
            </a:r>
            <a:r>
              <a:rPr lang="tr-TR" dirty="0" smtClean="0"/>
              <a:t> </a:t>
            </a:r>
            <a:r>
              <a:rPr lang="tr-TR" dirty="0" err="1" smtClean="0"/>
              <a:t>Volumes</a:t>
            </a:r>
            <a:r>
              <a:rPr lang="tr-TR" dirty="0" smtClean="0"/>
              <a:t>. </a:t>
            </a:r>
            <a:r>
              <a:rPr lang="en-US" dirty="0" err="1" smtClean="0"/>
              <a:t>Akcigerlere</a:t>
            </a:r>
            <a:r>
              <a:rPr lang="en-US" dirty="0" smtClean="0"/>
              <a:t> </a:t>
            </a:r>
            <a:r>
              <a:rPr lang="en-US" dirty="0" err="1"/>
              <a:t>girip</a:t>
            </a:r>
            <a:r>
              <a:rPr lang="en-US" dirty="0"/>
              <a:t> </a:t>
            </a:r>
            <a:r>
              <a:rPr lang="en-US" dirty="0" err="1"/>
              <a:t>çıkan</a:t>
            </a:r>
            <a:r>
              <a:rPr lang="en-US" dirty="0"/>
              <a:t> </a:t>
            </a:r>
            <a:r>
              <a:rPr lang="en-US" dirty="0" err="1"/>
              <a:t>maksimum</a:t>
            </a:r>
            <a:r>
              <a:rPr lang="en-US" dirty="0"/>
              <a:t> </a:t>
            </a:r>
            <a:r>
              <a:rPr lang="en-US" dirty="0" err="1" smtClean="0"/>
              <a:t>hava</a:t>
            </a:r>
            <a:r>
              <a:rPr lang="tr-TR" dirty="0"/>
              <a:t> </a:t>
            </a:r>
            <a:r>
              <a:rPr lang="en-US" dirty="0" err="1" smtClean="0"/>
              <a:t>miktarının</a:t>
            </a:r>
            <a:r>
              <a:rPr lang="en-US" dirty="0" smtClean="0"/>
              <a:t> </a:t>
            </a:r>
            <a:r>
              <a:rPr lang="en-US" dirty="0" err="1"/>
              <a:t>göstergesidir</a:t>
            </a:r>
            <a:r>
              <a:rPr lang="en-US" dirty="0" smtClean="0"/>
              <a:t>.</a:t>
            </a:r>
            <a:endParaRPr lang="tr-TR" dirty="0" smtClean="0"/>
          </a:p>
          <a:p>
            <a:r>
              <a:rPr lang="en-US" dirty="0"/>
              <a:t>It is the amount of air that can be exhaled with a maximal expiration after a maximal inspiration</a:t>
            </a:r>
            <a:r>
              <a:rPr lang="en-US" dirty="0" smtClean="0"/>
              <a:t>.</a:t>
            </a:r>
            <a:endParaRPr lang="tr-TR" dirty="0" smtClean="0"/>
          </a:p>
          <a:p>
            <a:r>
              <a:rPr lang="en-US" dirty="0"/>
              <a:t>It is related to body size and the degree of lung development</a:t>
            </a:r>
            <a:r>
              <a:rPr lang="en-US" dirty="0" smtClean="0"/>
              <a:t>.</a:t>
            </a:r>
            <a:endParaRPr lang="tr-TR" dirty="0" smtClean="0"/>
          </a:p>
          <a:p>
            <a:r>
              <a:rPr lang="en-US" dirty="0"/>
              <a:t>It decreases in </a:t>
            </a:r>
            <a:r>
              <a:rPr lang="en-US" dirty="0" smtClean="0"/>
              <a:t>cases</a:t>
            </a:r>
            <a:r>
              <a:rPr lang="tr-TR" dirty="0" smtClean="0"/>
              <a:t> </a:t>
            </a:r>
            <a:r>
              <a:rPr lang="tr-TR" dirty="0" err="1" smtClean="0"/>
              <a:t>such</a:t>
            </a:r>
            <a:r>
              <a:rPr lang="tr-TR" dirty="0" smtClean="0"/>
              <a:t> as:</a:t>
            </a:r>
            <a:r>
              <a:rPr lang="en-US" dirty="0" smtClean="0"/>
              <a:t> Left </a:t>
            </a:r>
            <a:r>
              <a:rPr lang="en-US" dirty="0"/>
              <a:t>heart failure, Tuberculosis, Asthma, Lung Cancer, Bronchitis, </a:t>
            </a:r>
            <a:r>
              <a:rPr lang="en-US" dirty="0" err="1"/>
              <a:t>Pleuritis</a:t>
            </a:r>
            <a:r>
              <a:rPr lang="en-US" dirty="0"/>
              <a:t>, Respiratory muscle </a:t>
            </a:r>
            <a:endParaRPr lang="tr-TR" dirty="0" smtClean="0"/>
          </a:p>
          <a:p>
            <a:r>
              <a:rPr lang="en-US" dirty="0" smtClean="0"/>
              <a:t>Paralysis</a:t>
            </a:r>
            <a:r>
              <a:rPr lang="tr-TR" dirty="0" smtClean="0"/>
              <a:t> </a:t>
            </a:r>
            <a:r>
              <a:rPr lang="tr-TR" dirty="0" err="1" smtClean="0"/>
              <a:t>or</a:t>
            </a:r>
            <a:r>
              <a:rPr lang="en-US" dirty="0" smtClean="0"/>
              <a:t> </a:t>
            </a:r>
            <a:r>
              <a:rPr lang="en-US" dirty="0"/>
              <a:t>continuous </a:t>
            </a:r>
            <a:endParaRPr lang="tr-TR" dirty="0"/>
          </a:p>
          <a:p>
            <a:pPr marL="118872" indent="0">
              <a:buNone/>
            </a:pPr>
            <a:r>
              <a:rPr lang="tr-TR" dirty="0" smtClean="0"/>
              <a:t>     </a:t>
            </a:r>
            <a:r>
              <a:rPr lang="en-US" dirty="0" smtClean="0"/>
              <a:t>artificial </a:t>
            </a:r>
            <a:r>
              <a:rPr lang="en-US" dirty="0"/>
              <a:t>respiration</a:t>
            </a:r>
            <a:r>
              <a:rPr lang="en-US" dirty="0" smtClean="0"/>
              <a:t>.</a:t>
            </a:r>
            <a:endParaRPr lang="tr-TR" dirty="0" smtClean="0"/>
          </a:p>
          <a:p>
            <a:r>
              <a:rPr lang="tr-TR" dirty="0" smtClean="0"/>
              <a:t>Human:3500-4500 </a:t>
            </a:r>
            <a:r>
              <a:rPr lang="en-US" dirty="0" smtClean="0"/>
              <a:t>ml</a:t>
            </a:r>
            <a:endParaRPr lang="tr-TR" dirty="0" smtClean="0"/>
          </a:p>
          <a:p>
            <a:r>
              <a:rPr lang="tr-TR" sz="3200" dirty="0" err="1" smtClean="0"/>
              <a:t>Horse</a:t>
            </a:r>
            <a:r>
              <a:rPr lang="tr-TR" sz="3200" dirty="0" smtClean="0"/>
              <a:t>: 24000-30000 ml</a:t>
            </a:r>
            <a:endParaRPr lang="en-US" sz="3200" dirty="0"/>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4667875"/>
            <a:ext cx="1732925" cy="1732925"/>
          </a:xfrm>
          <a:prstGeom prst="rect">
            <a:avLst/>
          </a:prstGeom>
          <a:ln>
            <a:noFill/>
          </a:ln>
          <a:effectLst>
            <a:softEdge rad="112500"/>
          </a:effectLst>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2420" y="4675454"/>
            <a:ext cx="1733803" cy="1733803"/>
          </a:xfrm>
          <a:prstGeom prst="rect">
            <a:avLst/>
          </a:prstGeom>
          <a:ln>
            <a:noFill/>
          </a:ln>
          <a:effectLst>
            <a:softEdge rad="112500"/>
          </a:effectLst>
        </p:spPr>
      </p:pic>
    </p:spTree>
    <p:extLst>
      <p:ext uri="{BB962C8B-B14F-4D97-AF65-F5344CB8AC3E}">
        <p14:creationId xmlns:p14="http://schemas.microsoft.com/office/powerpoint/2010/main" val="2058862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40000"/>
                    <a:lumOff val="60000"/>
                  </a:schemeClr>
                </a:solidFill>
              </a:rPr>
              <a:t>Total </a:t>
            </a:r>
            <a:r>
              <a:rPr lang="tr-TR" dirty="0" smtClean="0">
                <a:solidFill>
                  <a:schemeClr val="bg2">
                    <a:lumMod val="40000"/>
                    <a:lumOff val="60000"/>
                  </a:schemeClr>
                </a:solidFill>
              </a:rPr>
              <a:t>Lung</a:t>
            </a:r>
            <a:r>
              <a:rPr lang="en-US" dirty="0" smtClean="0">
                <a:solidFill>
                  <a:schemeClr val="bg2">
                    <a:lumMod val="40000"/>
                    <a:lumOff val="60000"/>
                  </a:schemeClr>
                </a:solidFill>
              </a:rPr>
              <a:t> </a:t>
            </a:r>
            <a:r>
              <a:rPr lang="tr-TR" dirty="0" err="1" smtClean="0">
                <a:solidFill>
                  <a:schemeClr val="bg2">
                    <a:lumMod val="40000"/>
                    <a:lumOff val="60000"/>
                  </a:schemeClr>
                </a:solidFill>
              </a:rPr>
              <a:t>Capacity</a:t>
            </a:r>
            <a:endParaRPr lang="en-US" dirty="0">
              <a:solidFill>
                <a:schemeClr val="bg2">
                  <a:lumMod val="40000"/>
                  <a:lumOff val="60000"/>
                </a:schemeClr>
              </a:solidFill>
            </a:endParaRPr>
          </a:p>
        </p:txBody>
      </p:sp>
      <p:sp>
        <p:nvSpPr>
          <p:cNvPr id="3" name="Subtitle 2"/>
          <p:cNvSpPr>
            <a:spLocks noGrp="1"/>
          </p:cNvSpPr>
          <p:nvPr>
            <p:ph idx="1"/>
          </p:nvPr>
        </p:nvSpPr>
        <p:spPr/>
        <p:txBody>
          <a:bodyPr>
            <a:normAutofit/>
          </a:bodyPr>
          <a:lstStyle/>
          <a:p>
            <a:r>
              <a:rPr lang="en-US" dirty="0"/>
              <a:t>It is the amount of air in the lungs after the greatest possible inspiratory movement</a:t>
            </a:r>
            <a:r>
              <a:rPr lang="en-US" dirty="0" smtClean="0"/>
              <a:t>.</a:t>
            </a:r>
            <a:endParaRPr lang="tr-TR" dirty="0" smtClean="0"/>
          </a:p>
          <a:p>
            <a:endParaRPr lang="tr-TR" dirty="0" smtClean="0"/>
          </a:p>
          <a:p>
            <a:r>
              <a:rPr lang="tr-TR" dirty="0" err="1" smtClean="0"/>
              <a:t>It</a:t>
            </a:r>
            <a:r>
              <a:rPr lang="tr-TR" dirty="0" smtClean="0"/>
              <a:t> can be </a:t>
            </a:r>
            <a:r>
              <a:rPr lang="tr-TR" dirty="0" err="1" smtClean="0"/>
              <a:t>calculated</a:t>
            </a:r>
            <a:r>
              <a:rPr lang="tr-TR" dirty="0" smtClean="0"/>
              <a:t> </a:t>
            </a:r>
            <a:r>
              <a:rPr lang="tr-TR" dirty="0" err="1" smtClean="0"/>
              <a:t>by</a:t>
            </a:r>
            <a:r>
              <a:rPr lang="tr-TR" dirty="0" smtClean="0"/>
              <a:t> </a:t>
            </a:r>
            <a:r>
              <a:rPr lang="tr-TR" dirty="0" err="1" smtClean="0"/>
              <a:t>adding</a:t>
            </a:r>
            <a:r>
              <a:rPr lang="tr-TR" dirty="0" smtClean="0"/>
              <a:t> </a:t>
            </a:r>
            <a:r>
              <a:rPr lang="tr-TR" dirty="0" err="1" smtClean="0"/>
              <a:t>Residual</a:t>
            </a:r>
            <a:r>
              <a:rPr lang="tr-TR" dirty="0" smtClean="0"/>
              <a:t> Volume </a:t>
            </a:r>
            <a:r>
              <a:rPr lang="tr-TR" dirty="0" err="1" smtClean="0"/>
              <a:t>to</a:t>
            </a:r>
            <a:r>
              <a:rPr lang="tr-TR" dirty="0" smtClean="0"/>
              <a:t> Vital </a:t>
            </a:r>
            <a:r>
              <a:rPr lang="tr-TR" dirty="0" err="1" smtClean="0"/>
              <a:t>Capacity</a:t>
            </a:r>
            <a:r>
              <a:rPr lang="tr-TR" dirty="0" smtClean="0"/>
              <a:t>.</a:t>
            </a:r>
          </a:p>
          <a:p>
            <a:endParaRPr lang="tr-TR" dirty="0"/>
          </a:p>
          <a:p>
            <a:r>
              <a:rPr lang="tr-TR" dirty="0" smtClean="0"/>
              <a:t>Human: 5000-6000 ml</a:t>
            </a:r>
          </a:p>
          <a:p>
            <a:r>
              <a:rPr lang="tr-TR" dirty="0" err="1" smtClean="0"/>
              <a:t>Horse</a:t>
            </a:r>
            <a:r>
              <a:rPr lang="tr-TR" dirty="0" smtClean="0"/>
              <a:t>:</a:t>
            </a:r>
            <a:r>
              <a:rPr lang="tr-TR" sz="3200" dirty="0" smtClean="0"/>
              <a:t> 34000-42000 ml</a:t>
            </a:r>
            <a:endParaRPr lang="en-US" sz="3200" dirty="0"/>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035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chemeClr val="bg2">
                    <a:lumMod val="40000"/>
                    <a:lumOff val="60000"/>
                  </a:schemeClr>
                </a:solidFill>
              </a:rPr>
              <a:t>2.</a:t>
            </a:r>
            <a:r>
              <a:rPr lang="en-US" dirty="0" smtClean="0">
                <a:solidFill>
                  <a:schemeClr val="bg2">
                    <a:lumMod val="40000"/>
                    <a:lumOff val="60000"/>
                  </a:schemeClr>
                </a:solidFill>
              </a:rPr>
              <a:t>D</a:t>
            </a:r>
            <a:r>
              <a:rPr lang="tr-TR" dirty="0" err="1" smtClean="0">
                <a:solidFill>
                  <a:schemeClr val="bg2">
                    <a:lumMod val="40000"/>
                    <a:lumOff val="60000"/>
                  </a:schemeClr>
                </a:solidFill>
              </a:rPr>
              <a:t>ynamic</a:t>
            </a:r>
            <a:r>
              <a:rPr lang="en-US" dirty="0" smtClean="0">
                <a:solidFill>
                  <a:schemeClr val="bg2">
                    <a:lumMod val="40000"/>
                    <a:lumOff val="60000"/>
                  </a:schemeClr>
                </a:solidFill>
              </a:rPr>
              <a:t> </a:t>
            </a:r>
            <a:r>
              <a:rPr lang="tr-TR" dirty="0" smtClean="0">
                <a:solidFill>
                  <a:schemeClr val="bg2">
                    <a:lumMod val="40000"/>
                    <a:lumOff val="60000"/>
                  </a:schemeClr>
                </a:solidFill>
              </a:rPr>
              <a:t>Lung</a:t>
            </a:r>
            <a:r>
              <a:rPr lang="en-US" dirty="0" smtClean="0">
                <a:solidFill>
                  <a:schemeClr val="bg2">
                    <a:lumMod val="40000"/>
                    <a:lumOff val="60000"/>
                  </a:schemeClr>
                </a:solidFill>
              </a:rPr>
              <a:t> </a:t>
            </a:r>
            <a:r>
              <a:rPr lang="tr-TR" dirty="0" err="1" smtClean="0">
                <a:solidFill>
                  <a:schemeClr val="bg2">
                    <a:lumMod val="40000"/>
                    <a:lumOff val="60000"/>
                  </a:schemeClr>
                </a:solidFill>
              </a:rPr>
              <a:t>Volumes</a:t>
            </a:r>
            <a:endParaRPr lang="en-US" dirty="0">
              <a:solidFill>
                <a:schemeClr val="bg2">
                  <a:lumMod val="40000"/>
                  <a:lumOff val="60000"/>
                </a:schemeClr>
              </a:solidFill>
            </a:endParaRPr>
          </a:p>
        </p:txBody>
      </p:sp>
      <p:sp>
        <p:nvSpPr>
          <p:cNvPr id="3" name="Subtitle 2"/>
          <p:cNvSpPr>
            <a:spLocks noGrp="1"/>
          </p:cNvSpPr>
          <p:nvPr>
            <p:ph idx="1"/>
          </p:nvPr>
        </p:nvSpPr>
        <p:spPr/>
        <p:txBody>
          <a:bodyPr>
            <a:normAutofit/>
          </a:bodyPr>
          <a:lstStyle/>
          <a:p>
            <a:r>
              <a:rPr lang="en-US" dirty="0" smtClean="0"/>
              <a:t>Forced Vital</a:t>
            </a:r>
            <a:r>
              <a:rPr lang="tr-TR" dirty="0"/>
              <a:t> </a:t>
            </a:r>
            <a:r>
              <a:rPr lang="en-US" dirty="0" smtClean="0"/>
              <a:t>Capacity</a:t>
            </a:r>
            <a:r>
              <a:rPr lang="tr-TR" dirty="0" smtClean="0"/>
              <a:t> (</a:t>
            </a:r>
            <a:r>
              <a:rPr lang="en-US" dirty="0" smtClean="0"/>
              <a:t>FVC)</a:t>
            </a:r>
            <a:endParaRPr lang="tr-TR" dirty="0" smtClean="0"/>
          </a:p>
          <a:p>
            <a:endParaRPr lang="en-US" dirty="0"/>
          </a:p>
          <a:p>
            <a:r>
              <a:rPr lang="en-US" dirty="0" smtClean="0"/>
              <a:t>Forced Expiratory</a:t>
            </a:r>
            <a:r>
              <a:rPr lang="tr-TR" dirty="0" smtClean="0"/>
              <a:t> </a:t>
            </a:r>
            <a:r>
              <a:rPr lang="en-US" dirty="0" smtClean="0"/>
              <a:t>Volume</a:t>
            </a:r>
            <a:r>
              <a:rPr lang="tr-TR" dirty="0" smtClean="0"/>
              <a:t> (</a:t>
            </a:r>
            <a:r>
              <a:rPr lang="en-US" dirty="0" smtClean="0"/>
              <a:t>FEV</a:t>
            </a:r>
            <a:r>
              <a:rPr lang="en-US" dirty="0"/>
              <a:t>, FEV1</a:t>
            </a:r>
            <a:r>
              <a:rPr lang="en-US" dirty="0" smtClean="0"/>
              <a:t>)</a:t>
            </a:r>
            <a:endParaRPr lang="tr-TR" dirty="0" smtClean="0"/>
          </a:p>
          <a:p>
            <a:endParaRPr lang="en-US" dirty="0"/>
          </a:p>
          <a:p>
            <a:r>
              <a:rPr lang="en-US" dirty="0" smtClean="0"/>
              <a:t>Maximum</a:t>
            </a:r>
            <a:r>
              <a:rPr lang="tr-TR" dirty="0" smtClean="0"/>
              <a:t> </a:t>
            </a:r>
            <a:r>
              <a:rPr lang="en-US" dirty="0" smtClean="0"/>
              <a:t>Voluntarily </a:t>
            </a:r>
            <a:r>
              <a:rPr lang="en-US" dirty="0" err="1" smtClean="0"/>
              <a:t>Ventilatition</a:t>
            </a:r>
            <a:r>
              <a:rPr lang="tr-TR" dirty="0"/>
              <a:t> </a:t>
            </a:r>
            <a:r>
              <a:rPr lang="tr-TR" dirty="0" smtClean="0"/>
              <a:t>(</a:t>
            </a:r>
            <a:r>
              <a:rPr lang="en-US" dirty="0" smtClean="0"/>
              <a:t>MVV)</a:t>
            </a:r>
            <a:endParaRPr lang="tr-TR" dirty="0" smtClean="0"/>
          </a:p>
          <a:p>
            <a:endParaRPr lang="tr-TR" dirty="0" smtClean="0"/>
          </a:p>
          <a:p>
            <a:r>
              <a:rPr lang="en-US" dirty="0"/>
              <a:t>Since they require voluntary inspiration and expiration, they cannot be used in veterinary medicine.</a:t>
            </a:r>
            <a:endParaRPr lang="en-US" sz="3200" dirty="0"/>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7469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rgbClr val="0070C0"/>
                </a:solidFill>
              </a:rPr>
              <a:t>Sonuç olarak</a:t>
            </a:r>
            <a:endParaRPr lang="en-US" dirty="0">
              <a:solidFill>
                <a:srgbClr val="0070C0"/>
              </a:solidFill>
            </a:endParaRPr>
          </a:p>
        </p:txBody>
      </p:sp>
      <p:sp>
        <p:nvSpPr>
          <p:cNvPr id="3" name="Subtitle 2"/>
          <p:cNvSpPr>
            <a:spLocks noGrp="1"/>
          </p:cNvSpPr>
          <p:nvPr>
            <p:ph idx="1"/>
          </p:nvPr>
        </p:nvSpPr>
        <p:spPr/>
        <p:txBody>
          <a:bodyPr>
            <a:normAutofit fontScale="92500" lnSpcReduction="20000"/>
          </a:bodyPr>
          <a:lstStyle/>
          <a:p>
            <a:r>
              <a:rPr lang="en-US" dirty="0"/>
              <a:t>All lung volumes and capacities vary according to animal species and breeds</a:t>
            </a:r>
            <a:r>
              <a:rPr lang="en-US" dirty="0" smtClean="0"/>
              <a:t>.</a:t>
            </a:r>
            <a:endParaRPr lang="tr-TR" dirty="0" smtClean="0"/>
          </a:p>
          <a:p>
            <a:r>
              <a:rPr lang="en-US" dirty="0"/>
              <a:t>20-25% less in </a:t>
            </a:r>
            <a:r>
              <a:rPr lang="tr-TR" dirty="0" err="1" smtClean="0"/>
              <a:t>females</a:t>
            </a:r>
            <a:r>
              <a:rPr lang="en-US" dirty="0" smtClean="0"/>
              <a:t> </a:t>
            </a:r>
            <a:r>
              <a:rPr lang="en-US" dirty="0"/>
              <a:t>than </a:t>
            </a:r>
            <a:r>
              <a:rPr lang="en-US" dirty="0" smtClean="0"/>
              <a:t>m</a:t>
            </a:r>
            <a:r>
              <a:rPr lang="tr-TR" dirty="0" err="1" smtClean="0"/>
              <a:t>ales</a:t>
            </a:r>
            <a:endParaRPr lang="tr-TR" dirty="0" smtClean="0"/>
          </a:p>
          <a:p>
            <a:r>
              <a:rPr lang="en-US" dirty="0"/>
              <a:t>If there were no Residual Volume, the O2 and CO2 concentration of the blood would fluctuate within very wide limits with each breath</a:t>
            </a:r>
            <a:r>
              <a:rPr lang="en-US" dirty="0" smtClean="0"/>
              <a:t>.</a:t>
            </a:r>
            <a:endParaRPr lang="tr-TR" dirty="0" smtClean="0"/>
          </a:p>
          <a:p>
            <a:r>
              <a:rPr lang="tr-TR" dirty="0" err="1" smtClean="0"/>
              <a:t>Examining</a:t>
            </a:r>
            <a:r>
              <a:rPr lang="tr-TR" dirty="0" smtClean="0"/>
              <a:t> </a:t>
            </a:r>
            <a:r>
              <a:rPr lang="tr-TR" dirty="0" err="1" smtClean="0"/>
              <a:t>the</a:t>
            </a:r>
            <a:r>
              <a:rPr lang="tr-TR" dirty="0" smtClean="0"/>
              <a:t> V</a:t>
            </a:r>
            <a:r>
              <a:rPr lang="en-US" dirty="0" err="1" smtClean="0"/>
              <a:t>ital</a:t>
            </a:r>
            <a:r>
              <a:rPr lang="en-US" dirty="0" smtClean="0"/>
              <a:t> </a:t>
            </a:r>
            <a:r>
              <a:rPr lang="tr-TR" dirty="0" smtClean="0"/>
              <a:t>C</a:t>
            </a:r>
            <a:r>
              <a:rPr lang="en-US" dirty="0" err="1" smtClean="0"/>
              <a:t>apacity</a:t>
            </a:r>
            <a:r>
              <a:rPr lang="en-US" dirty="0" smtClean="0"/>
              <a:t> is </a:t>
            </a:r>
            <a:r>
              <a:rPr lang="en-US" dirty="0"/>
              <a:t>important in determining the fitness of horses, the condition of animals, the decision of inhalation anesthesia in the operation, the anatomical structure, the strength of the respiratory muscles, the tensile strength of the lung and respiratory muscles.</a:t>
            </a:r>
            <a:endParaRPr lang="tr-TR" dirty="0" smtClean="0"/>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181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solidFill>
                  <a:schemeClr val="bg2">
                    <a:lumMod val="40000"/>
                    <a:lumOff val="60000"/>
                  </a:schemeClr>
                </a:solidFill>
              </a:rPr>
              <a:t>VENTILATION</a:t>
            </a:r>
            <a:endParaRPr lang="en-US" dirty="0">
              <a:solidFill>
                <a:schemeClr val="bg2">
                  <a:lumMod val="40000"/>
                  <a:lumOff val="60000"/>
                </a:schemeClr>
              </a:solidFill>
            </a:endParaRPr>
          </a:p>
        </p:txBody>
      </p:sp>
      <p:sp>
        <p:nvSpPr>
          <p:cNvPr id="3" name="Subtitle 2"/>
          <p:cNvSpPr>
            <a:spLocks noGrp="1"/>
          </p:cNvSpPr>
          <p:nvPr>
            <p:ph idx="1"/>
          </p:nvPr>
        </p:nvSpPr>
        <p:spPr/>
        <p:txBody>
          <a:bodyPr>
            <a:normAutofit/>
          </a:bodyPr>
          <a:lstStyle/>
          <a:p>
            <a:r>
              <a:rPr lang="en-US" dirty="0"/>
              <a:t>Taking air in and out of the lungs is called </a:t>
            </a:r>
            <a:r>
              <a:rPr lang="en-US" dirty="0">
                <a:solidFill>
                  <a:srgbClr val="FF0000"/>
                </a:solidFill>
              </a:rPr>
              <a:t>Pulmonary Ventilation</a:t>
            </a:r>
            <a:r>
              <a:rPr lang="en-US" dirty="0"/>
              <a:t>.</a:t>
            </a:r>
            <a:endParaRPr lang="tr-TR" dirty="0" smtClean="0"/>
          </a:p>
          <a:p>
            <a:pPr marL="118872" indent="0">
              <a:buNone/>
            </a:pPr>
            <a:endParaRPr lang="tr-TR" dirty="0" smtClean="0"/>
          </a:p>
          <a:p>
            <a:pPr marL="118872" indent="0">
              <a:buNone/>
            </a:pPr>
            <a:endParaRPr lang="tr-TR" dirty="0" smtClean="0"/>
          </a:p>
          <a:p>
            <a:pPr marL="118872" indent="0">
              <a:buNone/>
            </a:pPr>
            <a:endParaRPr lang="tr-TR" dirty="0" smtClean="0"/>
          </a:p>
          <a:p>
            <a:pPr marL="118872" indent="0">
              <a:buNone/>
            </a:pPr>
            <a:endParaRPr lang="en-US" dirty="0"/>
          </a:p>
          <a:p>
            <a:pPr marL="118872" indent="0">
              <a:buNone/>
            </a:pPr>
            <a:r>
              <a:rPr lang="en-US" dirty="0"/>
              <a:t>• </a:t>
            </a:r>
            <a:r>
              <a:rPr lang="tr-TR" dirty="0" smtClean="0"/>
              <a:t>V</a:t>
            </a:r>
            <a:r>
              <a:rPr lang="en-US" dirty="0" err="1" smtClean="0"/>
              <a:t>entilation</a:t>
            </a:r>
            <a:r>
              <a:rPr lang="en-US" dirty="0" smtClean="0"/>
              <a:t> </a:t>
            </a:r>
            <a:r>
              <a:rPr lang="tr-TR" dirty="0" smtClean="0"/>
              <a:t>is </a:t>
            </a:r>
            <a:r>
              <a:rPr lang="tr-TR" dirty="0" err="1" smtClean="0"/>
              <a:t>called</a:t>
            </a:r>
            <a:r>
              <a:rPr lang="tr-TR" dirty="0" smtClean="0"/>
              <a:t> </a:t>
            </a:r>
            <a:r>
              <a:rPr lang="tr-TR" dirty="0" err="1" smtClean="0"/>
              <a:t>for</a:t>
            </a:r>
            <a:r>
              <a:rPr lang="tr-TR" dirty="0" smtClean="0"/>
              <a:t> </a:t>
            </a:r>
            <a:r>
              <a:rPr lang="tr-TR" dirty="0" err="1" smtClean="0"/>
              <a:t>both</a:t>
            </a:r>
            <a:r>
              <a:rPr lang="en-US" dirty="0" smtClean="0"/>
              <a:t> inspiration </a:t>
            </a:r>
            <a:r>
              <a:rPr lang="en-US" dirty="0"/>
              <a:t>and </a:t>
            </a:r>
            <a:r>
              <a:rPr lang="en-US" dirty="0" smtClean="0"/>
              <a:t>expiration</a:t>
            </a:r>
            <a:r>
              <a:rPr lang="tr-TR" dirty="0" smtClean="0"/>
              <a:t> </a:t>
            </a:r>
            <a:r>
              <a:rPr lang="en-US" dirty="0" smtClean="0"/>
              <a:t>events</a:t>
            </a:r>
            <a:r>
              <a:rPr lang="en-US" dirty="0"/>
              <a:t>.</a:t>
            </a:r>
            <a:endParaRPr lang="en-US" sz="3200" dirty="0">
              <a:solidFill>
                <a:srgbClr val="FFC000"/>
              </a:solidFill>
            </a:endParaRPr>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2996952"/>
            <a:ext cx="1905000" cy="1828800"/>
          </a:xfrm>
          <a:prstGeom prst="rect">
            <a:avLst/>
          </a:prstGeom>
        </p:spPr>
      </p:pic>
    </p:spTree>
    <p:extLst>
      <p:ext uri="{BB962C8B-B14F-4D97-AF65-F5344CB8AC3E}">
        <p14:creationId xmlns:p14="http://schemas.microsoft.com/office/powerpoint/2010/main" val="3802910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487"/>
            <a:ext cx="8229600" cy="931504"/>
          </a:xfrm>
        </p:spPr>
        <p:txBody>
          <a:bodyPr>
            <a:normAutofit/>
          </a:bodyPr>
          <a:lstStyle/>
          <a:p>
            <a:r>
              <a:rPr lang="en-US" dirty="0" err="1" smtClean="0">
                <a:solidFill>
                  <a:schemeClr val="bg2">
                    <a:lumMod val="40000"/>
                    <a:lumOff val="60000"/>
                  </a:schemeClr>
                </a:solidFill>
              </a:rPr>
              <a:t>Spirometr</a:t>
            </a:r>
            <a:r>
              <a:rPr lang="tr-TR" dirty="0" smtClean="0">
                <a:solidFill>
                  <a:schemeClr val="bg2">
                    <a:lumMod val="40000"/>
                    <a:lumOff val="60000"/>
                  </a:schemeClr>
                </a:solidFill>
              </a:rPr>
              <a:t>y</a:t>
            </a:r>
            <a:endParaRPr lang="en-US" dirty="0">
              <a:solidFill>
                <a:srgbClr val="0070C0"/>
              </a:solidFill>
            </a:endParaRPr>
          </a:p>
        </p:txBody>
      </p:sp>
      <p:sp>
        <p:nvSpPr>
          <p:cNvPr id="3" name="Subtitle 2"/>
          <p:cNvSpPr>
            <a:spLocks noGrp="1"/>
          </p:cNvSpPr>
          <p:nvPr>
            <p:ph idx="1"/>
          </p:nvPr>
        </p:nvSpPr>
        <p:spPr/>
        <p:txBody>
          <a:bodyPr>
            <a:normAutofit/>
          </a:bodyPr>
          <a:lstStyle/>
          <a:p>
            <a:pPr marL="118872" indent="0" algn="ctr">
              <a:buNone/>
            </a:pPr>
            <a:endParaRPr lang="tr-TR" dirty="0"/>
          </a:p>
          <a:p>
            <a:pPr marL="118872" indent="0" algn="ctr">
              <a:buNone/>
            </a:pPr>
            <a:r>
              <a:rPr lang="tr-TR" dirty="0" err="1" smtClean="0"/>
              <a:t>During</a:t>
            </a:r>
            <a:r>
              <a:rPr lang="en-US" dirty="0" smtClean="0"/>
              <a:t> </a:t>
            </a:r>
            <a:r>
              <a:rPr lang="en-US" dirty="0"/>
              <a:t>the examination of lung ventilation, it is the recording of the amount of air entering and leaving the lungs.</a:t>
            </a:r>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7493" y="3753132"/>
            <a:ext cx="2952750" cy="2743200"/>
          </a:xfrm>
          <a:prstGeom prst="rect">
            <a:avLst/>
          </a:prstGeom>
          <a:ln>
            <a:noFill/>
          </a:ln>
          <a:effectLst>
            <a:softEdge rad="112500"/>
          </a:effectLst>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68" y="3795003"/>
            <a:ext cx="2952750" cy="2743200"/>
          </a:xfrm>
          <a:prstGeom prst="rect">
            <a:avLst/>
          </a:prstGeom>
          <a:ln>
            <a:noFill/>
          </a:ln>
          <a:effectLst>
            <a:softEdge rad="112500"/>
          </a:effectLst>
        </p:spPr>
      </p:pic>
    </p:spTree>
    <p:extLst>
      <p:ext uri="{BB962C8B-B14F-4D97-AF65-F5344CB8AC3E}">
        <p14:creationId xmlns:p14="http://schemas.microsoft.com/office/powerpoint/2010/main" val="2062463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bg2">
                    <a:lumMod val="40000"/>
                    <a:lumOff val="60000"/>
                  </a:schemeClr>
                </a:solidFill>
              </a:rPr>
              <a:t>Spiromet</a:t>
            </a:r>
            <a:r>
              <a:rPr lang="tr-TR" dirty="0" smtClean="0">
                <a:solidFill>
                  <a:schemeClr val="bg2">
                    <a:lumMod val="40000"/>
                    <a:lumOff val="60000"/>
                  </a:schemeClr>
                </a:solidFill>
              </a:rPr>
              <a:t>er</a:t>
            </a:r>
            <a:r>
              <a:rPr lang="en-US" dirty="0" smtClean="0">
                <a:solidFill>
                  <a:srgbClr val="FFC000"/>
                </a:solidFill>
              </a:rPr>
              <a:t> </a:t>
            </a:r>
            <a:endParaRPr lang="en-US" dirty="0">
              <a:solidFill>
                <a:srgbClr val="FFC000"/>
              </a:solidFill>
            </a:endParaRPr>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p:txBody>
          <a:bodyPr/>
          <a:lstStyle/>
          <a:p>
            <a:endParaRPr lang="tr-TR" dirty="0" smtClean="0"/>
          </a:p>
          <a:p>
            <a:pPr marL="118872" indent="0">
              <a:buNone/>
            </a:pPr>
            <a:endParaRPr lang="tr-TR" dirty="0"/>
          </a:p>
          <a:p>
            <a:pPr marL="118872" indent="0" algn="ctr">
              <a:buNone/>
            </a:pPr>
            <a:r>
              <a:rPr lang="tr-TR" dirty="0" err="1"/>
              <a:t>Devices</a:t>
            </a:r>
            <a:r>
              <a:rPr lang="tr-TR" dirty="0"/>
              <a:t> </a:t>
            </a:r>
            <a:r>
              <a:rPr lang="tr-TR" dirty="0" err="1"/>
              <a:t>that</a:t>
            </a:r>
            <a:r>
              <a:rPr lang="tr-TR" dirty="0"/>
              <a:t> </a:t>
            </a:r>
            <a:r>
              <a:rPr lang="tr-TR" dirty="0" err="1"/>
              <a:t>perform</a:t>
            </a:r>
            <a:r>
              <a:rPr lang="tr-TR" dirty="0"/>
              <a:t> </a:t>
            </a:r>
            <a:r>
              <a:rPr lang="tr-TR" dirty="0" err="1"/>
              <a:t>spirometry</a:t>
            </a:r>
            <a:endParaRPr lang="tr-TR" dirty="0"/>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45" y="3636733"/>
            <a:ext cx="2695575" cy="2888611"/>
          </a:xfrm>
          <a:prstGeom prst="rect">
            <a:avLst/>
          </a:prstGeom>
          <a:ln>
            <a:noFill/>
          </a:ln>
          <a:effectLst>
            <a:softEdge rad="112500"/>
          </a:effectLst>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0520" y="1554478"/>
            <a:ext cx="3086100" cy="1413923"/>
          </a:xfrm>
          <a:prstGeom prst="rect">
            <a:avLst/>
          </a:prstGeom>
          <a:ln>
            <a:noFill/>
          </a:ln>
          <a:effectLst>
            <a:softEdge rad="112500"/>
          </a:effectLst>
        </p:spPr>
      </p:pic>
      <p:pic>
        <p:nvPicPr>
          <p:cNvPr id="8" name="Resi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9424" y="3636732"/>
            <a:ext cx="2984780" cy="2984780"/>
          </a:xfrm>
          <a:prstGeom prst="rect">
            <a:avLst/>
          </a:prstGeom>
          <a:ln>
            <a:noFill/>
          </a:ln>
          <a:effectLst>
            <a:softEdge rad="112500"/>
          </a:effectLst>
        </p:spPr>
      </p:pic>
    </p:spTree>
    <p:extLst>
      <p:ext uri="{BB962C8B-B14F-4D97-AF65-F5344CB8AC3E}">
        <p14:creationId xmlns:p14="http://schemas.microsoft.com/office/powerpoint/2010/main" val="3378630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40000"/>
                    <a:lumOff val="60000"/>
                  </a:schemeClr>
                </a:solidFill>
              </a:rPr>
              <a:t>Spiro</a:t>
            </a:r>
            <a:r>
              <a:rPr lang="tr-TR" dirty="0" smtClean="0">
                <a:solidFill>
                  <a:schemeClr val="bg2">
                    <a:lumMod val="40000"/>
                    <a:lumOff val="60000"/>
                  </a:schemeClr>
                </a:solidFill>
              </a:rPr>
              <a:t>gram</a:t>
            </a:r>
            <a:r>
              <a:rPr lang="en-US" dirty="0" smtClean="0">
                <a:solidFill>
                  <a:schemeClr val="bg2">
                    <a:lumMod val="40000"/>
                    <a:lumOff val="60000"/>
                  </a:schemeClr>
                </a:solidFill>
              </a:rPr>
              <a:t> </a:t>
            </a:r>
            <a:endParaRPr lang="en-US" dirty="0">
              <a:solidFill>
                <a:schemeClr val="bg2">
                  <a:lumMod val="40000"/>
                  <a:lumOff val="60000"/>
                </a:schemeClr>
              </a:solidFill>
            </a:endParaRPr>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p:txBody>
          <a:bodyPr/>
          <a:lstStyle/>
          <a:p>
            <a:pPr marL="118872" indent="0" algn="ctr">
              <a:buNone/>
            </a:pPr>
            <a:endParaRPr lang="tr-TR" dirty="0"/>
          </a:p>
          <a:p>
            <a:pPr marL="118872" indent="0" algn="ctr">
              <a:buNone/>
            </a:pPr>
            <a:r>
              <a:rPr lang="tr-TR" dirty="0" err="1" smtClean="0"/>
              <a:t>The</a:t>
            </a:r>
            <a:r>
              <a:rPr lang="tr-TR" dirty="0" smtClean="0"/>
              <a:t> </a:t>
            </a:r>
            <a:r>
              <a:rPr lang="tr-TR" dirty="0"/>
              <a:t>d</a:t>
            </a:r>
            <a:r>
              <a:rPr lang="en-US" dirty="0" err="1" smtClean="0"/>
              <a:t>iagram</a:t>
            </a:r>
            <a:r>
              <a:rPr lang="en-US" dirty="0" smtClean="0"/>
              <a:t> </a:t>
            </a:r>
            <a:r>
              <a:rPr lang="en-US" dirty="0"/>
              <a:t>showing lung volume and </a:t>
            </a:r>
            <a:r>
              <a:rPr lang="en-US" dirty="0" smtClean="0"/>
              <a:t>c</a:t>
            </a:r>
            <a:r>
              <a:rPr lang="tr-TR" dirty="0" err="1" smtClean="0"/>
              <a:t>apacities</a:t>
            </a:r>
            <a:r>
              <a:rPr lang="en-US" dirty="0" smtClean="0"/>
              <a:t> </a:t>
            </a:r>
            <a:r>
              <a:rPr lang="en-US" dirty="0"/>
              <a:t>obtained by spirometry</a:t>
            </a:r>
            <a:endParaRPr lang="tr-TR" dirty="0"/>
          </a:p>
        </p:txBody>
      </p:sp>
      <p:pic>
        <p:nvPicPr>
          <p:cNvPr id="4" name="Resim 3"/>
          <p:cNvPicPr>
            <a:picLocks noChangeAspect="1"/>
          </p:cNvPicPr>
          <p:nvPr/>
        </p:nvPicPr>
        <p:blipFill>
          <a:blip r:embed="rId4"/>
          <a:stretch>
            <a:fillRect/>
          </a:stretch>
        </p:blipFill>
        <p:spPr>
          <a:xfrm>
            <a:off x="2198754" y="3402495"/>
            <a:ext cx="4746492" cy="2998305"/>
          </a:xfrm>
          <a:prstGeom prst="rect">
            <a:avLst/>
          </a:prstGeom>
        </p:spPr>
      </p:pic>
    </p:spTree>
    <p:extLst>
      <p:ext uri="{BB962C8B-B14F-4D97-AF65-F5344CB8AC3E}">
        <p14:creationId xmlns:p14="http://schemas.microsoft.com/office/powerpoint/2010/main" val="14142881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7029400"/>
          </a:xfrm>
        </p:spPr>
      </p:pic>
    </p:spTree>
    <p:extLst>
      <p:ext uri="{BB962C8B-B14F-4D97-AF65-F5344CB8AC3E}">
        <p14:creationId xmlns:p14="http://schemas.microsoft.com/office/powerpoint/2010/main" val="9821665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solidFill>
                  <a:schemeClr val="bg2">
                    <a:lumMod val="40000"/>
                    <a:lumOff val="60000"/>
                  </a:schemeClr>
                </a:solidFill>
              </a:rPr>
              <a:t>Minute </a:t>
            </a:r>
            <a:r>
              <a:rPr lang="tr-TR" dirty="0" err="1" smtClean="0">
                <a:solidFill>
                  <a:schemeClr val="bg2">
                    <a:lumMod val="40000"/>
                    <a:lumOff val="60000"/>
                  </a:schemeClr>
                </a:solidFill>
              </a:rPr>
              <a:t>Ventilation</a:t>
            </a:r>
            <a:endParaRPr lang="en-US" dirty="0">
              <a:solidFill>
                <a:srgbClr val="0070C0"/>
              </a:solidFill>
            </a:endParaRPr>
          </a:p>
        </p:txBody>
      </p:sp>
      <p:sp>
        <p:nvSpPr>
          <p:cNvPr id="3" name="Subtitle 2"/>
          <p:cNvSpPr>
            <a:spLocks noGrp="1"/>
          </p:cNvSpPr>
          <p:nvPr>
            <p:ph idx="1"/>
          </p:nvPr>
        </p:nvSpPr>
        <p:spPr/>
        <p:txBody>
          <a:bodyPr>
            <a:normAutofit fontScale="92500" lnSpcReduction="20000"/>
          </a:bodyPr>
          <a:lstStyle/>
          <a:p>
            <a:r>
              <a:rPr lang="en-US" dirty="0" smtClean="0"/>
              <a:t> </a:t>
            </a:r>
            <a:r>
              <a:rPr lang="tr-TR" dirty="0" err="1" smtClean="0"/>
              <a:t>Amount</a:t>
            </a:r>
            <a:r>
              <a:rPr lang="tr-TR" dirty="0" smtClean="0"/>
              <a:t> of </a:t>
            </a:r>
            <a:r>
              <a:rPr lang="tr-TR" dirty="0" err="1" smtClean="0"/>
              <a:t>air</a:t>
            </a:r>
            <a:r>
              <a:rPr lang="en-US" dirty="0" smtClean="0"/>
              <a:t>  </a:t>
            </a:r>
            <a:r>
              <a:rPr lang="en-US" dirty="0"/>
              <a:t>entering the respiratory tract in one </a:t>
            </a:r>
            <a:r>
              <a:rPr lang="en-US" dirty="0" smtClean="0"/>
              <a:t>minute</a:t>
            </a:r>
            <a:r>
              <a:rPr lang="tr-TR" dirty="0" smtClean="0"/>
              <a:t> </a:t>
            </a:r>
            <a:r>
              <a:rPr lang="en-US" dirty="0" smtClean="0"/>
              <a:t>and </a:t>
            </a:r>
            <a:r>
              <a:rPr lang="en-US" dirty="0"/>
              <a:t>is expressed with the letters </a:t>
            </a:r>
            <a:r>
              <a:rPr lang="tr-TR" dirty="0" smtClean="0">
                <a:solidFill>
                  <a:srgbClr val="FF0000"/>
                </a:solidFill>
              </a:rPr>
              <a:t>VE</a:t>
            </a:r>
            <a:r>
              <a:rPr lang="en-US" dirty="0" smtClean="0"/>
              <a:t>.</a:t>
            </a:r>
            <a:endParaRPr lang="tr-TR" dirty="0" smtClean="0"/>
          </a:p>
          <a:p>
            <a:endParaRPr lang="en-US" dirty="0"/>
          </a:p>
          <a:p>
            <a:r>
              <a:rPr lang="tr-TR" dirty="0" smtClean="0"/>
              <a:t>Can be </a:t>
            </a:r>
            <a:r>
              <a:rPr lang="tr-TR" dirty="0" err="1" smtClean="0"/>
              <a:t>valculated</a:t>
            </a:r>
            <a:r>
              <a:rPr lang="tr-TR" dirty="0" smtClean="0"/>
              <a:t> </a:t>
            </a:r>
            <a:r>
              <a:rPr lang="tr-TR" dirty="0" err="1" smtClean="0"/>
              <a:t>by</a:t>
            </a:r>
            <a:r>
              <a:rPr lang="tr-TR" dirty="0" smtClean="0"/>
              <a:t> </a:t>
            </a:r>
            <a:r>
              <a:rPr lang="tr-TR" dirty="0" err="1" smtClean="0"/>
              <a:t>multiplying</a:t>
            </a:r>
            <a:r>
              <a:rPr lang="tr-TR" dirty="0" smtClean="0"/>
              <a:t> </a:t>
            </a:r>
            <a:r>
              <a:rPr lang="tr-TR" dirty="0" err="1" smtClean="0"/>
              <a:t>the</a:t>
            </a:r>
            <a:r>
              <a:rPr lang="tr-TR" dirty="0" smtClean="0"/>
              <a:t> </a:t>
            </a:r>
            <a:r>
              <a:rPr lang="en-US" dirty="0" smtClean="0"/>
              <a:t>Tidal </a:t>
            </a:r>
            <a:r>
              <a:rPr lang="en-US" dirty="0" err="1" smtClean="0"/>
              <a:t>vol</a:t>
            </a:r>
            <a:r>
              <a:rPr lang="tr-TR" dirty="0" err="1" smtClean="0"/>
              <a:t>ume</a:t>
            </a:r>
            <a:r>
              <a:rPr lang="en-US" dirty="0" smtClean="0"/>
              <a:t> </a:t>
            </a:r>
            <a:r>
              <a:rPr lang="en-US" dirty="0"/>
              <a:t>(TV) </a:t>
            </a:r>
            <a:r>
              <a:rPr lang="tr-TR" dirty="0" err="1" smtClean="0"/>
              <a:t>and</a:t>
            </a:r>
            <a:r>
              <a:rPr lang="tr-TR" dirty="0" smtClean="0"/>
              <a:t> </a:t>
            </a:r>
            <a:r>
              <a:rPr lang="en-US" dirty="0"/>
              <a:t>respiratory </a:t>
            </a:r>
            <a:r>
              <a:rPr lang="en-US" dirty="0" smtClean="0"/>
              <a:t>frequency (</a:t>
            </a:r>
            <a:r>
              <a:rPr lang="tr-TR" dirty="0" smtClean="0"/>
              <a:t>f)                      </a:t>
            </a:r>
          </a:p>
          <a:p>
            <a:pPr marL="118872" indent="0">
              <a:buNone/>
            </a:pPr>
            <a:r>
              <a:rPr lang="tr-TR" dirty="0"/>
              <a:t> </a:t>
            </a:r>
            <a:r>
              <a:rPr lang="tr-TR" dirty="0" smtClean="0"/>
              <a:t>                       </a:t>
            </a:r>
            <a:r>
              <a:rPr lang="en-US" dirty="0" smtClean="0"/>
              <a:t> </a:t>
            </a:r>
            <a:r>
              <a:rPr lang="en-US" dirty="0"/>
              <a:t>VE=TV X f.</a:t>
            </a:r>
          </a:p>
          <a:p>
            <a:r>
              <a:rPr lang="tr-TR" dirty="0" err="1" smtClean="0"/>
              <a:t>During</a:t>
            </a:r>
            <a:r>
              <a:rPr lang="tr-TR" dirty="0" smtClean="0"/>
              <a:t> </a:t>
            </a:r>
            <a:r>
              <a:rPr lang="tr-TR" dirty="0" err="1" smtClean="0"/>
              <a:t>resting</a:t>
            </a:r>
            <a:r>
              <a:rPr lang="tr-TR" dirty="0" smtClean="0"/>
              <a:t>, </a:t>
            </a:r>
            <a:r>
              <a:rPr lang="tr-TR" dirty="0" err="1" smtClean="0"/>
              <a:t>Tidal</a:t>
            </a:r>
            <a:r>
              <a:rPr lang="tr-TR" dirty="0" smtClean="0"/>
              <a:t> Volume</a:t>
            </a:r>
            <a:r>
              <a:rPr lang="en-US" dirty="0" smtClean="0"/>
              <a:t> </a:t>
            </a:r>
            <a:r>
              <a:rPr lang="tr-TR" dirty="0" smtClean="0"/>
              <a:t>is</a:t>
            </a:r>
            <a:r>
              <a:rPr lang="en-US" dirty="0" smtClean="0"/>
              <a:t> </a:t>
            </a:r>
            <a:r>
              <a:rPr lang="en-US" dirty="0"/>
              <a:t>500 </a:t>
            </a:r>
            <a:r>
              <a:rPr lang="en-US" dirty="0" smtClean="0"/>
              <a:t>ml</a:t>
            </a:r>
            <a:r>
              <a:rPr lang="tr-TR" dirty="0"/>
              <a:t> </a:t>
            </a:r>
            <a:r>
              <a:rPr lang="tr-TR" dirty="0" err="1" smtClean="0"/>
              <a:t>and</a:t>
            </a:r>
            <a:r>
              <a:rPr lang="tr-TR" dirty="0" smtClean="0"/>
              <a:t> </a:t>
            </a:r>
            <a:r>
              <a:rPr lang="tr-TR" dirty="0" err="1" smtClean="0"/>
              <a:t>Respiratory</a:t>
            </a:r>
            <a:r>
              <a:rPr lang="tr-TR" dirty="0" smtClean="0"/>
              <a:t> </a:t>
            </a:r>
            <a:r>
              <a:rPr lang="tr-TR" dirty="0" err="1" smtClean="0"/>
              <a:t>frequency</a:t>
            </a:r>
            <a:r>
              <a:rPr lang="tr-TR" dirty="0" smtClean="0"/>
              <a:t> </a:t>
            </a:r>
            <a:r>
              <a:rPr lang="en-US" dirty="0" smtClean="0"/>
              <a:t>is </a:t>
            </a:r>
            <a:r>
              <a:rPr lang="en-US" dirty="0"/>
              <a:t>12 per </a:t>
            </a:r>
            <a:endParaRPr lang="tr-TR" dirty="0" smtClean="0"/>
          </a:p>
          <a:p>
            <a:r>
              <a:rPr lang="tr-TR" dirty="0" err="1" smtClean="0"/>
              <a:t>So</a:t>
            </a:r>
            <a:r>
              <a:rPr lang="tr-TR" dirty="0" smtClean="0"/>
              <a:t> Minute </a:t>
            </a:r>
            <a:r>
              <a:rPr lang="tr-TR" dirty="0" err="1" smtClean="0"/>
              <a:t>Ventilation</a:t>
            </a:r>
            <a:r>
              <a:rPr lang="tr-TR" dirty="0" smtClean="0"/>
              <a:t> can be </a:t>
            </a:r>
            <a:r>
              <a:rPr lang="tr-TR" dirty="0" err="1" smtClean="0"/>
              <a:t>calculated</a:t>
            </a:r>
            <a:r>
              <a:rPr lang="tr-TR" dirty="0" smtClean="0"/>
              <a:t> as 500X12= 6lt/</a:t>
            </a:r>
            <a:r>
              <a:rPr lang="tr-TR" dirty="0" err="1" smtClean="0"/>
              <a:t>min</a:t>
            </a:r>
            <a:r>
              <a:rPr lang="en-US" dirty="0" smtClean="0"/>
              <a:t>.</a:t>
            </a:r>
            <a:endParaRPr lang="en-US" dirty="0"/>
          </a:p>
          <a:p>
            <a:r>
              <a:rPr lang="tr-TR" dirty="0" err="1" smtClean="0"/>
              <a:t>It</a:t>
            </a:r>
            <a:r>
              <a:rPr lang="tr-TR" dirty="0" smtClean="0"/>
              <a:t> </a:t>
            </a:r>
            <a:r>
              <a:rPr lang="tr-TR" dirty="0" err="1" smtClean="0"/>
              <a:t>will</a:t>
            </a:r>
            <a:r>
              <a:rPr lang="tr-TR" dirty="0" smtClean="0"/>
              <a:t> </a:t>
            </a:r>
            <a:r>
              <a:rPr lang="tr-TR" dirty="0" err="1" smtClean="0"/>
              <a:t>increase</a:t>
            </a:r>
            <a:r>
              <a:rPr lang="tr-TR" dirty="0" smtClean="0"/>
              <a:t> </a:t>
            </a:r>
            <a:r>
              <a:rPr lang="tr-TR" dirty="0" err="1" smtClean="0"/>
              <a:t>during</a:t>
            </a:r>
            <a:r>
              <a:rPr lang="tr-TR" dirty="0" smtClean="0"/>
              <a:t> </a:t>
            </a:r>
            <a:r>
              <a:rPr lang="tr-TR" dirty="0" err="1" smtClean="0"/>
              <a:t>exercise</a:t>
            </a:r>
            <a:r>
              <a:rPr lang="en-US" dirty="0" smtClean="0"/>
              <a:t>.</a:t>
            </a:r>
            <a:endParaRPr lang="en-US" dirty="0"/>
          </a:p>
          <a:p>
            <a:endParaRPr lang="en-US" sz="3200" dirty="0">
              <a:solidFill>
                <a:srgbClr val="FFC000"/>
              </a:solidFill>
            </a:endParaRPr>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220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bg2">
                    <a:lumMod val="60000"/>
                    <a:lumOff val="40000"/>
                  </a:schemeClr>
                </a:solidFill>
              </a:rPr>
              <a:t>Alveol</a:t>
            </a:r>
            <a:r>
              <a:rPr lang="tr-TR" dirty="0" smtClean="0">
                <a:solidFill>
                  <a:schemeClr val="bg2">
                    <a:lumMod val="60000"/>
                    <a:lumOff val="40000"/>
                  </a:schemeClr>
                </a:solidFill>
              </a:rPr>
              <a:t>ar </a:t>
            </a:r>
            <a:r>
              <a:rPr lang="tr-TR" dirty="0" err="1" smtClean="0">
                <a:solidFill>
                  <a:schemeClr val="bg2">
                    <a:lumMod val="60000"/>
                    <a:lumOff val="40000"/>
                  </a:schemeClr>
                </a:solidFill>
              </a:rPr>
              <a:t>Ventilation</a:t>
            </a:r>
            <a:endParaRPr lang="en-US" dirty="0">
              <a:solidFill>
                <a:srgbClr val="0070C0"/>
              </a:solidFill>
            </a:endParaRPr>
          </a:p>
        </p:txBody>
      </p:sp>
      <p:sp>
        <p:nvSpPr>
          <p:cNvPr id="3" name="Subtitle 2"/>
          <p:cNvSpPr>
            <a:spLocks noGrp="1"/>
          </p:cNvSpPr>
          <p:nvPr>
            <p:ph idx="1"/>
          </p:nvPr>
        </p:nvSpPr>
        <p:spPr/>
        <p:txBody>
          <a:bodyPr>
            <a:normAutofit fontScale="62500" lnSpcReduction="20000"/>
          </a:bodyPr>
          <a:lstStyle/>
          <a:p>
            <a:pPr marL="118872" indent="0">
              <a:buNone/>
            </a:pPr>
            <a:r>
              <a:rPr lang="tr-TR" dirty="0" smtClean="0"/>
              <a:t>       </a:t>
            </a:r>
            <a:r>
              <a:rPr lang="en-US" dirty="0" smtClean="0"/>
              <a:t>The </a:t>
            </a:r>
            <a:r>
              <a:rPr lang="en-US" dirty="0"/>
              <a:t>rate at which new air reaches the regions where gas exchange takes place in the lungs is called </a:t>
            </a:r>
            <a:r>
              <a:rPr lang="en-US" dirty="0">
                <a:solidFill>
                  <a:srgbClr val="FF0000"/>
                </a:solidFill>
              </a:rPr>
              <a:t>alveolar ventilation</a:t>
            </a:r>
            <a:r>
              <a:rPr lang="en-US" dirty="0" smtClean="0"/>
              <a:t>.</a:t>
            </a:r>
            <a:endParaRPr lang="tr-TR" dirty="0" smtClean="0"/>
          </a:p>
          <a:p>
            <a:pPr marL="118872" indent="0">
              <a:buNone/>
            </a:pPr>
            <a:r>
              <a:rPr lang="tr-TR" dirty="0" smtClean="0"/>
              <a:t>                                                          </a:t>
            </a:r>
            <a:r>
              <a:rPr lang="tr-TR" dirty="0" err="1"/>
              <a:t>G</a:t>
            </a:r>
            <a:r>
              <a:rPr lang="tr-TR" dirty="0" err="1" smtClean="0"/>
              <a:t>as</a:t>
            </a:r>
            <a:r>
              <a:rPr lang="tr-TR" dirty="0" smtClean="0"/>
              <a:t> Exchange is at </a:t>
            </a:r>
            <a:r>
              <a:rPr lang="tr-TR" dirty="0" err="1"/>
              <a:t>alveoli</a:t>
            </a:r>
            <a:r>
              <a:rPr lang="tr-TR" dirty="0"/>
              <a:t>, </a:t>
            </a:r>
            <a:r>
              <a:rPr lang="tr-TR" dirty="0" err="1"/>
              <a:t>alveolar</a:t>
            </a:r>
            <a:r>
              <a:rPr lang="tr-TR" dirty="0"/>
              <a:t> </a:t>
            </a:r>
            <a:r>
              <a:rPr lang="tr-TR" dirty="0" err="1"/>
              <a:t>sacs</a:t>
            </a:r>
            <a:r>
              <a:rPr lang="tr-TR" dirty="0"/>
              <a:t>, </a:t>
            </a:r>
            <a:r>
              <a:rPr lang="tr-TR" dirty="0" smtClean="0"/>
              <a:t>  </a:t>
            </a:r>
          </a:p>
          <a:p>
            <a:pPr marL="118872" indent="0">
              <a:buNone/>
            </a:pPr>
            <a:r>
              <a:rPr lang="tr-TR" dirty="0"/>
              <a:t> </a:t>
            </a:r>
            <a:r>
              <a:rPr lang="tr-TR" dirty="0" smtClean="0"/>
              <a:t>                                                    </a:t>
            </a:r>
            <a:r>
              <a:rPr lang="tr-TR" dirty="0" err="1" smtClean="0"/>
              <a:t>alveolar</a:t>
            </a:r>
            <a:r>
              <a:rPr lang="tr-TR" dirty="0" smtClean="0"/>
              <a:t> </a:t>
            </a:r>
            <a:r>
              <a:rPr lang="tr-TR" dirty="0" err="1" smtClean="0"/>
              <a:t>ducts</a:t>
            </a:r>
            <a:r>
              <a:rPr lang="tr-TR" dirty="0"/>
              <a:t>, </a:t>
            </a:r>
            <a:r>
              <a:rPr lang="tr-TR" dirty="0" err="1"/>
              <a:t>and</a:t>
            </a:r>
            <a:r>
              <a:rPr lang="tr-TR" dirty="0"/>
              <a:t> </a:t>
            </a:r>
            <a:r>
              <a:rPr lang="tr-TR" dirty="0" err="1"/>
              <a:t>respiratory</a:t>
            </a:r>
            <a:r>
              <a:rPr lang="tr-TR" dirty="0"/>
              <a:t> </a:t>
            </a:r>
            <a:r>
              <a:rPr lang="tr-TR" dirty="0" err="1"/>
              <a:t>bronchioles</a:t>
            </a:r>
            <a:r>
              <a:rPr lang="tr-TR" dirty="0" smtClean="0"/>
              <a:t>.</a:t>
            </a:r>
            <a:r>
              <a:rPr lang="en-US" dirty="0"/>
              <a:t> </a:t>
            </a:r>
            <a:r>
              <a:rPr lang="tr-TR" dirty="0" smtClean="0"/>
              <a:t>     </a:t>
            </a:r>
          </a:p>
          <a:p>
            <a:pPr marL="118872" indent="0">
              <a:buNone/>
            </a:pPr>
            <a:r>
              <a:rPr lang="tr-TR" dirty="0"/>
              <a:t> </a:t>
            </a:r>
            <a:r>
              <a:rPr lang="tr-TR" dirty="0" smtClean="0"/>
              <a:t>                                                         </a:t>
            </a:r>
            <a:r>
              <a:rPr lang="en-US" dirty="0" smtClean="0"/>
              <a:t>Some </a:t>
            </a:r>
            <a:r>
              <a:rPr lang="en-US" dirty="0"/>
              <a:t>of the respiratory air does not </a:t>
            </a:r>
            <a:r>
              <a:rPr lang="tr-TR" dirty="0" smtClean="0"/>
              <a:t> </a:t>
            </a:r>
          </a:p>
          <a:p>
            <a:pPr marL="118872" indent="0">
              <a:buNone/>
            </a:pPr>
            <a:r>
              <a:rPr lang="tr-TR" dirty="0"/>
              <a:t> </a:t>
            </a:r>
            <a:r>
              <a:rPr lang="tr-TR" dirty="0" smtClean="0"/>
              <a:t>                                                    </a:t>
            </a:r>
            <a:r>
              <a:rPr lang="en-US" dirty="0" smtClean="0"/>
              <a:t>reach </a:t>
            </a:r>
            <a:r>
              <a:rPr lang="en-US" dirty="0"/>
              <a:t>the areas where gas exchange takes </a:t>
            </a:r>
            <a:endParaRPr lang="tr-TR" dirty="0" smtClean="0"/>
          </a:p>
          <a:p>
            <a:pPr marL="118872" indent="0">
              <a:buNone/>
            </a:pPr>
            <a:r>
              <a:rPr lang="tr-TR" dirty="0"/>
              <a:t> </a:t>
            </a:r>
            <a:r>
              <a:rPr lang="tr-TR" dirty="0" smtClean="0"/>
              <a:t>                                                    </a:t>
            </a:r>
            <a:r>
              <a:rPr lang="en-US" dirty="0" smtClean="0"/>
              <a:t>place</a:t>
            </a:r>
            <a:r>
              <a:rPr lang="en-US" dirty="0"/>
              <a:t>, and remains in areas where there is no gas </a:t>
            </a:r>
            <a:endParaRPr lang="tr-TR" dirty="0" smtClean="0"/>
          </a:p>
          <a:p>
            <a:pPr marL="118872" indent="0">
              <a:buNone/>
            </a:pPr>
            <a:r>
              <a:rPr lang="tr-TR" dirty="0"/>
              <a:t> </a:t>
            </a:r>
            <a:r>
              <a:rPr lang="tr-TR" dirty="0" smtClean="0"/>
              <a:t>                                                    </a:t>
            </a:r>
            <a:r>
              <a:rPr lang="en-US" dirty="0" smtClean="0"/>
              <a:t>exchange</a:t>
            </a:r>
            <a:r>
              <a:rPr lang="en-US" dirty="0"/>
              <a:t>, such as the nose, pharynx, trachea, </a:t>
            </a:r>
            <a:endParaRPr lang="tr-TR" dirty="0" smtClean="0"/>
          </a:p>
          <a:p>
            <a:pPr marL="118872" indent="0">
              <a:buNone/>
            </a:pPr>
            <a:r>
              <a:rPr lang="tr-TR" dirty="0"/>
              <a:t> </a:t>
            </a:r>
            <a:r>
              <a:rPr lang="tr-TR" dirty="0" smtClean="0"/>
              <a:t>                                                    </a:t>
            </a:r>
            <a:r>
              <a:rPr lang="en-US" dirty="0" smtClean="0"/>
              <a:t>bronchi </a:t>
            </a:r>
            <a:r>
              <a:rPr lang="en-US" dirty="0"/>
              <a:t>and </a:t>
            </a:r>
            <a:r>
              <a:rPr lang="en-US" dirty="0" smtClean="0"/>
              <a:t>bronchioles</a:t>
            </a:r>
            <a:r>
              <a:rPr lang="tr-TR" dirty="0" smtClean="0"/>
              <a:t>.</a:t>
            </a:r>
          </a:p>
          <a:p>
            <a:pPr marL="118872" indent="0">
              <a:buNone/>
            </a:pPr>
            <a:r>
              <a:rPr lang="tr-TR" dirty="0"/>
              <a:t> </a:t>
            </a:r>
            <a:r>
              <a:rPr lang="tr-TR" dirty="0" smtClean="0"/>
              <a:t>                                                          </a:t>
            </a:r>
            <a:r>
              <a:rPr lang="en-US" dirty="0" smtClean="0"/>
              <a:t>The </a:t>
            </a:r>
            <a:r>
              <a:rPr lang="en-US" dirty="0"/>
              <a:t>air remaining in these regions is called </a:t>
            </a:r>
            <a:endParaRPr lang="tr-TR" dirty="0" smtClean="0"/>
          </a:p>
          <a:p>
            <a:pPr marL="118872" indent="0">
              <a:buNone/>
            </a:pPr>
            <a:r>
              <a:rPr lang="tr-TR" dirty="0"/>
              <a:t> </a:t>
            </a:r>
            <a:r>
              <a:rPr lang="tr-TR" dirty="0" smtClean="0"/>
              <a:t>                                                    </a:t>
            </a:r>
            <a:r>
              <a:rPr lang="en-US" dirty="0" smtClean="0">
                <a:solidFill>
                  <a:srgbClr val="FF0000"/>
                </a:solidFill>
              </a:rPr>
              <a:t>dead </a:t>
            </a:r>
            <a:r>
              <a:rPr lang="en-US" dirty="0">
                <a:solidFill>
                  <a:srgbClr val="FF0000"/>
                </a:solidFill>
              </a:rPr>
              <a:t>space </a:t>
            </a:r>
            <a:r>
              <a:rPr lang="en-US" dirty="0"/>
              <a:t>air because it does not participate in </a:t>
            </a:r>
            <a:r>
              <a:rPr lang="tr-TR" dirty="0" smtClean="0"/>
              <a:t> </a:t>
            </a:r>
          </a:p>
          <a:p>
            <a:pPr marL="118872" indent="0">
              <a:buNone/>
            </a:pPr>
            <a:r>
              <a:rPr lang="tr-TR" dirty="0"/>
              <a:t> </a:t>
            </a:r>
            <a:r>
              <a:rPr lang="tr-TR" dirty="0" smtClean="0"/>
              <a:t>                                                    </a:t>
            </a:r>
            <a:r>
              <a:rPr lang="en-US" dirty="0" smtClean="0"/>
              <a:t>gas </a:t>
            </a:r>
            <a:r>
              <a:rPr lang="en-US" dirty="0"/>
              <a:t>exchange.</a:t>
            </a:r>
            <a:endParaRPr lang="tr-TR" dirty="0" smtClean="0"/>
          </a:p>
          <a:p>
            <a:pPr marL="118872" indent="0">
              <a:buNone/>
            </a:pPr>
            <a:r>
              <a:rPr lang="tr-TR" dirty="0" smtClean="0"/>
              <a:t>                                                            </a:t>
            </a:r>
            <a:r>
              <a:rPr lang="tr-TR" dirty="0" err="1" smtClean="0"/>
              <a:t>The</a:t>
            </a:r>
            <a:r>
              <a:rPr lang="tr-TR" dirty="0" smtClean="0"/>
              <a:t> </a:t>
            </a:r>
            <a:r>
              <a:rPr lang="tr-TR" dirty="0" err="1" smtClean="0"/>
              <a:t>volume</a:t>
            </a:r>
            <a:r>
              <a:rPr lang="tr-TR" dirty="0" smtClean="0"/>
              <a:t> of </a:t>
            </a:r>
            <a:r>
              <a:rPr lang="tr-TR" dirty="0" err="1" smtClean="0"/>
              <a:t>dead</a:t>
            </a:r>
            <a:r>
              <a:rPr lang="tr-TR" dirty="0" smtClean="0"/>
              <a:t> </a:t>
            </a:r>
            <a:r>
              <a:rPr lang="tr-TR" dirty="0" err="1" smtClean="0"/>
              <a:t>space</a:t>
            </a:r>
            <a:r>
              <a:rPr lang="tr-TR" dirty="0" smtClean="0"/>
              <a:t> is </a:t>
            </a:r>
            <a:r>
              <a:rPr lang="tr-TR" dirty="0" err="1" smtClean="0"/>
              <a:t>approx</a:t>
            </a:r>
            <a:r>
              <a:rPr lang="tr-TR" dirty="0" smtClean="0"/>
              <a:t> 150 ml.</a:t>
            </a:r>
            <a:endParaRPr lang="en-US" dirty="0"/>
          </a:p>
          <a:p>
            <a:r>
              <a:rPr lang="en-US" dirty="0"/>
              <a:t>The alveolar ventilation rate is the amount of new air per minute entering the alveoli and other adjacent gas exchange areas</a:t>
            </a:r>
            <a:r>
              <a:rPr lang="en-US" dirty="0" smtClean="0"/>
              <a:t>.</a:t>
            </a:r>
            <a:endParaRPr lang="tr-TR" dirty="0" smtClean="0"/>
          </a:p>
          <a:p>
            <a:r>
              <a:rPr lang="tr-TR" dirty="0" err="1" smtClean="0"/>
              <a:t>It</a:t>
            </a:r>
            <a:r>
              <a:rPr lang="tr-TR" dirty="0" smtClean="0"/>
              <a:t> is </a:t>
            </a:r>
            <a:r>
              <a:rPr lang="tr-TR" dirty="0" err="1" smtClean="0"/>
              <a:t>calculted</a:t>
            </a:r>
            <a:r>
              <a:rPr lang="tr-TR" dirty="0" smtClean="0"/>
              <a:t> </a:t>
            </a:r>
            <a:r>
              <a:rPr lang="tr-TR" dirty="0" err="1" smtClean="0"/>
              <a:t>by</a:t>
            </a:r>
            <a:r>
              <a:rPr lang="tr-TR" dirty="0" smtClean="0"/>
              <a:t> </a:t>
            </a:r>
            <a:r>
              <a:rPr lang="tr-TR" dirty="0" err="1" smtClean="0"/>
              <a:t>first</a:t>
            </a:r>
            <a:r>
              <a:rPr lang="tr-TR" dirty="0" smtClean="0"/>
              <a:t> </a:t>
            </a:r>
            <a:r>
              <a:rPr lang="tr-TR" dirty="0" err="1" smtClean="0"/>
              <a:t>subracting</a:t>
            </a:r>
            <a:r>
              <a:rPr lang="tr-TR" dirty="0" smtClean="0"/>
              <a:t> </a:t>
            </a:r>
            <a:r>
              <a:rPr lang="tr-TR" dirty="0" err="1"/>
              <a:t>D</a:t>
            </a:r>
            <a:r>
              <a:rPr lang="tr-TR" dirty="0" err="1" smtClean="0"/>
              <a:t>ead</a:t>
            </a:r>
            <a:r>
              <a:rPr lang="tr-TR" dirty="0" smtClean="0"/>
              <a:t> </a:t>
            </a:r>
            <a:r>
              <a:rPr lang="tr-TR" dirty="0"/>
              <a:t>S</a:t>
            </a:r>
            <a:r>
              <a:rPr lang="tr-TR" dirty="0" smtClean="0"/>
              <a:t>pace </a:t>
            </a:r>
            <a:r>
              <a:rPr lang="tr-TR" dirty="0" err="1" smtClean="0"/>
              <a:t>from</a:t>
            </a:r>
            <a:r>
              <a:rPr lang="tr-TR" dirty="0" smtClean="0"/>
              <a:t> </a:t>
            </a:r>
            <a:r>
              <a:rPr lang="tr-TR" dirty="0" err="1" smtClean="0"/>
              <a:t>Tidal</a:t>
            </a:r>
            <a:r>
              <a:rPr lang="tr-TR" dirty="0" smtClean="0"/>
              <a:t> Volume </a:t>
            </a:r>
            <a:r>
              <a:rPr lang="tr-TR" dirty="0" err="1" smtClean="0"/>
              <a:t>than</a:t>
            </a:r>
            <a:r>
              <a:rPr lang="tr-TR" dirty="0" smtClean="0"/>
              <a:t> </a:t>
            </a:r>
            <a:r>
              <a:rPr lang="tr-TR" dirty="0" err="1" smtClean="0"/>
              <a:t>multiplying</a:t>
            </a:r>
            <a:r>
              <a:rPr lang="tr-TR" dirty="0" smtClean="0"/>
              <a:t> it </a:t>
            </a:r>
            <a:r>
              <a:rPr lang="tr-TR" dirty="0" err="1" smtClean="0"/>
              <a:t>by</a:t>
            </a:r>
            <a:r>
              <a:rPr lang="tr-TR" dirty="0" smtClean="0"/>
              <a:t> </a:t>
            </a:r>
            <a:r>
              <a:rPr lang="tr-TR" dirty="0" err="1" smtClean="0"/>
              <a:t>Respiratory</a:t>
            </a:r>
            <a:r>
              <a:rPr lang="tr-TR" dirty="0" smtClean="0"/>
              <a:t> </a:t>
            </a:r>
            <a:r>
              <a:rPr lang="tr-TR" dirty="0" err="1" smtClean="0"/>
              <a:t>Frequency</a:t>
            </a:r>
            <a:endParaRPr lang="tr-TR" dirty="0" smtClean="0"/>
          </a:p>
          <a:p>
            <a:r>
              <a:rPr lang="tr-TR" dirty="0" err="1" smtClean="0"/>
              <a:t>Approx</a:t>
            </a:r>
            <a:r>
              <a:rPr lang="en-US" dirty="0" smtClean="0"/>
              <a:t> (500-150)</a:t>
            </a:r>
            <a:r>
              <a:rPr lang="tr-TR" dirty="0" smtClean="0"/>
              <a:t>X</a:t>
            </a:r>
            <a:r>
              <a:rPr lang="en-US" dirty="0" smtClean="0"/>
              <a:t>12=4200 ml</a:t>
            </a:r>
            <a:endParaRPr lang="en-US" dirty="0"/>
          </a:p>
          <a:p>
            <a:endParaRPr lang="en-US" sz="3200" dirty="0">
              <a:solidFill>
                <a:srgbClr val="FFC000"/>
              </a:solidFill>
            </a:endParaRPr>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2559326"/>
            <a:ext cx="2160240" cy="2165818"/>
          </a:xfrm>
          <a:prstGeom prst="rect">
            <a:avLst/>
          </a:prstGeom>
        </p:spPr>
      </p:pic>
    </p:spTree>
    <p:extLst>
      <p:ext uri="{BB962C8B-B14F-4D97-AF65-F5344CB8AC3E}">
        <p14:creationId xmlns:p14="http://schemas.microsoft.com/office/powerpoint/2010/main" val="3665938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solidFill>
                  <a:srgbClr val="0070C0"/>
                </a:solidFill>
              </a:rPr>
              <a:t>Lung Volume </a:t>
            </a:r>
            <a:r>
              <a:rPr lang="tr-TR" dirty="0" err="1" smtClean="0">
                <a:solidFill>
                  <a:srgbClr val="0070C0"/>
                </a:solidFill>
              </a:rPr>
              <a:t>and</a:t>
            </a:r>
            <a:r>
              <a:rPr lang="tr-TR" dirty="0" smtClean="0">
                <a:solidFill>
                  <a:srgbClr val="0070C0"/>
                </a:solidFill>
              </a:rPr>
              <a:t> </a:t>
            </a:r>
            <a:r>
              <a:rPr lang="tr-TR" dirty="0" err="1" smtClean="0">
                <a:solidFill>
                  <a:srgbClr val="0070C0"/>
                </a:solidFill>
              </a:rPr>
              <a:t>Capacities</a:t>
            </a:r>
            <a:endParaRPr lang="en-US" dirty="0">
              <a:solidFill>
                <a:srgbClr val="0070C0"/>
              </a:solidFill>
            </a:endParaRPr>
          </a:p>
        </p:txBody>
      </p:sp>
      <p:sp>
        <p:nvSpPr>
          <p:cNvPr id="3" name="Subtitle 2"/>
          <p:cNvSpPr>
            <a:spLocks noGrp="1"/>
          </p:cNvSpPr>
          <p:nvPr>
            <p:ph idx="1"/>
          </p:nvPr>
        </p:nvSpPr>
        <p:spPr/>
        <p:txBody>
          <a:bodyPr>
            <a:normAutofit/>
          </a:bodyPr>
          <a:lstStyle/>
          <a:p>
            <a:pPr marL="118872" indent="0" algn="ctr">
              <a:buNone/>
            </a:pPr>
            <a:r>
              <a:rPr lang="tr-TR" dirty="0" smtClean="0"/>
              <a:t>1- </a:t>
            </a:r>
            <a:r>
              <a:rPr lang="en-US" dirty="0" err="1" smtClean="0"/>
              <a:t>Stati</a:t>
            </a:r>
            <a:r>
              <a:rPr lang="tr-TR" dirty="0" smtClean="0"/>
              <a:t>c lung </a:t>
            </a:r>
            <a:r>
              <a:rPr lang="tr-TR" dirty="0" err="1" smtClean="0"/>
              <a:t>volume</a:t>
            </a:r>
            <a:r>
              <a:rPr lang="tr-TR" dirty="0" smtClean="0"/>
              <a:t> </a:t>
            </a:r>
            <a:r>
              <a:rPr lang="tr-TR" dirty="0" err="1" smtClean="0"/>
              <a:t>and</a:t>
            </a:r>
            <a:r>
              <a:rPr lang="tr-TR" dirty="0" smtClean="0"/>
              <a:t> </a:t>
            </a:r>
            <a:r>
              <a:rPr lang="tr-TR" dirty="0" err="1" smtClean="0"/>
              <a:t>capacities</a:t>
            </a:r>
            <a:endParaRPr lang="en-US" dirty="0"/>
          </a:p>
          <a:p>
            <a:endParaRPr lang="tr-TR" dirty="0"/>
          </a:p>
          <a:p>
            <a:endParaRPr lang="tr-TR" dirty="0" smtClean="0"/>
          </a:p>
          <a:p>
            <a:endParaRPr lang="tr-TR" dirty="0"/>
          </a:p>
          <a:p>
            <a:endParaRPr lang="tr-TR" dirty="0" smtClean="0"/>
          </a:p>
          <a:p>
            <a:endParaRPr lang="tr-TR" dirty="0"/>
          </a:p>
          <a:p>
            <a:endParaRPr lang="tr-TR" dirty="0" smtClean="0"/>
          </a:p>
          <a:p>
            <a:endParaRPr lang="tr-TR" dirty="0"/>
          </a:p>
          <a:p>
            <a:pPr marL="118872" indent="0">
              <a:buNone/>
            </a:pPr>
            <a:r>
              <a:rPr lang="tr-TR" dirty="0" smtClean="0"/>
              <a:t>            2- Dynamic lung </a:t>
            </a:r>
            <a:r>
              <a:rPr lang="tr-TR" dirty="0" err="1"/>
              <a:t>volume</a:t>
            </a:r>
            <a:r>
              <a:rPr lang="tr-TR" dirty="0"/>
              <a:t> </a:t>
            </a:r>
            <a:r>
              <a:rPr lang="tr-TR" dirty="0" err="1"/>
              <a:t>and</a:t>
            </a:r>
            <a:r>
              <a:rPr lang="tr-TR" dirty="0"/>
              <a:t> </a:t>
            </a:r>
            <a:r>
              <a:rPr lang="tr-TR" dirty="0" err="1"/>
              <a:t>capacities</a:t>
            </a:r>
            <a:endParaRPr lang="en-US" dirty="0"/>
          </a:p>
          <a:p>
            <a:pPr marL="118872" indent="0">
              <a:buNone/>
            </a:pPr>
            <a:endParaRPr lang="en-US" sz="3200" dirty="0"/>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2420888"/>
            <a:ext cx="4127443" cy="3149588"/>
          </a:xfrm>
          <a:prstGeom prst="rect">
            <a:avLst/>
          </a:prstGeom>
          <a:ln>
            <a:noFill/>
          </a:ln>
          <a:effectLst>
            <a:softEdge rad="112500"/>
          </a:effectLst>
        </p:spPr>
      </p:pic>
    </p:spTree>
    <p:extLst>
      <p:ext uri="{BB962C8B-B14F-4D97-AF65-F5344CB8AC3E}">
        <p14:creationId xmlns:p14="http://schemas.microsoft.com/office/powerpoint/2010/main" val="3790738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150875"/>
            <a:ext cx="8136904" cy="1252728"/>
          </a:xfrm>
        </p:spPr>
        <p:txBody>
          <a:bodyPr>
            <a:normAutofit/>
          </a:bodyPr>
          <a:lstStyle/>
          <a:p>
            <a:pPr marL="118872" algn="ctr"/>
            <a:r>
              <a:rPr lang="tr-TR" dirty="0" smtClean="0">
                <a:solidFill>
                  <a:srgbClr val="0070C0"/>
                </a:solidFill>
              </a:rPr>
              <a:t>1- </a:t>
            </a:r>
            <a:r>
              <a:rPr lang="tr-TR" dirty="0" err="1" smtClean="0">
                <a:solidFill>
                  <a:srgbClr val="0070C0"/>
                </a:solidFill>
              </a:rPr>
              <a:t>Static</a:t>
            </a:r>
            <a:r>
              <a:rPr lang="en-US" dirty="0" smtClean="0">
                <a:solidFill>
                  <a:srgbClr val="0070C0"/>
                </a:solidFill>
              </a:rPr>
              <a:t> </a:t>
            </a:r>
            <a:r>
              <a:rPr lang="tr-TR" sz="4600" dirty="0">
                <a:solidFill>
                  <a:srgbClr val="0070C0"/>
                </a:solidFill>
              </a:rPr>
              <a:t>L</a:t>
            </a:r>
            <a:r>
              <a:rPr lang="tr-TR" sz="4600" dirty="0" smtClean="0">
                <a:solidFill>
                  <a:srgbClr val="0070C0"/>
                </a:solidFill>
              </a:rPr>
              <a:t>ung </a:t>
            </a:r>
            <a:r>
              <a:rPr lang="tr-TR" sz="4600" dirty="0" err="1">
                <a:solidFill>
                  <a:srgbClr val="0070C0"/>
                </a:solidFill>
              </a:rPr>
              <a:t>V</a:t>
            </a:r>
            <a:r>
              <a:rPr lang="tr-TR" sz="4600" dirty="0" err="1" smtClean="0">
                <a:solidFill>
                  <a:srgbClr val="0070C0"/>
                </a:solidFill>
              </a:rPr>
              <a:t>olumes</a:t>
            </a:r>
            <a:endParaRPr lang="en-US" sz="4600" dirty="0">
              <a:solidFill>
                <a:srgbClr val="0070C0"/>
              </a:solidFill>
            </a:endParaRPr>
          </a:p>
        </p:txBody>
      </p:sp>
      <p:sp>
        <p:nvSpPr>
          <p:cNvPr id="3" name="Subtitle 2"/>
          <p:cNvSpPr>
            <a:spLocks noGrp="1"/>
          </p:cNvSpPr>
          <p:nvPr>
            <p:ph idx="1"/>
          </p:nvPr>
        </p:nvSpPr>
        <p:spPr/>
        <p:txBody>
          <a:bodyPr>
            <a:normAutofit/>
          </a:bodyPr>
          <a:lstStyle/>
          <a:p>
            <a:r>
              <a:rPr lang="tr-TR" dirty="0" err="1" smtClean="0"/>
              <a:t>Tidal</a:t>
            </a:r>
            <a:r>
              <a:rPr lang="tr-TR" dirty="0" smtClean="0"/>
              <a:t> Volume</a:t>
            </a:r>
            <a:r>
              <a:rPr lang="en-US" dirty="0" smtClean="0"/>
              <a:t>(</a:t>
            </a:r>
            <a:r>
              <a:rPr lang="tr-TR" dirty="0" smtClean="0"/>
              <a:t>TV</a:t>
            </a:r>
            <a:r>
              <a:rPr lang="en-US" dirty="0" smtClean="0"/>
              <a:t>)</a:t>
            </a:r>
            <a:endParaRPr lang="en-US" dirty="0"/>
          </a:p>
          <a:p>
            <a:endParaRPr lang="tr-TR" dirty="0" smtClean="0"/>
          </a:p>
          <a:p>
            <a:r>
              <a:rPr lang="tr-TR" dirty="0"/>
              <a:t>I</a:t>
            </a:r>
            <a:r>
              <a:rPr lang="en-US" dirty="0" err="1" smtClean="0"/>
              <a:t>nspira</a:t>
            </a:r>
            <a:r>
              <a:rPr lang="tr-TR" dirty="0" err="1" smtClean="0"/>
              <a:t>tory</a:t>
            </a:r>
            <a:r>
              <a:rPr lang="tr-TR" dirty="0" smtClean="0"/>
              <a:t> </a:t>
            </a:r>
            <a:r>
              <a:rPr lang="tr-TR" dirty="0" err="1" smtClean="0"/>
              <a:t>Reserve</a:t>
            </a:r>
            <a:r>
              <a:rPr lang="tr-TR" dirty="0" smtClean="0"/>
              <a:t> Volume (IRV)</a:t>
            </a:r>
            <a:endParaRPr lang="en-US" dirty="0"/>
          </a:p>
          <a:p>
            <a:endParaRPr lang="tr-TR" dirty="0" smtClean="0"/>
          </a:p>
          <a:p>
            <a:r>
              <a:rPr lang="tr-TR" dirty="0" err="1" smtClean="0"/>
              <a:t>Expiratory</a:t>
            </a:r>
            <a:r>
              <a:rPr lang="tr-TR" dirty="0" smtClean="0"/>
              <a:t> </a:t>
            </a:r>
            <a:r>
              <a:rPr lang="tr-TR" dirty="0" err="1" smtClean="0"/>
              <a:t>Reserve</a:t>
            </a:r>
            <a:r>
              <a:rPr lang="tr-TR" dirty="0" smtClean="0"/>
              <a:t> </a:t>
            </a:r>
            <a:r>
              <a:rPr lang="tr-TR" dirty="0"/>
              <a:t>Volume </a:t>
            </a:r>
            <a:r>
              <a:rPr lang="tr-TR" dirty="0" smtClean="0"/>
              <a:t>(ERV</a:t>
            </a:r>
            <a:r>
              <a:rPr lang="tr-TR" dirty="0"/>
              <a:t>)</a:t>
            </a:r>
            <a:endParaRPr lang="en-US" dirty="0"/>
          </a:p>
          <a:p>
            <a:endParaRPr lang="tr-TR" dirty="0" smtClean="0"/>
          </a:p>
          <a:p>
            <a:r>
              <a:rPr lang="tr-TR" dirty="0" err="1" smtClean="0"/>
              <a:t>Residuel</a:t>
            </a:r>
            <a:r>
              <a:rPr lang="tr-TR" dirty="0" smtClean="0"/>
              <a:t> Volume (RV)</a:t>
            </a:r>
            <a:endParaRPr lang="en-US" sz="3200" dirty="0"/>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343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Picture 4" descr="http://www.lrn.org/Graphics/Respiratory/figure%2013.4.gif"/>
          <p:cNvPicPr>
            <a:picLocks noChangeAspect="1" noChangeArrowheads="1"/>
          </p:cNvPicPr>
          <p:nvPr/>
        </p:nvPicPr>
        <p:blipFill>
          <a:blip r:embed="rId2" cstate="print"/>
          <a:srcRect/>
          <a:stretch>
            <a:fillRect/>
          </a:stretch>
        </p:blipFill>
        <p:spPr bwMode="auto">
          <a:xfrm>
            <a:off x="-16157" y="-23620"/>
            <a:ext cx="9160157" cy="6881620"/>
          </a:xfrm>
          <a:prstGeom prst="rect">
            <a:avLst/>
          </a:prstGeom>
          <a:noFill/>
        </p:spPr>
      </p:pic>
      <p:sp>
        <p:nvSpPr>
          <p:cNvPr id="3" name="İçerik Yer Tutucusu 2"/>
          <p:cNvSpPr>
            <a:spLocks noGrp="1"/>
          </p:cNvSpPr>
          <p:nvPr>
            <p:ph idx="1"/>
          </p:nvPr>
        </p:nvSpPr>
        <p:spPr/>
        <p:txBody>
          <a:bodyPr/>
          <a:lstStyle/>
          <a:p>
            <a:endParaRPr lang="tr-TR" dirty="0"/>
          </a:p>
        </p:txBody>
      </p:sp>
    </p:spTree>
    <p:extLst>
      <p:ext uri="{BB962C8B-B14F-4D97-AF65-F5344CB8AC3E}">
        <p14:creationId xmlns:p14="http://schemas.microsoft.com/office/powerpoint/2010/main" val="7291754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err="1" smtClean="0">
                <a:solidFill>
                  <a:schemeClr val="bg2">
                    <a:lumMod val="40000"/>
                    <a:lumOff val="60000"/>
                  </a:schemeClr>
                </a:solidFill>
              </a:rPr>
              <a:t>Tidal</a:t>
            </a:r>
            <a:r>
              <a:rPr lang="tr-TR" dirty="0" smtClean="0">
                <a:solidFill>
                  <a:schemeClr val="bg2">
                    <a:lumMod val="40000"/>
                    <a:lumOff val="60000"/>
                  </a:schemeClr>
                </a:solidFill>
              </a:rPr>
              <a:t> Volume </a:t>
            </a:r>
            <a:r>
              <a:rPr lang="en-US" dirty="0" smtClean="0">
                <a:solidFill>
                  <a:schemeClr val="bg2">
                    <a:lumMod val="40000"/>
                    <a:lumOff val="60000"/>
                  </a:schemeClr>
                </a:solidFill>
              </a:rPr>
              <a:t>(</a:t>
            </a:r>
            <a:r>
              <a:rPr lang="tr-TR" dirty="0" smtClean="0">
                <a:solidFill>
                  <a:schemeClr val="bg2">
                    <a:lumMod val="40000"/>
                    <a:lumOff val="60000"/>
                  </a:schemeClr>
                </a:solidFill>
              </a:rPr>
              <a:t>TV</a:t>
            </a:r>
            <a:r>
              <a:rPr lang="en-US" dirty="0" smtClean="0">
                <a:solidFill>
                  <a:schemeClr val="bg2">
                    <a:lumMod val="40000"/>
                    <a:lumOff val="60000"/>
                  </a:schemeClr>
                </a:solidFill>
              </a:rPr>
              <a:t>)</a:t>
            </a:r>
            <a:endParaRPr lang="en-US" dirty="0">
              <a:solidFill>
                <a:srgbClr val="0070C0"/>
              </a:solidFill>
            </a:endParaRPr>
          </a:p>
        </p:txBody>
      </p:sp>
      <p:sp>
        <p:nvSpPr>
          <p:cNvPr id="3" name="Subtitle 2"/>
          <p:cNvSpPr>
            <a:spLocks noGrp="1"/>
          </p:cNvSpPr>
          <p:nvPr>
            <p:ph idx="1"/>
          </p:nvPr>
        </p:nvSpPr>
        <p:spPr/>
        <p:txBody>
          <a:bodyPr>
            <a:normAutofit/>
          </a:bodyPr>
          <a:lstStyle/>
          <a:p>
            <a:r>
              <a:rPr lang="en-US" dirty="0"/>
              <a:t>It is the amount of air taken into or out of the lungs with each normal respiratory movement.</a:t>
            </a:r>
          </a:p>
          <a:p>
            <a:pPr marL="87313" indent="31750"/>
            <a:r>
              <a:rPr lang="tr-TR" dirty="0" smtClean="0"/>
              <a:t>  </a:t>
            </a:r>
            <a:r>
              <a:rPr lang="en-US" dirty="0"/>
              <a:t>Its amount is about 500 ml in average young people</a:t>
            </a:r>
            <a:r>
              <a:rPr lang="en-US" dirty="0" smtClean="0"/>
              <a:t>.</a:t>
            </a:r>
            <a:endParaRPr lang="tr-TR" dirty="0" smtClean="0"/>
          </a:p>
          <a:p>
            <a:pPr marL="87313" indent="31750"/>
            <a:r>
              <a:rPr lang="tr-TR" dirty="0" smtClean="0"/>
              <a:t>Can be </a:t>
            </a:r>
            <a:r>
              <a:rPr lang="tr-TR" dirty="0" err="1" smtClean="0"/>
              <a:t>calculated</a:t>
            </a:r>
            <a:r>
              <a:rPr lang="tr-TR" dirty="0" smtClean="0"/>
              <a:t> </a:t>
            </a:r>
            <a:r>
              <a:rPr lang="tr-TR" dirty="0" err="1" smtClean="0"/>
              <a:t>by</a:t>
            </a:r>
            <a:r>
              <a:rPr lang="tr-TR" dirty="0" smtClean="0"/>
              <a:t> </a:t>
            </a:r>
          </a:p>
          <a:p>
            <a:pPr marL="87313" indent="0">
              <a:buNone/>
            </a:pPr>
            <a:r>
              <a:rPr lang="tr-TR" dirty="0" err="1" smtClean="0"/>
              <a:t>multiplying</a:t>
            </a:r>
            <a:r>
              <a:rPr lang="tr-TR" dirty="0" smtClean="0"/>
              <a:t> body </a:t>
            </a:r>
            <a:r>
              <a:rPr lang="tr-TR" dirty="0" err="1" smtClean="0"/>
              <a:t>mass</a:t>
            </a:r>
            <a:r>
              <a:rPr lang="tr-TR" dirty="0" smtClean="0"/>
              <a:t>(g) </a:t>
            </a:r>
          </a:p>
          <a:p>
            <a:pPr marL="87313" indent="0">
              <a:buNone/>
            </a:pPr>
            <a:r>
              <a:rPr lang="tr-TR" dirty="0" err="1" smtClean="0"/>
              <a:t>with</a:t>
            </a:r>
            <a:r>
              <a:rPr lang="tr-TR" dirty="0" smtClean="0"/>
              <a:t> 0,0074</a:t>
            </a:r>
          </a:p>
          <a:p>
            <a:pPr marL="87313" indent="31750"/>
            <a:r>
              <a:rPr lang="tr-TR" sz="3200" dirty="0" err="1" smtClean="0"/>
              <a:t>Horse</a:t>
            </a:r>
            <a:r>
              <a:rPr lang="tr-TR" sz="3200" dirty="0" smtClean="0"/>
              <a:t>: 4000-6000 ml</a:t>
            </a:r>
            <a:endParaRPr lang="en-US" sz="3200" dirty="0"/>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4437112"/>
            <a:ext cx="3384426" cy="2114550"/>
          </a:xfrm>
          <a:prstGeom prst="rect">
            <a:avLst/>
          </a:prstGeom>
          <a:ln>
            <a:noFill/>
          </a:ln>
          <a:effectLst>
            <a:softEdge rad="112500"/>
          </a:effectLst>
        </p:spPr>
      </p:pic>
    </p:spTree>
    <p:extLst>
      <p:ext uri="{BB962C8B-B14F-4D97-AF65-F5344CB8AC3E}">
        <p14:creationId xmlns:p14="http://schemas.microsoft.com/office/powerpoint/2010/main" val="3699454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55448"/>
            <a:ext cx="7588979" cy="1252728"/>
          </a:xfrm>
        </p:spPr>
        <p:txBody>
          <a:bodyPr>
            <a:normAutofit fontScale="90000"/>
          </a:bodyPr>
          <a:lstStyle/>
          <a:p>
            <a:r>
              <a:rPr lang="tr-TR" dirty="0">
                <a:solidFill>
                  <a:schemeClr val="bg2">
                    <a:lumMod val="40000"/>
                    <a:lumOff val="60000"/>
                  </a:schemeClr>
                </a:solidFill>
              </a:rPr>
              <a:t>I</a:t>
            </a:r>
            <a:r>
              <a:rPr lang="en-US" dirty="0" err="1" smtClean="0">
                <a:solidFill>
                  <a:schemeClr val="bg2">
                    <a:lumMod val="40000"/>
                    <a:lumOff val="60000"/>
                  </a:schemeClr>
                </a:solidFill>
              </a:rPr>
              <a:t>nspira</a:t>
            </a:r>
            <a:r>
              <a:rPr lang="tr-TR" dirty="0" err="1" smtClean="0">
                <a:solidFill>
                  <a:schemeClr val="bg2">
                    <a:lumMod val="40000"/>
                    <a:lumOff val="60000"/>
                  </a:schemeClr>
                </a:solidFill>
              </a:rPr>
              <a:t>tory</a:t>
            </a:r>
            <a:r>
              <a:rPr lang="tr-TR" dirty="0" smtClean="0">
                <a:solidFill>
                  <a:schemeClr val="bg2">
                    <a:lumMod val="40000"/>
                    <a:lumOff val="60000"/>
                  </a:schemeClr>
                </a:solidFill>
              </a:rPr>
              <a:t> </a:t>
            </a:r>
            <a:r>
              <a:rPr lang="tr-TR" dirty="0" err="1" smtClean="0">
                <a:solidFill>
                  <a:schemeClr val="bg2">
                    <a:lumMod val="40000"/>
                    <a:lumOff val="60000"/>
                  </a:schemeClr>
                </a:solidFill>
              </a:rPr>
              <a:t>Reserve</a:t>
            </a:r>
            <a:r>
              <a:rPr lang="tr-TR" dirty="0" smtClean="0">
                <a:solidFill>
                  <a:schemeClr val="bg2">
                    <a:lumMod val="40000"/>
                    <a:lumOff val="60000"/>
                  </a:schemeClr>
                </a:solidFill>
              </a:rPr>
              <a:t> Volume(IRV)</a:t>
            </a:r>
            <a:endParaRPr lang="en-US" dirty="0">
              <a:solidFill>
                <a:srgbClr val="0070C0"/>
              </a:solidFill>
            </a:endParaRPr>
          </a:p>
        </p:txBody>
      </p:sp>
      <p:sp>
        <p:nvSpPr>
          <p:cNvPr id="3" name="Subtitle 2"/>
          <p:cNvSpPr>
            <a:spLocks noGrp="1"/>
          </p:cNvSpPr>
          <p:nvPr>
            <p:ph idx="1"/>
          </p:nvPr>
        </p:nvSpPr>
        <p:spPr/>
        <p:txBody>
          <a:bodyPr>
            <a:normAutofit lnSpcReduction="10000"/>
          </a:bodyPr>
          <a:lstStyle/>
          <a:p>
            <a:r>
              <a:rPr lang="en-US" dirty="0"/>
              <a:t>It is the extra </a:t>
            </a:r>
            <a:r>
              <a:rPr lang="en-US" dirty="0" smtClean="0"/>
              <a:t>volume </a:t>
            </a:r>
            <a:r>
              <a:rPr lang="en-US" dirty="0"/>
              <a:t>that can be </a:t>
            </a:r>
            <a:r>
              <a:rPr lang="tr-TR" dirty="0" err="1" smtClean="0"/>
              <a:t>inhaled</a:t>
            </a:r>
            <a:r>
              <a:rPr lang="en-US" dirty="0" smtClean="0"/>
              <a:t> </a:t>
            </a:r>
            <a:r>
              <a:rPr lang="tr-TR" dirty="0" err="1" smtClean="0"/>
              <a:t>after</a:t>
            </a:r>
            <a:r>
              <a:rPr lang="en-US" dirty="0" smtClean="0"/>
              <a:t> </a:t>
            </a:r>
            <a:r>
              <a:rPr lang="en-US" dirty="0"/>
              <a:t>the normal tidal volume</a:t>
            </a:r>
            <a:r>
              <a:rPr lang="en-US" dirty="0" smtClean="0"/>
              <a:t>.</a:t>
            </a:r>
            <a:endParaRPr lang="tr-TR" dirty="0" smtClean="0"/>
          </a:p>
          <a:p>
            <a:r>
              <a:rPr lang="tr-TR" dirty="0" smtClean="0"/>
              <a:t>Human:200-2500</a:t>
            </a:r>
            <a:r>
              <a:rPr lang="en-US" dirty="0" smtClean="0"/>
              <a:t> ml</a:t>
            </a:r>
            <a:endParaRPr lang="tr-TR" dirty="0" smtClean="0"/>
          </a:p>
          <a:p>
            <a:endParaRPr lang="tr-TR" dirty="0" smtClean="0"/>
          </a:p>
          <a:p>
            <a:endParaRPr lang="tr-TR" dirty="0"/>
          </a:p>
          <a:p>
            <a:endParaRPr lang="tr-TR" dirty="0" smtClean="0"/>
          </a:p>
          <a:p>
            <a:endParaRPr lang="tr-TR" dirty="0"/>
          </a:p>
          <a:p>
            <a:endParaRPr lang="tr-TR" dirty="0" smtClean="0"/>
          </a:p>
          <a:p>
            <a:endParaRPr lang="tr-TR" dirty="0"/>
          </a:p>
          <a:p>
            <a:r>
              <a:rPr lang="tr-TR" dirty="0" err="1" smtClean="0"/>
              <a:t>Horse</a:t>
            </a:r>
            <a:r>
              <a:rPr lang="tr-TR" dirty="0" smtClean="0"/>
              <a:t> 10000-12000 ml</a:t>
            </a:r>
            <a:endParaRPr lang="en-US" dirty="0"/>
          </a:p>
        </p:txBody>
      </p:sp>
      <p:pic>
        <p:nvPicPr>
          <p:cNvPr id="1026" name="Picture 2" descr="http://www.medicalvoyce.com/sites/default/files/imagecache/article/images/articles/pulmonary%20hypertension.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7" b="98868"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4475" y="-1"/>
            <a:ext cx="1487339" cy="155448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2" y="3284984"/>
            <a:ext cx="4762500" cy="2381250"/>
          </a:xfrm>
          <a:prstGeom prst="rect">
            <a:avLst/>
          </a:prstGeom>
          <a:ln>
            <a:noFill/>
          </a:ln>
          <a:effectLst>
            <a:softEdge rad="112500"/>
          </a:effectLst>
        </p:spPr>
      </p:pic>
    </p:spTree>
    <p:extLst>
      <p:ext uri="{BB962C8B-B14F-4D97-AF65-F5344CB8AC3E}">
        <p14:creationId xmlns:p14="http://schemas.microsoft.com/office/powerpoint/2010/main" val="145901720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ül">
  <a:themeElements>
    <a:clrScheme name="Custom 2">
      <a:dk1>
        <a:srgbClr val="000000"/>
      </a:dk1>
      <a:lt1>
        <a:srgbClr val="FFFFFF"/>
      </a:lt1>
      <a:dk2>
        <a:srgbClr val="0000FF"/>
      </a:dk2>
      <a:lt2>
        <a:srgbClr val="FF0066"/>
      </a:lt2>
      <a:accent1>
        <a:srgbClr val="FF9900"/>
      </a:accent1>
      <a:accent2>
        <a:srgbClr val="00FFFF"/>
      </a:accent2>
      <a:accent3>
        <a:srgbClr val="6565FF"/>
      </a:accent3>
      <a:accent4>
        <a:srgbClr val="DADADA"/>
      </a:accent4>
      <a:accent5>
        <a:srgbClr val="FFCAAA"/>
      </a:accent5>
      <a:accent6>
        <a:srgbClr val="00E7E7"/>
      </a:accent6>
      <a:hlink>
        <a:srgbClr val="FF0000"/>
      </a:hlink>
      <a:folHlink>
        <a:srgbClr val="969696"/>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1_Module">
  <a:themeElements>
    <a:clrScheme name="Custom 2">
      <a:dk1>
        <a:srgbClr val="000000"/>
      </a:dk1>
      <a:lt1>
        <a:srgbClr val="FFFFFF"/>
      </a:lt1>
      <a:dk2>
        <a:srgbClr val="0000FF"/>
      </a:dk2>
      <a:lt2>
        <a:srgbClr val="FF0066"/>
      </a:lt2>
      <a:accent1>
        <a:srgbClr val="FF9900"/>
      </a:accent1>
      <a:accent2>
        <a:srgbClr val="00FFFF"/>
      </a:accent2>
      <a:accent3>
        <a:srgbClr val="6565FF"/>
      </a:accent3>
      <a:accent4>
        <a:srgbClr val="DADADA"/>
      </a:accent4>
      <a:accent5>
        <a:srgbClr val="FFCAAA"/>
      </a:accent5>
      <a:accent6>
        <a:srgbClr val="00E7E7"/>
      </a:accent6>
      <a:hlink>
        <a:srgbClr val="FF0000"/>
      </a:hlink>
      <a:folHlink>
        <a:srgbClr val="969696"/>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Heart lung</Template>
  <TotalTime>547</TotalTime>
  <Words>957</Words>
  <Application>Microsoft Office PowerPoint</Application>
  <PresentationFormat>Ekran Gösterisi (4:3)</PresentationFormat>
  <Paragraphs>156</Paragraphs>
  <Slides>23</Slides>
  <Notes>0</Notes>
  <HiddenSlides>0</HiddenSlides>
  <MMClips>0</MMClips>
  <ScaleCrop>false</ScaleCrop>
  <HeadingPairs>
    <vt:vector size="6" baseType="variant">
      <vt:variant>
        <vt:lpstr>Kullanılan Yazı Tipleri</vt:lpstr>
      </vt:variant>
      <vt:variant>
        <vt:i4>5</vt:i4>
      </vt:variant>
      <vt:variant>
        <vt:lpstr>Tema</vt:lpstr>
      </vt:variant>
      <vt:variant>
        <vt:i4>2</vt:i4>
      </vt:variant>
      <vt:variant>
        <vt:lpstr>Slayt Başlıkları</vt:lpstr>
      </vt:variant>
      <vt:variant>
        <vt:i4>23</vt:i4>
      </vt:variant>
    </vt:vector>
  </HeadingPairs>
  <TitlesOfParts>
    <vt:vector size="30" baseType="lpstr">
      <vt:lpstr>Arial</vt:lpstr>
      <vt:lpstr>Corbel</vt:lpstr>
      <vt:lpstr>Wingdings</vt:lpstr>
      <vt:lpstr>Wingdings 2</vt:lpstr>
      <vt:lpstr>Wingdings 3</vt:lpstr>
      <vt:lpstr>Modül</vt:lpstr>
      <vt:lpstr>1_Module</vt:lpstr>
      <vt:lpstr>Lung Volumes and Capacities</vt:lpstr>
      <vt:lpstr>VENTILATION</vt:lpstr>
      <vt:lpstr>Minute Ventilation</vt:lpstr>
      <vt:lpstr>Alveolar Ventilation</vt:lpstr>
      <vt:lpstr>Lung Volume and Capacities</vt:lpstr>
      <vt:lpstr>1- Static Lung Volumes</vt:lpstr>
      <vt:lpstr>PowerPoint Sunusu</vt:lpstr>
      <vt:lpstr>Tidal Volume (TV)</vt:lpstr>
      <vt:lpstr>Inspiratory Reserve Volume(IRV)</vt:lpstr>
      <vt:lpstr>Expiratory Reserve Volume (ERV)</vt:lpstr>
      <vt:lpstr>Residual Volume (RV)</vt:lpstr>
      <vt:lpstr>Lung Capacities</vt:lpstr>
      <vt:lpstr>Lung Capacities</vt:lpstr>
      <vt:lpstr>Inspiratory Capacity</vt:lpstr>
      <vt:lpstr>Functional Residual Capacity</vt:lpstr>
      <vt:lpstr>Vital Capacity</vt:lpstr>
      <vt:lpstr>Total Lung Capacity</vt:lpstr>
      <vt:lpstr>2.Dynamic Lung Volumes</vt:lpstr>
      <vt:lpstr>Sonuç olarak</vt:lpstr>
      <vt:lpstr>Spirometry</vt:lpstr>
      <vt:lpstr>Spirometer </vt:lpstr>
      <vt:lpstr>Spirogram </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Spirometre ile Akciğer Hacim ve Kapasitelerinin ölçülmesi</dc:title>
  <dc:creator>Etkin1</dc:creator>
  <cp:lastModifiedBy>Acer</cp:lastModifiedBy>
  <cp:revision>38</cp:revision>
  <dcterms:created xsi:type="dcterms:W3CDTF">2015-02-18T12:24:31Z</dcterms:created>
  <dcterms:modified xsi:type="dcterms:W3CDTF">2021-12-20T22:30:28Z</dcterms:modified>
</cp:coreProperties>
</file>