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F5BC-8231-4111-9C72-833197B4DFFE}" type="datetimeFigureOut">
              <a:rPr lang="tr-TR" smtClean="0"/>
              <a:t>04.05.2020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2FA08-0B2A-4AED-BCD8-2004E35F9BC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/>
            <a:r>
              <a:rPr lang="tr-TR" dirty="0" smtClean="0"/>
              <a:t>KÜMELER VE SAYILAR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TERİM SAYISI =                                       + 1</a:t>
            </a:r>
            <a:endParaRPr lang="tr-TR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357430"/>
            <a:ext cx="3286148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14 ten büyük olup 3 ün katı olan ilk sayı 15 iken 81 den küçük olup 3 e tam bölünen en büyük sayı 78 dir.</a:t>
            </a:r>
          </a:p>
          <a:p>
            <a:r>
              <a:rPr lang="tr-TR" dirty="0" smtClean="0"/>
              <a:t>Dolayısıyla</a:t>
            </a:r>
          </a:p>
          <a:p>
            <a:endParaRPr lang="tr-TR" dirty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8" y="4071943"/>
            <a:ext cx="5286412" cy="10001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92D050"/>
                </a:solidFill>
              </a:rPr>
              <a:t>Sonsuz </a:t>
            </a:r>
            <a:r>
              <a:rPr lang="tr-TR" dirty="0" smtClean="0">
                <a:solidFill>
                  <a:srgbClr val="92D050"/>
                </a:solidFill>
              </a:rPr>
              <a:t>Küme</a:t>
            </a:r>
            <a:endParaRPr lang="tr-TR" dirty="0">
              <a:solidFill>
                <a:srgbClr val="92D050"/>
              </a:solidFill>
            </a:endParaRPr>
          </a:p>
          <a:p>
            <a:r>
              <a:rPr lang="en-US" dirty="0" err="1"/>
              <a:t>Eleman</a:t>
            </a:r>
            <a:r>
              <a:rPr lang="en-US" dirty="0"/>
              <a:t> </a:t>
            </a:r>
            <a:r>
              <a:rPr lang="en-US" dirty="0" smtClean="0"/>
              <a:t>say</a:t>
            </a:r>
            <a:r>
              <a:rPr lang="tr-TR" dirty="0" smtClean="0"/>
              <a:t>ı</a:t>
            </a:r>
            <a:r>
              <a:rPr lang="en-US" dirty="0" smtClean="0"/>
              <a:t>s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smtClean="0"/>
              <a:t>do</a:t>
            </a:r>
            <a:r>
              <a:rPr lang="tr-TR" dirty="0" smtClean="0"/>
              <a:t>ğ</a:t>
            </a:r>
            <a:r>
              <a:rPr lang="en-US" dirty="0" smtClean="0"/>
              <a:t>al say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ifade</a:t>
            </a:r>
            <a:r>
              <a:rPr lang="en-US" dirty="0"/>
              <a:t> </a:t>
            </a:r>
            <a:r>
              <a:rPr lang="en-US" dirty="0" err="1"/>
              <a:t>edilemeyen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tr-TR" dirty="0" smtClean="0"/>
              <a:t>ü</a:t>
            </a:r>
            <a:r>
              <a:rPr lang="en-US" dirty="0" err="1" smtClean="0"/>
              <a:t>melere</a:t>
            </a:r>
            <a:r>
              <a:rPr lang="tr-TR" dirty="0" smtClean="0"/>
              <a:t> sonsuz küme </a:t>
            </a:r>
            <a:r>
              <a:rPr lang="tr-TR" dirty="0"/>
              <a:t>denir.</a:t>
            </a:r>
          </a:p>
          <a:p>
            <a:r>
              <a:rPr lang="tr-TR" dirty="0" smtClean="0"/>
              <a:t>Doğal sayılar kümesi</a:t>
            </a:r>
            <a:r>
              <a:rPr lang="tr-TR" dirty="0"/>
              <a:t>, </a:t>
            </a:r>
            <a:r>
              <a:rPr lang="tr-TR" dirty="0" smtClean="0"/>
              <a:t> pozitif tam sayılar kümesi</a:t>
            </a:r>
            <a:r>
              <a:rPr lang="tr-TR" dirty="0"/>
              <a:t>, birer </a:t>
            </a:r>
            <a:r>
              <a:rPr lang="tr-TR" dirty="0" smtClean="0"/>
              <a:t>sonsuz kümedir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92D050"/>
                </a:solidFill>
              </a:rPr>
              <a:t>Boş Küme</a:t>
            </a:r>
            <a:endParaRPr lang="tr-TR" dirty="0">
              <a:solidFill>
                <a:srgbClr val="92D050"/>
              </a:solidFill>
            </a:endParaRPr>
          </a:p>
          <a:p>
            <a:r>
              <a:rPr lang="tr-TR" dirty="0" smtClean="0"/>
              <a:t>Hiç elemanı </a:t>
            </a:r>
            <a:r>
              <a:rPr lang="tr-TR" dirty="0"/>
              <a:t>olmayan </a:t>
            </a:r>
            <a:r>
              <a:rPr lang="tr-TR" dirty="0" smtClean="0"/>
              <a:t>kümeye boş küme </a:t>
            </a:r>
            <a:r>
              <a:rPr lang="tr-TR" dirty="0"/>
              <a:t>denir. </a:t>
            </a:r>
            <a:r>
              <a:rPr lang="tr-TR" dirty="0" smtClean="0"/>
              <a:t>Boş küme </a:t>
            </a:r>
            <a:r>
              <a:rPr lang="tr-TR" dirty="0"/>
              <a:t>{ } veya ∅ sembolleriyle </a:t>
            </a:r>
            <a:r>
              <a:rPr lang="tr-TR" dirty="0" smtClean="0"/>
              <a:t>gösterilir</a:t>
            </a:r>
            <a:r>
              <a:rPr lang="tr-TR" dirty="0"/>
              <a:t>. </a:t>
            </a:r>
            <a:r>
              <a:rPr lang="tr-TR" dirty="0" smtClean="0"/>
              <a:t>Boş kümenin eleman sayısı sıfırdır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92D050"/>
                </a:solidFill>
              </a:rPr>
              <a:t>Kümelerin Eşitliği</a:t>
            </a:r>
            <a:endParaRPr lang="tr-TR" dirty="0">
              <a:solidFill>
                <a:srgbClr val="92D050"/>
              </a:solidFill>
            </a:endParaRPr>
          </a:p>
          <a:p>
            <a:r>
              <a:rPr lang="tr-TR" dirty="0"/>
              <a:t>A ile B kumesi </a:t>
            </a:r>
            <a:r>
              <a:rPr lang="tr-TR" dirty="0" smtClean="0"/>
              <a:t>aynı </a:t>
            </a:r>
            <a:r>
              <a:rPr lang="tr-TR" dirty="0"/>
              <a:t>elemanlardan </a:t>
            </a:r>
            <a:r>
              <a:rPr lang="tr-TR" dirty="0" smtClean="0"/>
              <a:t>oluşuyorsa</a:t>
            </a:r>
            <a:r>
              <a:rPr lang="tr-TR" dirty="0"/>
              <a:t>, “A ile B</a:t>
            </a:r>
          </a:p>
          <a:p>
            <a:r>
              <a:rPr lang="tr-TR" dirty="0" smtClean="0"/>
              <a:t>kümeleri eşittir</a:t>
            </a:r>
            <a:r>
              <a:rPr lang="tr-TR" dirty="0"/>
              <a:t>” denir ve A = B </a:t>
            </a:r>
            <a:r>
              <a:rPr lang="tr-TR" dirty="0" smtClean="0"/>
              <a:t>biçiminde gösterilir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92D050"/>
                </a:solidFill>
              </a:rPr>
              <a:t>Kümelerin Denkliği</a:t>
            </a:r>
            <a:endParaRPr lang="tr-TR" dirty="0">
              <a:solidFill>
                <a:srgbClr val="92D050"/>
              </a:solidFill>
            </a:endParaRPr>
          </a:p>
          <a:p>
            <a:r>
              <a:rPr lang="en-US" dirty="0"/>
              <a:t>A </a:t>
            </a:r>
            <a:r>
              <a:rPr lang="en-US" dirty="0" err="1"/>
              <a:t>ile</a:t>
            </a:r>
            <a:r>
              <a:rPr lang="en-US" dirty="0"/>
              <a:t> B </a:t>
            </a:r>
            <a:r>
              <a:rPr lang="en-US" dirty="0" smtClean="0"/>
              <a:t>k</a:t>
            </a:r>
            <a:r>
              <a:rPr lang="tr-TR" dirty="0" smtClean="0"/>
              <a:t>ü</a:t>
            </a:r>
            <a:r>
              <a:rPr lang="en-US" dirty="0" err="1" smtClean="0"/>
              <a:t>melerinin</a:t>
            </a:r>
            <a:r>
              <a:rPr lang="en-US" dirty="0" smtClean="0"/>
              <a:t> </a:t>
            </a:r>
            <a:r>
              <a:rPr lang="en-US" dirty="0" err="1"/>
              <a:t>eleman</a:t>
            </a:r>
            <a:r>
              <a:rPr lang="en-US" dirty="0"/>
              <a:t> </a:t>
            </a:r>
            <a:r>
              <a:rPr lang="en-US" dirty="0" smtClean="0"/>
              <a:t>say</a:t>
            </a:r>
            <a:r>
              <a:rPr lang="tr-TR" dirty="0" smtClean="0"/>
              <a:t>ı</a:t>
            </a:r>
            <a:r>
              <a:rPr lang="en-US" dirty="0" err="1" smtClean="0"/>
              <a:t>lar</a:t>
            </a:r>
            <a:r>
              <a:rPr lang="tr-TR" dirty="0" smtClean="0"/>
              <a:t>ı</a:t>
            </a:r>
            <a:r>
              <a:rPr lang="en-US" dirty="0" smtClean="0"/>
              <a:t> e</a:t>
            </a:r>
            <a:r>
              <a:rPr lang="tr-TR" dirty="0" smtClean="0"/>
              <a:t>ş</a:t>
            </a:r>
            <a:r>
              <a:rPr lang="en-US" dirty="0" err="1" smtClean="0"/>
              <a:t>itse</a:t>
            </a:r>
            <a:r>
              <a:rPr lang="en-US" dirty="0"/>
              <a:t>, A </a:t>
            </a:r>
            <a:r>
              <a:rPr lang="en-US" dirty="0" err="1"/>
              <a:t>ile</a:t>
            </a:r>
            <a:r>
              <a:rPr lang="en-US" dirty="0"/>
              <a:t> B </a:t>
            </a:r>
            <a:r>
              <a:rPr lang="en-US" dirty="0" smtClean="0"/>
              <a:t>k</a:t>
            </a:r>
            <a:r>
              <a:rPr lang="tr-TR" dirty="0" smtClean="0"/>
              <a:t>ü</a:t>
            </a:r>
            <a:r>
              <a:rPr lang="en-US" dirty="0" err="1" smtClean="0"/>
              <a:t>meleri</a:t>
            </a:r>
            <a:r>
              <a:rPr lang="tr-TR" dirty="0" smtClean="0"/>
              <a:t> denktir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/>
              <a:t>≡ B biciminde </a:t>
            </a:r>
            <a:r>
              <a:rPr lang="tr-TR" dirty="0" smtClean="0"/>
              <a:t>yazılır.</a:t>
            </a:r>
          </a:p>
          <a:p>
            <a:r>
              <a:rPr lang="tr-TR" dirty="0" smtClean="0"/>
              <a:t> </a:t>
            </a:r>
            <a:r>
              <a:rPr lang="tr-TR" dirty="0"/>
              <a:t>“A </a:t>
            </a:r>
            <a:r>
              <a:rPr lang="tr-TR" dirty="0" smtClean="0"/>
              <a:t>kümesi denktir </a:t>
            </a:r>
            <a:r>
              <a:rPr lang="tr-TR" dirty="0"/>
              <a:t>B </a:t>
            </a:r>
            <a:r>
              <a:rPr lang="tr-TR" dirty="0" smtClean="0"/>
              <a:t>kümesi</a:t>
            </a:r>
            <a:r>
              <a:rPr lang="tr-TR" dirty="0"/>
              <a:t>” diye okunur.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UYARI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Eşit kümeler </a:t>
            </a:r>
            <a:r>
              <a:rPr lang="tr-TR" dirty="0">
                <a:solidFill>
                  <a:srgbClr val="00B0F0"/>
                </a:solidFill>
              </a:rPr>
              <a:t>birbirine denktir, ancak denk </a:t>
            </a:r>
            <a:r>
              <a:rPr lang="tr-TR" dirty="0" smtClean="0">
                <a:solidFill>
                  <a:srgbClr val="00B0F0"/>
                </a:solidFill>
              </a:rPr>
              <a:t>kümeler eşit </a:t>
            </a:r>
            <a:r>
              <a:rPr lang="tr-TR" dirty="0">
                <a:solidFill>
                  <a:srgbClr val="00B0F0"/>
                </a:solidFill>
              </a:rPr>
              <a:t>olmayabilir.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Alt </a:t>
            </a:r>
            <a:r>
              <a:rPr lang="tr-TR" dirty="0" smtClean="0"/>
              <a:t>Küme</a:t>
            </a:r>
            <a:endParaRPr lang="tr-TR" dirty="0"/>
          </a:p>
          <a:p>
            <a:r>
              <a:rPr lang="tr-TR" dirty="0"/>
              <a:t>A </a:t>
            </a:r>
            <a:r>
              <a:rPr lang="tr-TR" dirty="0" smtClean="0"/>
              <a:t>kümesinin bütün elemanları </a:t>
            </a:r>
            <a:r>
              <a:rPr lang="tr-TR" dirty="0"/>
              <a:t>B </a:t>
            </a:r>
            <a:r>
              <a:rPr lang="tr-TR" dirty="0" smtClean="0"/>
              <a:t>kümesinde </a:t>
            </a:r>
            <a:r>
              <a:rPr lang="tr-TR" dirty="0"/>
              <a:t>de varsa,</a:t>
            </a:r>
          </a:p>
          <a:p>
            <a:r>
              <a:rPr lang="tr-TR" dirty="0"/>
              <a:t>A </a:t>
            </a:r>
            <a:r>
              <a:rPr lang="tr-TR" dirty="0" smtClean="0"/>
              <a:t>kümesi </a:t>
            </a:r>
            <a:r>
              <a:rPr lang="tr-TR" dirty="0"/>
              <a:t>B </a:t>
            </a:r>
            <a:r>
              <a:rPr lang="tr-TR" dirty="0" smtClean="0"/>
              <a:t>kümesinin </a:t>
            </a:r>
            <a:r>
              <a:rPr lang="tr-TR" dirty="0"/>
              <a:t>alt </a:t>
            </a:r>
            <a:r>
              <a:rPr lang="tr-TR" dirty="0" smtClean="0"/>
              <a:t>kümesidir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/>
              <a:t>⊂ B </a:t>
            </a:r>
            <a:r>
              <a:rPr lang="tr-TR" dirty="0" smtClean="0"/>
              <a:t>biçiminde</a:t>
            </a:r>
            <a:endParaRPr lang="tr-TR" dirty="0"/>
          </a:p>
          <a:p>
            <a:r>
              <a:rPr lang="es-ES" dirty="0" smtClean="0"/>
              <a:t>yaz</a:t>
            </a:r>
            <a:r>
              <a:rPr lang="tr-TR" dirty="0" smtClean="0"/>
              <a:t>ı</a:t>
            </a:r>
            <a:r>
              <a:rPr lang="es-ES" dirty="0" smtClean="0"/>
              <a:t>l</a:t>
            </a:r>
            <a:r>
              <a:rPr lang="tr-TR" dirty="0" smtClean="0"/>
              <a:t>ı</a:t>
            </a:r>
            <a:r>
              <a:rPr lang="es-ES" dirty="0" smtClean="0"/>
              <a:t>r </a:t>
            </a:r>
            <a:r>
              <a:rPr lang="es-ES" dirty="0"/>
              <a:t>ve “A </a:t>
            </a:r>
            <a:r>
              <a:rPr lang="es-ES" dirty="0" err="1"/>
              <a:t>alt</a:t>
            </a:r>
            <a:r>
              <a:rPr lang="es-ES" dirty="0"/>
              <a:t> </a:t>
            </a:r>
            <a:r>
              <a:rPr lang="es-ES" dirty="0" smtClean="0"/>
              <a:t>k</a:t>
            </a:r>
            <a:r>
              <a:rPr lang="tr-TR" dirty="0" smtClean="0"/>
              <a:t>ü</a:t>
            </a:r>
            <a:r>
              <a:rPr lang="es-ES" dirty="0" smtClean="0"/>
              <a:t>medir </a:t>
            </a:r>
            <a:r>
              <a:rPr lang="es-ES" dirty="0"/>
              <a:t>B” </a:t>
            </a:r>
            <a:r>
              <a:rPr lang="es-ES" dirty="0" err="1"/>
              <a:t>diye</a:t>
            </a:r>
            <a:r>
              <a:rPr lang="es-ES" dirty="0"/>
              <a:t> </a:t>
            </a:r>
            <a:r>
              <a:rPr lang="es-ES" dirty="0" err="1"/>
              <a:t>okunur</a:t>
            </a:r>
            <a:r>
              <a:rPr lang="es-ES" dirty="0" smtClean="0"/>
              <a:t>.</a:t>
            </a:r>
            <a:r>
              <a:rPr lang="tr-TR" dirty="0" smtClean="0"/>
              <a:t> </a:t>
            </a:r>
          </a:p>
          <a:p>
            <a:r>
              <a:rPr lang="es-ES" dirty="0" smtClean="0"/>
              <a:t> </a:t>
            </a:r>
            <a:r>
              <a:rPr lang="es-ES" dirty="0"/>
              <a:t>Ya da</a:t>
            </a:r>
          </a:p>
          <a:p>
            <a:r>
              <a:rPr lang="tr-TR" dirty="0"/>
              <a:t>B ⊃ A </a:t>
            </a:r>
            <a:r>
              <a:rPr lang="tr-TR" dirty="0" smtClean="0"/>
              <a:t>biçiminde yazılır </a:t>
            </a:r>
            <a:r>
              <a:rPr lang="tr-TR" dirty="0"/>
              <a:t>ve “B kapsar A” diye okunur.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20"/>
          </a:xfrm>
        </p:spPr>
        <p:txBody>
          <a:bodyPr>
            <a:normAutofit fontScale="77500" lnSpcReduction="20000"/>
          </a:bodyPr>
          <a:lstStyle/>
          <a:p>
            <a:r>
              <a:rPr lang="tr-TR" dirty="0">
                <a:solidFill>
                  <a:srgbClr val="FF0000"/>
                </a:solidFill>
              </a:rPr>
              <a:t>Alt </a:t>
            </a:r>
            <a:r>
              <a:rPr lang="tr-TR" dirty="0" smtClean="0">
                <a:solidFill>
                  <a:srgbClr val="FF0000"/>
                </a:solidFill>
              </a:rPr>
              <a:t>Kümenin Özellikleri</a:t>
            </a:r>
          </a:p>
          <a:p>
            <a:r>
              <a:rPr lang="tr-TR" dirty="0" smtClean="0"/>
              <a:t>1. Her küme </a:t>
            </a:r>
            <a:r>
              <a:rPr lang="tr-TR" dirty="0"/>
              <a:t>kendisinin alt </a:t>
            </a:r>
            <a:r>
              <a:rPr lang="tr-TR" dirty="0" smtClean="0"/>
              <a:t>kümesidir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smtClean="0"/>
              <a:t>    A </a:t>
            </a:r>
            <a:r>
              <a:rPr lang="tr-TR" dirty="0"/>
              <a:t>⊂ </a:t>
            </a:r>
            <a:r>
              <a:rPr lang="tr-TR" dirty="0" smtClean="0"/>
              <a:t>A</a:t>
            </a:r>
          </a:p>
          <a:p>
            <a:r>
              <a:rPr lang="tr-TR" dirty="0" smtClean="0"/>
              <a:t>2. Boş küme bütün kümelerin </a:t>
            </a:r>
            <a:r>
              <a:rPr lang="tr-TR" dirty="0"/>
              <a:t>alt </a:t>
            </a:r>
            <a:r>
              <a:rPr lang="tr-TR" dirty="0" smtClean="0"/>
              <a:t>kümesidir</a:t>
            </a:r>
            <a:r>
              <a:rPr lang="tr-TR" dirty="0"/>
              <a:t>.</a:t>
            </a:r>
          </a:p>
          <a:p>
            <a:pPr>
              <a:buNone/>
            </a:pPr>
            <a:r>
              <a:rPr lang="tr-TR" dirty="0" smtClean="0"/>
              <a:t>   ∅ </a:t>
            </a:r>
            <a:r>
              <a:rPr lang="tr-TR" dirty="0"/>
              <a:t>⊂ </a:t>
            </a:r>
            <a:r>
              <a:rPr lang="tr-TR" dirty="0" smtClean="0"/>
              <a:t>A</a:t>
            </a:r>
          </a:p>
          <a:p>
            <a:r>
              <a:rPr lang="tr-TR" dirty="0" smtClean="0"/>
              <a:t>3. </a:t>
            </a:r>
            <a:r>
              <a:rPr lang="es-ES" dirty="0"/>
              <a:t>A ⊂ B ve B ⊂ C </a:t>
            </a:r>
            <a:r>
              <a:rPr lang="es-ES" dirty="0" err="1"/>
              <a:t>ise</a:t>
            </a:r>
            <a:r>
              <a:rPr lang="es-ES" dirty="0"/>
              <a:t> A ⊂ C </a:t>
            </a:r>
            <a:r>
              <a:rPr lang="es-ES" dirty="0" err="1"/>
              <a:t>dir</a:t>
            </a:r>
            <a:r>
              <a:rPr lang="es-ES" dirty="0" err="1" smtClean="0"/>
              <a:t>.</a:t>
            </a:r>
            <a:endParaRPr lang="tr-TR" dirty="0" smtClean="0"/>
          </a:p>
          <a:p>
            <a:r>
              <a:rPr lang="tr-TR" dirty="0" smtClean="0"/>
              <a:t>4. </a:t>
            </a:r>
            <a:r>
              <a:rPr lang="es-ES" dirty="0"/>
              <a:t>A ⊂ B ve B ⊂ A ⇔ A = B </a:t>
            </a:r>
            <a:r>
              <a:rPr lang="es-ES" dirty="0" err="1"/>
              <a:t>dir</a:t>
            </a:r>
            <a:r>
              <a:rPr lang="es-ES" dirty="0" err="1" smtClean="0"/>
              <a:t>.</a:t>
            </a:r>
            <a:endParaRPr lang="tr-TR" dirty="0" smtClean="0"/>
          </a:p>
          <a:p>
            <a:r>
              <a:rPr lang="tr-TR" dirty="0" smtClean="0"/>
              <a:t>5. </a:t>
            </a:r>
            <a:r>
              <a:rPr lang="tr-TR" dirty="0"/>
              <a:t>n </a:t>
            </a:r>
            <a:r>
              <a:rPr lang="tr-TR" dirty="0" smtClean="0"/>
              <a:t>elemanlı </a:t>
            </a:r>
            <a:r>
              <a:rPr lang="tr-TR" dirty="0"/>
              <a:t>bir A </a:t>
            </a:r>
            <a:r>
              <a:rPr lang="tr-TR" dirty="0" smtClean="0"/>
              <a:t>kümesinin </a:t>
            </a:r>
            <a:r>
              <a:rPr lang="tr-TR" dirty="0"/>
              <a:t>alt </a:t>
            </a:r>
            <a:r>
              <a:rPr lang="tr-TR" dirty="0" smtClean="0"/>
              <a:t>küme sayısı:</a:t>
            </a:r>
            <a:endParaRPr lang="tr-TR" dirty="0"/>
          </a:p>
          <a:p>
            <a:pPr>
              <a:buNone/>
            </a:pPr>
            <a:r>
              <a:rPr lang="tr-TR" dirty="0" smtClean="0"/>
              <a:t>     2</a:t>
            </a:r>
            <a:r>
              <a:rPr lang="tr-TR" baseline="30000" dirty="0" smtClean="0"/>
              <a:t>s(A</a:t>
            </a:r>
            <a:r>
              <a:rPr lang="tr-TR" baseline="30000" dirty="0"/>
              <a:t>)</a:t>
            </a:r>
            <a:r>
              <a:rPr lang="tr-TR" dirty="0"/>
              <a:t> = </a:t>
            </a:r>
            <a:r>
              <a:rPr lang="tr-TR" dirty="0" smtClean="0"/>
              <a:t>2</a:t>
            </a:r>
            <a:r>
              <a:rPr lang="tr-TR" baseline="30000" dirty="0" smtClean="0"/>
              <a:t>n</a:t>
            </a:r>
            <a:r>
              <a:rPr lang="tr-TR" dirty="0" smtClean="0"/>
              <a:t> dir.</a:t>
            </a:r>
          </a:p>
          <a:p>
            <a:r>
              <a:rPr lang="tr-TR" dirty="0" smtClean="0"/>
              <a:t>6. </a:t>
            </a:r>
            <a:r>
              <a:rPr lang="pt-BR" dirty="0"/>
              <a:t>n </a:t>
            </a:r>
            <a:r>
              <a:rPr lang="pt-BR" dirty="0" smtClean="0"/>
              <a:t>elemanl</a:t>
            </a:r>
            <a:r>
              <a:rPr lang="tr-TR" dirty="0" smtClean="0"/>
              <a:t>ı</a:t>
            </a:r>
            <a:r>
              <a:rPr lang="pt-BR" dirty="0" smtClean="0"/>
              <a:t> </a:t>
            </a:r>
            <a:r>
              <a:rPr lang="pt-BR" dirty="0"/>
              <a:t>bir A </a:t>
            </a:r>
            <a:r>
              <a:rPr lang="pt-BR" dirty="0" smtClean="0"/>
              <a:t>k</a:t>
            </a:r>
            <a:r>
              <a:rPr lang="tr-TR" dirty="0" smtClean="0"/>
              <a:t>ü</a:t>
            </a:r>
            <a:r>
              <a:rPr lang="pt-BR" dirty="0" smtClean="0"/>
              <a:t>mesinin </a:t>
            </a:r>
            <a:r>
              <a:rPr lang="pt-BR" dirty="0"/>
              <a:t>r </a:t>
            </a:r>
            <a:r>
              <a:rPr lang="pt-BR" dirty="0" smtClean="0"/>
              <a:t>elemanl</a:t>
            </a:r>
            <a:r>
              <a:rPr lang="tr-TR" dirty="0" smtClean="0"/>
              <a:t>ı</a:t>
            </a:r>
            <a:r>
              <a:rPr lang="pt-BR" dirty="0" smtClean="0"/>
              <a:t> </a:t>
            </a:r>
            <a:r>
              <a:rPr lang="pt-BR" dirty="0"/>
              <a:t>alt </a:t>
            </a:r>
            <a:r>
              <a:rPr lang="pt-BR" dirty="0" smtClean="0"/>
              <a:t>k</a:t>
            </a:r>
            <a:r>
              <a:rPr lang="tr-TR" dirty="0" smtClean="0"/>
              <a:t>ü</a:t>
            </a:r>
            <a:r>
              <a:rPr lang="pt-BR" dirty="0" smtClean="0"/>
              <a:t>me</a:t>
            </a:r>
            <a:r>
              <a:rPr lang="tr-TR" dirty="0" smtClean="0"/>
              <a:t> </a:t>
            </a:r>
            <a:r>
              <a:rPr lang="pt-BR" dirty="0" smtClean="0"/>
              <a:t>say</a:t>
            </a:r>
            <a:r>
              <a:rPr lang="tr-TR" dirty="0" smtClean="0"/>
              <a:t>ısı</a:t>
            </a:r>
            <a:r>
              <a:rPr lang="pt-BR" dirty="0" smtClean="0"/>
              <a:t>: </a:t>
            </a:r>
            <a:r>
              <a:rPr lang="pt-BR" dirty="0"/>
              <a:t>C(n, r) dir. (n ≥ r</a:t>
            </a:r>
            <a:r>
              <a:rPr lang="pt-BR" dirty="0" smtClean="0"/>
              <a:t>)</a:t>
            </a:r>
            <a:endParaRPr lang="tr-TR" dirty="0" smtClean="0"/>
          </a:p>
          <a:p>
            <a:r>
              <a:rPr lang="tr-TR" dirty="0" smtClean="0"/>
              <a:t> o da </a:t>
            </a:r>
            <a:endParaRPr lang="tr-TR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5643578"/>
            <a:ext cx="1714512" cy="642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 smtClean="0"/>
              <a:t>Bo</a:t>
            </a:r>
            <a:r>
              <a:rPr lang="tr-TR" dirty="0" smtClean="0"/>
              <a:t>ş</a:t>
            </a:r>
            <a:r>
              <a:rPr lang="nn-NO" dirty="0" smtClean="0"/>
              <a:t> k</a:t>
            </a:r>
            <a:r>
              <a:rPr lang="tr-TR" dirty="0" smtClean="0"/>
              <a:t>ü</a:t>
            </a:r>
            <a:r>
              <a:rPr lang="nn-NO" dirty="0" smtClean="0"/>
              <a:t>menin </a:t>
            </a:r>
            <a:r>
              <a:rPr lang="nn-NO" dirty="0"/>
              <a:t>bir tane alt </a:t>
            </a:r>
            <a:r>
              <a:rPr lang="nn-NO" dirty="0" smtClean="0"/>
              <a:t>k</a:t>
            </a:r>
            <a:r>
              <a:rPr lang="tr-TR" dirty="0" smtClean="0"/>
              <a:t>ü</a:t>
            </a:r>
            <a:r>
              <a:rPr lang="nn-NO" dirty="0" smtClean="0"/>
              <a:t>mesi vard</a:t>
            </a:r>
            <a:r>
              <a:rPr lang="tr-TR" dirty="0" smtClean="0"/>
              <a:t>ı</a:t>
            </a:r>
            <a:r>
              <a:rPr lang="nn-NO" dirty="0" smtClean="0"/>
              <a:t>r</a:t>
            </a:r>
            <a:r>
              <a:rPr lang="nn-NO" dirty="0"/>
              <a:t>.</a:t>
            </a:r>
          </a:p>
          <a:p>
            <a:r>
              <a:rPr lang="en-US" dirty="0"/>
              <a:t>Alt </a:t>
            </a:r>
            <a:r>
              <a:rPr lang="en-US" dirty="0" smtClean="0"/>
              <a:t>k</a:t>
            </a:r>
            <a:r>
              <a:rPr lang="tr-TR" dirty="0" smtClean="0"/>
              <a:t>ü</a:t>
            </a:r>
            <a:r>
              <a:rPr lang="en-US" dirty="0" smtClean="0"/>
              <a:t>me say</a:t>
            </a:r>
            <a:r>
              <a:rPr lang="tr-TR" dirty="0" smtClean="0"/>
              <a:t>ı</a:t>
            </a:r>
            <a:r>
              <a:rPr lang="en-US" dirty="0" smtClean="0"/>
              <a:t>s</a:t>
            </a:r>
            <a:r>
              <a:rPr lang="tr-TR" dirty="0" smtClean="0"/>
              <a:t>ı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tr-TR" dirty="0" smtClean="0"/>
              <a:t>2</a:t>
            </a:r>
            <a:r>
              <a:rPr lang="tr-TR" baseline="30000" dirty="0" smtClean="0"/>
              <a:t>n </a:t>
            </a:r>
            <a:r>
              <a:rPr lang="tr-TR" dirty="0" smtClean="0"/>
              <a:t>  olduğuna göre</a:t>
            </a:r>
            <a:endParaRPr lang="tr-TR" dirty="0"/>
          </a:p>
          <a:p>
            <a:r>
              <a:rPr lang="tr-TR" dirty="0"/>
              <a:t>2</a:t>
            </a:r>
            <a:r>
              <a:rPr lang="tr-TR" baseline="30000" dirty="0"/>
              <a:t>0 </a:t>
            </a:r>
            <a:r>
              <a:rPr lang="en-US" dirty="0" smtClean="0"/>
              <a:t>= </a:t>
            </a:r>
            <a:r>
              <a:rPr lang="en-US" dirty="0"/>
              <a:t>1 </a:t>
            </a:r>
            <a:r>
              <a:rPr lang="en-US" dirty="0" err="1"/>
              <a:t>bulunur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Kümeler, “İyi tanımlanmış nesne topluluğu</a:t>
            </a:r>
            <a:r>
              <a:rPr lang="tr-TR" dirty="0" smtClean="0"/>
              <a:t>” biçiminde ifade edilebilir.</a:t>
            </a:r>
          </a:p>
          <a:p>
            <a:r>
              <a:rPr lang="fi-FI" dirty="0"/>
              <a:t>Bir ifadenin kume olabilmesi icin, </a:t>
            </a:r>
            <a:r>
              <a:rPr lang="fi-FI" dirty="0" smtClean="0"/>
              <a:t>elemanlar</a:t>
            </a:r>
            <a:r>
              <a:rPr lang="tr-TR" dirty="0" smtClean="0"/>
              <a:t>ı</a:t>
            </a:r>
            <a:endParaRPr lang="fi-FI" dirty="0"/>
          </a:p>
          <a:p>
            <a:r>
              <a:rPr lang="tr-TR" dirty="0" smtClean="0"/>
              <a:t>nın </a:t>
            </a:r>
            <a:r>
              <a:rPr lang="tr-TR" dirty="0"/>
              <a:t>belli </a:t>
            </a:r>
            <a:r>
              <a:rPr lang="tr-TR" dirty="0" smtClean="0"/>
              <a:t>olması </a:t>
            </a:r>
            <a:r>
              <a:rPr lang="tr-TR" dirty="0"/>
              <a:t>gerekir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Örneğin okulda bazı hocalar bir küme ifade etmez. Zira burada bazı hocaların kim olduğu yeterince açık değildir.</a:t>
            </a:r>
          </a:p>
          <a:p>
            <a:r>
              <a:rPr lang="nb-NO" dirty="0"/>
              <a:t>Kumeler, genellikle buyuk harfler kullan›larak gosterilir.</a:t>
            </a:r>
          </a:p>
          <a:p>
            <a:r>
              <a:rPr lang="tr-TR" dirty="0"/>
              <a:t>A, B, C ... gibi.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Öz </a:t>
            </a:r>
            <a:r>
              <a:rPr lang="tr-TR" dirty="0">
                <a:solidFill>
                  <a:srgbClr val="FF0000"/>
                </a:solidFill>
              </a:rPr>
              <a:t>Alt Kume</a:t>
            </a:r>
          </a:p>
          <a:p>
            <a:r>
              <a:rPr lang="tr-TR" dirty="0"/>
              <a:t>Bir </a:t>
            </a:r>
            <a:r>
              <a:rPr lang="tr-TR" dirty="0" smtClean="0"/>
              <a:t>kümenin </a:t>
            </a:r>
            <a:r>
              <a:rPr lang="tr-TR" dirty="0"/>
              <a:t>kendisi </a:t>
            </a:r>
            <a:r>
              <a:rPr lang="tr-TR" dirty="0" smtClean="0"/>
              <a:t>dışındaki tüm </a:t>
            </a:r>
            <a:r>
              <a:rPr lang="tr-TR" dirty="0"/>
              <a:t>alt </a:t>
            </a:r>
            <a:r>
              <a:rPr lang="tr-TR" dirty="0" smtClean="0"/>
              <a:t>kümelerine öz alt kümeleri </a:t>
            </a:r>
            <a:r>
              <a:rPr lang="tr-TR" dirty="0"/>
              <a:t>denir</a:t>
            </a:r>
            <a:r>
              <a:rPr lang="tr-TR" dirty="0" smtClean="0"/>
              <a:t>.</a:t>
            </a:r>
          </a:p>
          <a:p>
            <a:r>
              <a:rPr lang="tr-TR" dirty="0"/>
              <a:t>Bir A </a:t>
            </a:r>
            <a:r>
              <a:rPr lang="tr-TR" dirty="0" smtClean="0"/>
              <a:t>kümesinin öz </a:t>
            </a:r>
            <a:r>
              <a:rPr lang="tr-TR" dirty="0"/>
              <a:t>alt </a:t>
            </a:r>
            <a:r>
              <a:rPr lang="tr-TR" dirty="0" smtClean="0"/>
              <a:t>küme sayısı :</a:t>
            </a:r>
          </a:p>
          <a:p>
            <a:r>
              <a:rPr lang="tr-TR" dirty="0" smtClean="0"/>
              <a:t> </a:t>
            </a:r>
            <a:r>
              <a:rPr lang="tr-TR" dirty="0"/>
              <a:t>2</a:t>
            </a:r>
            <a:r>
              <a:rPr lang="tr-TR" baseline="30000" dirty="0"/>
              <a:t>s(A)</a:t>
            </a:r>
            <a:r>
              <a:rPr lang="tr-TR" dirty="0" smtClean="0"/>
              <a:t> </a:t>
            </a:r>
            <a:r>
              <a:rPr lang="tr-TR" dirty="0"/>
              <a:t>–1 dir.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Evrensel </a:t>
            </a:r>
            <a:r>
              <a:rPr lang="tr-TR" dirty="0" smtClean="0"/>
              <a:t>Küme </a:t>
            </a:r>
            <a:r>
              <a:rPr lang="tr-TR" dirty="0"/>
              <a:t>ü</a:t>
            </a:r>
            <a:r>
              <a:rPr lang="tr-TR" dirty="0" smtClean="0"/>
              <a:t>zerinde calışılan bütün kümeleri </a:t>
            </a:r>
            <a:r>
              <a:rPr lang="tr-TR" dirty="0"/>
              <a:t>kapsayan </a:t>
            </a:r>
            <a:r>
              <a:rPr lang="tr-TR" dirty="0" smtClean="0"/>
              <a:t>kümeye evrensel küme </a:t>
            </a:r>
            <a:r>
              <a:rPr lang="tr-TR" dirty="0"/>
              <a:t>denir. Genellik </a:t>
            </a:r>
            <a:r>
              <a:rPr lang="tr-TR" dirty="0" smtClean="0"/>
              <a:t>E ya da U ile gösterilir.</a:t>
            </a:r>
            <a:endParaRPr lang="tr-T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Bir </a:t>
            </a:r>
            <a:r>
              <a:rPr lang="tr-TR" dirty="0" smtClean="0">
                <a:solidFill>
                  <a:srgbClr val="FF0000"/>
                </a:solidFill>
              </a:rPr>
              <a:t>Kümenin Tümleyeni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Bir A </a:t>
            </a:r>
            <a:r>
              <a:rPr lang="tr-TR" dirty="0" smtClean="0"/>
              <a:t>kümesinde olmayıp </a:t>
            </a:r>
            <a:r>
              <a:rPr lang="tr-TR" dirty="0"/>
              <a:t>evrensel </a:t>
            </a:r>
            <a:r>
              <a:rPr lang="tr-TR" dirty="0" smtClean="0"/>
              <a:t>kümede </a:t>
            </a:r>
            <a:r>
              <a:rPr lang="tr-TR" dirty="0"/>
              <a:t>olan </a:t>
            </a:r>
            <a:r>
              <a:rPr lang="tr-TR" dirty="0" smtClean="0"/>
              <a:t>elemanları</a:t>
            </a:r>
            <a:r>
              <a:rPr lang="pt-BR" dirty="0" smtClean="0"/>
              <a:t>n k</a:t>
            </a:r>
            <a:r>
              <a:rPr lang="tr-TR" dirty="0" smtClean="0"/>
              <a:t>ü</a:t>
            </a:r>
            <a:r>
              <a:rPr lang="pt-BR" dirty="0" smtClean="0"/>
              <a:t>mesi </a:t>
            </a:r>
            <a:r>
              <a:rPr lang="pt-BR" dirty="0"/>
              <a:t>A </a:t>
            </a:r>
            <a:r>
              <a:rPr lang="pt-BR" dirty="0" smtClean="0"/>
              <a:t>n</a:t>
            </a:r>
            <a:r>
              <a:rPr lang="tr-TR" dirty="0" smtClean="0"/>
              <a:t>ı</a:t>
            </a:r>
            <a:r>
              <a:rPr lang="pt-BR" dirty="0" smtClean="0"/>
              <a:t>n t</a:t>
            </a:r>
            <a:r>
              <a:rPr lang="tr-TR" dirty="0" smtClean="0"/>
              <a:t>ü</a:t>
            </a:r>
            <a:r>
              <a:rPr lang="pt-BR" dirty="0" smtClean="0"/>
              <a:t>mleyenidir</a:t>
            </a:r>
            <a:r>
              <a:rPr lang="pt-BR" dirty="0"/>
              <a:t>. </a:t>
            </a:r>
            <a:r>
              <a:rPr lang="pt-BR" dirty="0" smtClean="0"/>
              <a:t> </a:t>
            </a:r>
            <a:r>
              <a:rPr lang="pt-BR" dirty="0"/>
              <a:t>veya</a:t>
            </a:r>
          </a:p>
          <a:p>
            <a:r>
              <a:rPr lang="tr-TR" dirty="0" smtClean="0"/>
              <a:t>A</a:t>
            </a:r>
            <a:r>
              <a:rPr lang="tr-TR" baseline="30000" dirty="0" smtClean="0"/>
              <a:t>ı</a:t>
            </a:r>
            <a:r>
              <a:rPr lang="tr-TR" dirty="0" smtClean="0"/>
              <a:t> biçiminde </a:t>
            </a:r>
            <a:r>
              <a:rPr lang="pt-BR" dirty="0" smtClean="0"/>
              <a:t>g</a:t>
            </a:r>
            <a:r>
              <a:rPr lang="tr-TR" dirty="0" smtClean="0"/>
              <a:t>ö</a:t>
            </a:r>
            <a:r>
              <a:rPr lang="pt-BR" dirty="0" smtClean="0"/>
              <a:t>strilir </a:t>
            </a:r>
            <a:r>
              <a:rPr lang="pt-BR" dirty="0"/>
              <a:t>ve A </a:t>
            </a:r>
            <a:r>
              <a:rPr lang="pt-BR" dirty="0" smtClean="0"/>
              <a:t>n</a:t>
            </a:r>
            <a:r>
              <a:rPr lang="tr-TR" dirty="0" smtClean="0"/>
              <a:t>ı</a:t>
            </a:r>
            <a:r>
              <a:rPr lang="pt-BR" dirty="0" smtClean="0"/>
              <a:t>n t</a:t>
            </a:r>
            <a:r>
              <a:rPr lang="tr-TR" dirty="0" smtClean="0"/>
              <a:t>ü</a:t>
            </a:r>
            <a:r>
              <a:rPr lang="pt-BR" dirty="0" smtClean="0"/>
              <a:t>mleyeni </a:t>
            </a:r>
            <a:r>
              <a:rPr lang="pt-BR" dirty="0"/>
              <a:t>diye okunur.</a:t>
            </a:r>
          </a:p>
          <a:p>
            <a:r>
              <a:rPr lang="tr-TR" dirty="0" smtClean="0"/>
              <a:t>A</a:t>
            </a:r>
            <a:r>
              <a:rPr lang="tr-TR" baseline="30000" dirty="0" smtClean="0"/>
              <a:t>ı</a:t>
            </a:r>
            <a:r>
              <a:rPr lang="tr-TR" dirty="0" smtClean="0"/>
              <a:t> </a:t>
            </a:r>
            <a:r>
              <a:rPr lang="pt-BR" dirty="0" smtClean="0"/>
              <a:t>= </a:t>
            </a:r>
            <a:r>
              <a:rPr lang="pt-BR" dirty="0"/>
              <a:t>{x | x ∉ A, x ∈ E} dir.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Kesişim işlemi</a:t>
            </a:r>
            <a:endParaRPr lang="tr-TR" dirty="0"/>
          </a:p>
          <a:p>
            <a:r>
              <a:rPr lang="nn-NO" dirty="0"/>
              <a:t>A ile B nin </a:t>
            </a:r>
            <a:r>
              <a:rPr lang="nn-NO" dirty="0" smtClean="0"/>
              <a:t>k</a:t>
            </a:r>
            <a:r>
              <a:rPr lang="tr-TR" dirty="0" smtClean="0"/>
              <a:t>ü</a:t>
            </a:r>
            <a:r>
              <a:rPr lang="nn-NO" dirty="0" smtClean="0"/>
              <a:t>melerinin </a:t>
            </a:r>
            <a:r>
              <a:rPr lang="nn-NO" dirty="0"/>
              <a:t>ortak </a:t>
            </a:r>
            <a:r>
              <a:rPr lang="nn-NO" dirty="0" smtClean="0"/>
              <a:t>elemanlar</a:t>
            </a:r>
            <a:r>
              <a:rPr lang="tr-TR" dirty="0" smtClean="0"/>
              <a:t>ı</a:t>
            </a:r>
            <a:r>
              <a:rPr lang="nn-NO" dirty="0" smtClean="0"/>
              <a:t>n</a:t>
            </a:r>
            <a:r>
              <a:rPr lang="tr-TR" dirty="0" smtClean="0"/>
              <a:t>ı</a:t>
            </a:r>
            <a:r>
              <a:rPr lang="nn-NO" dirty="0" smtClean="0"/>
              <a:t>n olu</a:t>
            </a:r>
            <a:r>
              <a:rPr lang="tr-TR" dirty="0" smtClean="0"/>
              <a:t>ş</a:t>
            </a:r>
            <a:r>
              <a:rPr lang="nn-NO" dirty="0" smtClean="0"/>
              <a:t>turdu</a:t>
            </a:r>
            <a:r>
              <a:rPr lang="tr-TR" dirty="0" smtClean="0"/>
              <a:t>ğu kümeye</a:t>
            </a:r>
            <a:r>
              <a:rPr lang="tr-TR" dirty="0"/>
              <a:t>, A ile B nin </a:t>
            </a:r>
            <a:r>
              <a:rPr lang="tr-TR" dirty="0" smtClean="0"/>
              <a:t>kesişimi </a:t>
            </a:r>
            <a:r>
              <a:rPr lang="tr-TR" dirty="0"/>
              <a:t>denir.</a:t>
            </a:r>
          </a:p>
          <a:p>
            <a:r>
              <a:rPr lang="tr-TR" dirty="0"/>
              <a:t>A ∩ B biciminde </a:t>
            </a:r>
            <a:r>
              <a:rPr lang="tr-TR" dirty="0" smtClean="0"/>
              <a:t>yazılır </a:t>
            </a:r>
            <a:r>
              <a:rPr lang="tr-TR" dirty="0"/>
              <a:t>ve “A </a:t>
            </a:r>
            <a:r>
              <a:rPr lang="tr-TR" dirty="0" smtClean="0"/>
              <a:t>kesişim </a:t>
            </a:r>
            <a:r>
              <a:rPr lang="tr-TR" dirty="0"/>
              <a:t>B” diye okunur.</a:t>
            </a:r>
          </a:p>
          <a:p>
            <a:r>
              <a:rPr lang="pt-BR" dirty="0"/>
              <a:t>A ∩ B = {x : x ∈ A ∧ x ∈ B}</a:t>
            </a:r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Kesişim işleminin Özellikleri</a:t>
            </a:r>
            <a:endParaRPr lang="tr-TR" dirty="0"/>
          </a:p>
          <a:p>
            <a:r>
              <a:rPr lang="tr-TR" dirty="0"/>
              <a:t>1. A∩A = A</a:t>
            </a:r>
          </a:p>
          <a:p>
            <a:r>
              <a:rPr lang="tr-TR" dirty="0"/>
              <a:t>2. A∩∅ = ∅</a:t>
            </a:r>
          </a:p>
          <a:p>
            <a:r>
              <a:rPr lang="tr-TR" dirty="0"/>
              <a:t>3. A∩E = A</a:t>
            </a:r>
          </a:p>
          <a:p>
            <a:r>
              <a:rPr lang="tr-TR" dirty="0"/>
              <a:t>4. A∩B = B∩A</a:t>
            </a:r>
          </a:p>
          <a:p>
            <a:r>
              <a:rPr lang="tr-TR" dirty="0"/>
              <a:t>5. A∩(B∩C) = (A∩B)∩C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Fark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>
                <a:solidFill>
                  <a:srgbClr val="FF0000"/>
                </a:solidFill>
              </a:rPr>
              <a:t>Ç</a:t>
            </a:r>
            <a:r>
              <a:rPr lang="tr-TR" dirty="0" smtClean="0">
                <a:solidFill>
                  <a:srgbClr val="FF0000"/>
                </a:solidFill>
              </a:rPr>
              <a:t>ıkarma</a:t>
            </a:r>
            <a:r>
              <a:rPr lang="tr-TR" dirty="0">
                <a:solidFill>
                  <a:srgbClr val="FF0000"/>
                </a:solidFill>
              </a:rPr>
              <a:t>) </a:t>
            </a:r>
            <a:r>
              <a:rPr lang="tr-TR" dirty="0" smtClean="0">
                <a:solidFill>
                  <a:srgbClr val="FF0000"/>
                </a:solidFill>
              </a:rPr>
              <a:t>işlemi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pt-BR" dirty="0"/>
              <a:t>Bir A </a:t>
            </a:r>
            <a:r>
              <a:rPr lang="pt-BR" dirty="0" smtClean="0"/>
              <a:t>k</a:t>
            </a:r>
            <a:r>
              <a:rPr lang="tr-TR" dirty="0" smtClean="0"/>
              <a:t>ü</a:t>
            </a:r>
            <a:r>
              <a:rPr lang="pt-BR" dirty="0" smtClean="0"/>
              <a:t>mesinden</a:t>
            </a:r>
            <a:r>
              <a:rPr lang="pt-BR" dirty="0"/>
              <a:t>, A ile B nin ortak </a:t>
            </a:r>
            <a:r>
              <a:rPr lang="pt-BR" dirty="0" smtClean="0"/>
              <a:t>elemanlar</a:t>
            </a:r>
            <a:r>
              <a:rPr lang="tr-TR" dirty="0" smtClean="0"/>
              <a:t>ı</a:t>
            </a:r>
            <a:r>
              <a:rPr lang="pt-BR" dirty="0" smtClean="0"/>
              <a:t>n</a:t>
            </a:r>
            <a:r>
              <a:rPr lang="tr-TR" dirty="0" smtClean="0"/>
              <a:t>ı</a:t>
            </a:r>
            <a:r>
              <a:rPr lang="pt-BR" dirty="0" smtClean="0"/>
              <a:t>n </a:t>
            </a:r>
            <a:r>
              <a:rPr lang="tr-TR" dirty="0" smtClean="0"/>
              <a:t>çıkarılması </a:t>
            </a:r>
            <a:r>
              <a:rPr lang="tr-TR" dirty="0"/>
              <a:t>ile elde edilen </a:t>
            </a:r>
            <a:r>
              <a:rPr lang="tr-TR" dirty="0" smtClean="0"/>
              <a:t>kümeye </a:t>
            </a:r>
            <a:r>
              <a:rPr lang="tr-TR" dirty="0"/>
              <a:t>A </a:t>
            </a:r>
            <a:r>
              <a:rPr lang="tr-TR" dirty="0" smtClean="0"/>
              <a:t>nın </a:t>
            </a:r>
            <a:r>
              <a:rPr lang="tr-TR" dirty="0"/>
              <a:t>B den </a:t>
            </a:r>
            <a:r>
              <a:rPr lang="tr-TR" dirty="0" smtClean="0"/>
              <a:t>farkı </a:t>
            </a:r>
            <a:r>
              <a:rPr lang="es-ES" dirty="0" err="1" smtClean="0"/>
              <a:t>denir</a:t>
            </a:r>
            <a:r>
              <a:rPr lang="es-ES" dirty="0" smtClean="0"/>
              <a:t>.</a:t>
            </a:r>
            <a:endParaRPr lang="tr-TR" dirty="0" smtClean="0"/>
          </a:p>
          <a:p>
            <a:r>
              <a:rPr lang="es-ES" dirty="0" smtClean="0"/>
              <a:t> </a:t>
            </a:r>
            <a:r>
              <a:rPr lang="es-ES" dirty="0"/>
              <a:t>A\B </a:t>
            </a:r>
            <a:r>
              <a:rPr lang="es-ES" dirty="0" err="1"/>
              <a:t>veya</a:t>
            </a:r>
            <a:r>
              <a:rPr lang="es-ES" dirty="0"/>
              <a:t> A–B </a:t>
            </a:r>
            <a:r>
              <a:rPr lang="es-ES" dirty="0" err="1" smtClean="0"/>
              <a:t>bi</a:t>
            </a:r>
            <a:r>
              <a:rPr lang="tr-TR" dirty="0" smtClean="0"/>
              <a:t>ç</a:t>
            </a:r>
            <a:r>
              <a:rPr lang="es-ES" dirty="0" err="1" smtClean="0"/>
              <a:t>iminde</a:t>
            </a:r>
            <a:r>
              <a:rPr lang="es-ES" dirty="0" smtClean="0"/>
              <a:t> yaz</a:t>
            </a:r>
            <a:r>
              <a:rPr lang="tr-TR" dirty="0" smtClean="0"/>
              <a:t>ılı</a:t>
            </a:r>
            <a:r>
              <a:rPr lang="es-ES" dirty="0" smtClean="0"/>
              <a:t>r</a:t>
            </a:r>
            <a:r>
              <a:rPr lang="es-ES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Fark </a:t>
            </a:r>
            <a:r>
              <a:rPr lang="tr-TR" dirty="0" smtClean="0"/>
              <a:t>işleminin Özellikleri</a:t>
            </a:r>
            <a:endParaRPr lang="tr-TR" dirty="0"/>
          </a:p>
          <a:p>
            <a:r>
              <a:rPr lang="tr-TR" dirty="0"/>
              <a:t>1. A – A = ∅</a:t>
            </a:r>
          </a:p>
          <a:p>
            <a:r>
              <a:rPr lang="tr-TR" dirty="0"/>
              <a:t>2. A – ∅ = A</a:t>
            </a:r>
          </a:p>
          <a:p>
            <a:r>
              <a:rPr lang="tr-TR" dirty="0"/>
              <a:t>3. A – E = ∅</a:t>
            </a:r>
          </a:p>
          <a:p>
            <a:r>
              <a:rPr lang="pt-BR" dirty="0"/>
              <a:t>4. A – B = A</a:t>
            </a:r>
            <a:r>
              <a:rPr lang="pt-BR" dirty="0" smtClean="0"/>
              <a:t>∩</a:t>
            </a:r>
            <a:r>
              <a:rPr lang="tr-TR" dirty="0"/>
              <a:t> B</a:t>
            </a:r>
            <a:r>
              <a:rPr lang="tr-TR" baseline="30000" dirty="0"/>
              <a:t>ı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Birleşim işlemi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/>
              <a:t>A ile B </a:t>
            </a:r>
            <a:r>
              <a:rPr lang="tr-TR" dirty="0" smtClean="0"/>
              <a:t>kümesinin bütün elemanlarının oluşturduğu kümeye</a:t>
            </a:r>
            <a:r>
              <a:rPr lang="tr-TR" dirty="0"/>
              <a:t>,</a:t>
            </a:r>
          </a:p>
          <a:p>
            <a:r>
              <a:rPr lang="tr-TR" dirty="0"/>
              <a:t>A ile B nin </a:t>
            </a:r>
            <a:r>
              <a:rPr lang="tr-TR" dirty="0" smtClean="0"/>
              <a:t>birleşimi </a:t>
            </a:r>
            <a:r>
              <a:rPr lang="tr-TR" dirty="0"/>
              <a:t>denir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A∪B </a:t>
            </a:r>
            <a:r>
              <a:rPr lang="tr-TR" dirty="0" smtClean="0"/>
              <a:t>biçiminde yazılır </a:t>
            </a:r>
            <a:r>
              <a:rPr lang="tr-TR" dirty="0"/>
              <a:t>ve </a:t>
            </a:r>
            <a:r>
              <a:rPr lang="tr-TR" dirty="0" smtClean="0"/>
              <a:t> </a:t>
            </a:r>
          </a:p>
          <a:p>
            <a:r>
              <a:rPr lang="tr-TR" dirty="0" smtClean="0"/>
              <a:t>“</a:t>
            </a:r>
            <a:r>
              <a:rPr lang="tr-TR" dirty="0"/>
              <a:t>A </a:t>
            </a:r>
            <a:r>
              <a:rPr lang="tr-TR" dirty="0" smtClean="0"/>
              <a:t>birleşim </a:t>
            </a:r>
            <a:r>
              <a:rPr lang="tr-TR" dirty="0"/>
              <a:t>B” diye okunur.</a:t>
            </a:r>
          </a:p>
          <a:p>
            <a:r>
              <a:rPr lang="tr-TR" dirty="0"/>
              <a:t>A∪B = {x | x ∈ A ∨ x ∈ B}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Birleşim </a:t>
            </a:r>
            <a:r>
              <a:rPr lang="tr-TR" dirty="0"/>
              <a:t>ve </a:t>
            </a:r>
            <a:r>
              <a:rPr lang="tr-TR" dirty="0" smtClean="0"/>
              <a:t>Kesişim işleminin Özellikleri</a:t>
            </a:r>
            <a:endParaRPr lang="tr-TR" dirty="0"/>
          </a:p>
          <a:p>
            <a:r>
              <a:rPr lang="tr-TR" dirty="0"/>
              <a:t>1. A ∪ A = A</a:t>
            </a:r>
          </a:p>
          <a:p>
            <a:r>
              <a:rPr lang="tr-TR" dirty="0"/>
              <a:t>2. A ∪ ∅ = A</a:t>
            </a:r>
          </a:p>
          <a:p>
            <a:r>
              <a:rPr lang="tr-TR" dirty="0"/>
              <a:t>3. A ∪ E = </a:t>
            </a:r>
            <a:r>
              <a:rPr lang="tr-TR" dirty="0" smtClean="0"/>
              <a:t>E</a:t>
            </a:r>
          </a:p>
          <a:p>
            <a:r>
              <a:rPr lang="tr-TR" dirty="0" smtClean="0"/>
              <a:t>4. (A</a:t>
            </a:r>
            <a:r>
              <a:rPr lang="tr-TR" dirty="0" smtClean="0"/>
              <a:t> ∪ B</a:t>
            </a:r>
            <a:r>
              <a:rPr lang="tr-TR" dirty="0" smtClean="0"/>
              <a:t>)</a:t>
            </a:r>
            <a:r>
              <a:rPr lang="tr-TR" baseline="30000" dirty="0" smtClean="0"/>
              <a:t>ı </a:t>
            </a:r>
            <a:r>
              <a:rPr lang="tr-TR" dirty="0" smtClean="0"/>
              <a:t>  = </a:t>
            </a:r>
            <a:r>
              <a:rPr lang="tr-TR" dirty="0"/>
              <a:t>A</a:t>
            </a:r>
            <a:r>
              <a:rPr lang="tr-TR" baseline="30000" dirty="0"/>
              <a:t>ı</a:t>
            </a:r>
            <a:r>
              <a:rPr lang="tr-TR" dirty="0" smtClean="0"/>
              <a:t> ∩ B</a:t>
            </a:r>
            <a:r>
              <a:rPr lang="tr-TR" baseline="30000" dirty="0" smtClean="0"/>
              <a:t>ı     </a:t>
            </a:r>
            <a:r>
              <a:rPr lang="tr-TR" dirty="0">
                <a:solidFill>
                  <a:srgbClr val="FF0000"/>
                </a:solidFill>
              </a:rPr>
              <a:t>DE MORGEN </a:t>
            </a:r>
            <a:r>
              <a:rPr lang="tr-TR" dirty="0" smtClean="0">
                <a:solidFill>
                  <a:srgbClr val="FF0000"/>
                </a:solidFill>
              </a:rPr>
              <a:t>KURALI</a:t>
            </a:r>
            <a:endParaRPr lang="tr-TR" baseline="30000" dirty="0" smtClean="0">
              <a:solidFill>
                <a:srgbClr val="FF0000"/>
              </a:solidFill>
            </a:endParaRPr>
          </a:p>
          <a:p>
            <a:r>
              <a:rPr lang="tr-TR" dirty="0"/>
              <a:t>5.</a:t>
            </a:r>
            <a:r>
              <a:rPr lang="tr-TR" baseline="30000" dirty="0" smtClean="0"/>
              <a:t>  </a:t>
            </a:r>
            <a:r>
              <a:rPr lang="tr-TR" dirty="0"/>
              <a:t>(A</a:t>
            </a:r>
            <a:r>
              <a:rPr lang="tr-TR" dirty="0" smtClean="0"/>
              <a:t>∩ B)</a:t>
            </a:r>
            <a:r>
              <a:rPr lang="tr-TR" baseline="30000" dirty="0" smtClean="0"/>
              <a:t> ı    </a:t>
            </a:r>
            <a:r>
              <a:rPr lang="tr-TR" dirty="0" smtClean="0"/>
              <a:t> =  </a:t>
            </a:r>
            <a:r>
              <a:rPr lang="tr-TR" dirty="0" smtClean="0"/>
              <a:t>A</a:t>
            </a:r>
            <a:r>
              <a:rPr lang="tr-TR" baseline="30000" dirty="0" smtClean="0"/>
              <a:t>ı</a:t>
            </a:r>
            <a:r>
              <a:rPr lang="tr-TR" dirty="0" smtClean="0"/>
              <a:t> ∪ B</a:t>
            </a:r>
            <a:r>
              <a:rPr lang="tr-TR" baseline="30000" dirty="0" smtClean="0"/>
              <a:t>ı    </a:t>
            </a:r>
            <a:r>
              <a:rPr lang="tr-TR" dirty="0" smtClean="0">
                <a:solidFill>
                  <a:srgbClr val="FF0000"/>
                </a:solidFill>
              </a:rPr>
              <a:t>D</a:t>
            </a:r>
            <a:r>
              <a:rPr lang="tr-TR" dirty="0">
                <a:solidFill>
                  <a:srgbClr val="FF0000"/>
                </a:solidFill>
              </a:rPr>
              <a:t>E</a:t>
            </a:r>
            <a:r>
              <a:rPr lang="tr-TR" baseline="30000" dirty="0" smtClean="0">
                <a:solidFill>
                  <a:srgbClr val="FF0000"/>
                </a:solidFill>
              </a:rPr>
              <a:t>  </a:t>
            </a:r>
            <a:r>
              <a:rPr lang="tr-TR" dirty="0" smtClean="0">
                <a:solidFill>
                  <a:srgbClr val="FF0000"/>
                </a:solidFill>
              </a:rPr>
              <a:t>MORGEN KURALI</a:t>
            </a:r>
          </a:p>
          <a:p>
            <a:r>
              <a:rPr lang="tr-TR" dirty="0" smtClean="0"/>
              <a:t>6. s(A </a:t>
            </a:r>
            <a:r>
              <a:rPr lang="tr-TR" dirty="0"/>
              <a:t>∪ B) = s(A) + s(B) – s(A ∩ B</a:t>
            </a:r>
            <a:r>
              <a:rPr lang="tr-TR" dirty="0" smtClean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7. s(A ∪ B ∪ C) = s(A) + s(B) + s(C) – s(A ∩ B) –</a:t>
            </a:r>
          </a:p>
          <a:p>
            <a:pPr>
              <a:buNone/>
            </a:pPr>
            <a:r>
              <a:rPr lang="tr-TR" dirty="0" smtClean="0"/>
              <a:t>s(A ∩ C) – s(B ∩ C) + s(A ∩ B ∩ C)</a:t>
            </a:r>
          </a:p>
          <a:p>
            <a:r>
              <a:rPr lang="tr-TR" dirty="0" smtClean="0"/>
              <a:t>8. </a:t>
            </a:r>
            <a:r>
              <a:rPr lang="pt-BR" dirty="0" smtClean="0"/>
              <a:t>A </a:t>
            </a:r>
            <a:r>
              <a:rPr lang="pt-BR" dirty="0"/>
              <a:t>∪ (B ∩ C) = (A ∪ B) ∩ (A ∪ C</a:t>
            </a:r>
            <a:r>
              <a:rPr lang="pt-BR" dirty="0" smtClean="0"/>
              <a:t>)</a:t>
            </a:r>
            <a:endParaRPr lang="tr-TR" dirty="0" smtClean="0"/>
          </a:p>
          <a:p>
            <a:r>
              <a:rPr lang="tr-TR" dirty="0" smtClean="0"/>
              <a:t>9. </a:t>
            </a:r>
            <a:r>
              <a:rPr lang="pt-BR" dirty="0" smtClean="0"/>
              <a:t>A </a:t>
            </a:r>
            <a:r>
              <a:rPr lang="pt-BR" dirty="0"/>
              <a:t>∩ (B ∪ C) = (A ∩ B) ∪ (A ∩ C</a:t>
            </a:r>
            <a:r>
              <a:rPr lang="pt-BR" dirty="0" smtClean="0"/>
              <a:t>)</a:t>
            </a:r>
            <a:endParaRPr lang="tr-TR" dirty="0" smtClean="0"/>
          </a:p>
          <a:p>
            <a:r>
              <a:rPr lang="tr-TR" dirty="0"/>
              <a:t>10. A ∪ B = B ∪ A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smtClean="0">
                <a:solidFill>
                  <a:srgbClr val="FF0000"/>
                </a:solidFill>
              </a:rPr>
              <a:t>Değişme özelliği)</a:t>
            </a:r>
          </a:p>
          <a:p>
            <a:r>
              <a:rPr lang="tr-TR" dirty="0"/>
              <a:t>11. A ∪ (B ∪ C) = (A ∪ B) ∪ C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smtClean="0">
                <a:solidFill>
                  <a:srgbClr val="FF0000"/>
                </a:solidFill>
              </a:rPr>
              <a:t>Birleşme özelliği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</a:t>
            </a:r>
            <a:r>
              <a:rPr lang="tr-TR" dirty="0" smtClean="0"/>
              <a:t>ğ</a:t>
            </a:r>
            <a:r>
              <a:rPr lang="pt-BR" dirty="0" smtClean="0"/>
              <a:t>er </a:t>
            </a:r>
            <a:r>
              <a:rPr lang="pt-BR" dirty="0"/>
              <a:t>A kumesinde bir </a:t>
            </a:r>
            <a:r>
              <a:rPr lang="tr-TR" dirty="0" smtClean="0"/>
              <a:t>X</a:t>
            </a:r>
            <a:r>
              <a:rPr lang="pt-BR" dirty="0" smtClean="0"/>
              <a:t> eleman</a:t>
            </a:r>
            <a:r>
              <a:rPr lang="tr-TR" dirty="0" smtClean="0"/>
              <a:t>ı</a:t>
            </a:r>
            <a:r>
              <a:rPr lang="pt-BR" dirty="0" smtClean="0"/>
              <a:t> </a:t>
            </a:r>
            <a:r>
              <a:rPr lang="pt-BR" dirty="0"/>
              <a:t>varsa </a:t>
            </a:r>
            <a:r>
              <a:rPr lang="tr-TR" dirty="0" smtClean="0"/>
              <a:t>X</a:t>
            </a:r>
            <a:r>
              <a:rPr lang="pt-BR" dirty="0" smtClean="0"/>
              <a:t> </a:t>
            </a:r>
            <a:r>
              <a:rPr lang="pt-BR" dirty="0"/>
              <a:t>∈ A </a:t>
            </a:r>
            <a:r>
              <a:rPr lang="pt-BR" dirty="0" smtClean="0"/>
              <a:t>bi</a:t>
            </a:r>
            <a:r>
              <a:rPr lang="tr-TR" dirty="0" smtClean="0"/>
              <a:t>ç</a:t>
            </a:r>
            <a:r>
              <a:rPr lang="pt-BR" dirty="0" smtClean="0"/>
              <a:t>iminde</a:t>
            </a:r>
            <a:endParaRPr lang="pt-BR" dirty="0"/>
          </a:p>
          <a:p>
            <a:r>
              <a:rPr lang="pt-BR" dirty="0" smtClean="0"/>
              <a:t>yaz</a:t>
            </a:r>
            <a:r>
              <a:rPr lang="tr-TR" dirty="0" smtClean="0"/>
              <a:t>ı</a:t>
            </a:r>
            <a:r>
              <a:rPr lang="pt-BR" dirty="0" smtClean="0"/>
              <a:t>l</a:t>
            </a:r>
            <a:r>
              <a:rPr lang="tr-TR" dirty="0" smtClean="0"/>
              <a:t>ı</a:t>
            </a:r>
            <a:r>
              <a:rPr lang="pt-BR" dirty="0" smtClean="0"/>
              <a:t>r </a:t>
            </a:r>
            <a:r>
              <a:rPr lang="pt-BR" dirty="0"/>
              <a:t>ve </a:t>
            </a:r>
            <a:r>
              <a:rPr lang="pt-BR" dirty="0" smtClean="0"/>
              <a:t>“</a:t>
            </a:r>
            <a:r>
              <a:rPr lang="tr-TR" dirty="0" smtClean="0"/>
              <a:t>X</a:t>
            </a:r>
            <a:r>
              <a:rPr lang="pt-BR" dirty="0" smtClean="0"/>
              <a:t> eleman</a:t>
            </a:r>
            <a:r>
              <a:rPr lang="tr-TR" dirty="0" smtClean="0"/>
              <a:t>ı</a:t>
            </a:r>
            <a:r>
              <a:rPr lang="pt-BR" dirty="0" smtClean="0"/>
              <a:t>d</a:t>
            </a:r>
            <a:r>
              <a:rPr lang="tr-TR" dirty="0" smtClean="0"/>
              <a:t>ı</a:t>
            </a:r>
            <a:r>
              <a:rPr lang="pt-BR" dirty="0" smtClean="0"/>
              <a:t>r </a:t>
            </a:r>
            <a:r>
              <a:rPr lang="pt-BR" dirty="0"/>
              <a:t>A” diye okunur. </a:t>
            </a:r>
            <a:endParaRPr lang="tr-TR" dirty="0" smtClean="0"/>
          </a:p>
          <a:p>
            <a:r>
              <a:rPr lang="pt-BR" dirty="0" smtClean="0"/>
              <a:t>E</a:t>
            </a:r>
            <a:r>
              <a:rPr lang="tr-TR" dirty="0" smtClean="0"/>
              <a:t>ğ</a:t>
            </a:r>
            <a:r>
              <a:rPr lang="pt-BR" dirty="0" smtClean="0"/>
              <a:t>er</a:t>
            </a:r>
            <a:endParaRPr lang="pt-BR" dirty="0"/>
          </a:p>
          <a:p>
            <a:r>
              <a:rPr lang="tr-TR" dirty="0"/>
              <a:t>A </a:t>
            </a:r>
            <a:r>
              <a:rPr lang="tr-TR" dirty="0" smtClean="0"/>
              <a:t>kümesinde </a:t>
            </a:r>
            <a:r>
              <a:rPr lang="tr-TR" dirty="0"/>
              <a:t>bir </a:t>
            </a:r>
            <a:r>
              <a:rPr lang="tr-TR" dirty="0" smtClean="0"/>
              <a:t>X elemanı </a:t>
            </a:r>
            <a:r>
              <a:rPr lang="tr-TR" dirty="0"/>
              <a:t>yoksa, </a:t>
            </a:r>
            <a:r>
              <a:rPr lang="tr-TR" dirty="0" smtClean="0"/>
              <a:t>X </a:t>
            </a:r>
            <a:r>
              <a:rPr lang="tr-TR" dirty="0"/>
              <a:t>∉ A </a:t>
            </a:r>
            <a:r>
              <a:rPr lang="tr-TR" dirty="0" smtClean="0"/>
              <a:t>biçiminde</a:t>
            </a:r>
            <a:endParaRPr lang="tr-TR" dirty="0"/>
          </a:p>
          <a:p>
            <a:r>
              <a:rPr lang="es-ES" dirty="0" smtClean="0"/>
              <a:t>yaz</a:t>
            </a:r>
            <a:r>
              <a:rPr lang="tr-TR" dirty="0" smtClean="0"/>
              <a:t>ı</a:t>
            </a:r>
            <a:r>
              <a:rPr lang="es-ES" dirty="0" smtClean="0"/>
              <a:t>l</a:t>
            </a:r>
            <a:r>
              <a:rPr lang="tr-TR" dirty="0" smtClean="0"/>
              <a:t>ı</a:t>
            </a:r>
            <a:r>
              <a:rPr lang="es-ES" dirty="0" smtClean="0"/>
              <a:t>r </a:t>
            </a:r>
            <a:r>
              <a:rPr lang="es-ES" dirty="0"/>
              <a:t>ve </a:t>
            </a:r>
            <a:r>
              <a:rPr lang="es-ES" dirty="0" smtClean="0"/>
              <a:t>“</a:t>
            </a:r>
            <a:r>
              <a:rPr lang="tr-TR" dirty="0" smtClean="0"/>
              <a:t>X </a:t>
            </a:r>
            <a:r>
              <a:rPr lang="es-ES" dirty="0" err="1" smtClean="0"/>
              <a:t>eleman</a:t>
            </a:r>
            <a:r>
              <a:rPr lang="es-ES" dirty="0" smtClean="0"/>
              <a:t> de</a:t>
            </a:r>
            <a:r>
              <a:rPr lang="tr-TR" dirty="0" smtClean="0"/>
              <a:t>ğ</a:t>
            </a:r>
            <a:r>
              <a:rPr lang="es-ES" dirty="0" err="1" smtClean="0"/>
              <a:t>ildir</a:t>
            </a:r>
            <a:r>
              <a:rPr lang="es-ES" dirty="0" smtClean="0"/>
              <a:t> </a:t>
            </a:r>
            <a:r>
              <a:rPr lang="es-ES" dirty="0"/>
              <a:t>A” </a:t>
            </a:r>
            <a:r>
              <a:rPr lang="es-ES" dirty="0" err="1"/>
              <a:t>diye</a:t>
            </a:r>
            <a:r>
              <a:rPr lang="es-ES" dirty="0"/>
              <a:t> </a:t>
            </a:r>
            <a:r>
              <a:rPr lang="es-ES" dirty="0" err="1" smtClean="0"/>
              <a:t>okunur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Kümelerin Gosterilişi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92D050"/>
                </a:solidFill>
              </a:rPr>
              <a:t>Liste Yontemi</a:t>
            </a:r>
          </a:p>
          <a:p>
            <a:r>
              <a:rPr lang="tr-TR" dirty="0" smtClean="0"/>
              <a:t>Kümeye </a:t>
            </a:r>
            <a:r>
              <a:rPr lang="tr-TR" dirty="0"/>
              <a:t>ait </a:t>
            </a:r>
            <a:r>
              <a:rPr lang="tr-TR" dirty="0" smtClean="0"/>
              <a:t>elemanların</a:t>
            </a:r>
            <a:r>
              <a:rPr lang="tr-TR" dirty="0"/>
              <a:t>, “{ }” sembolunun </a:t>
            </a:r>
            <a:r>
              <a:rPr lang="tr-TR" dirty="0" smtClean="0"/>
              <a:t>içinde</a:t>
            </a:r>
            <a:r>
              <a:rPr lang="tr-TR" dirty="0"/>
              <a:t>, </a:t>
            </a:r>
            <a:r>
              <a:rPr lang="tr-TR" dirty="0" smtClean="0"/>
              <a:t>birbirinden virgül </a:t>
            </a:r>
            <a:r>
              <a:rPr lang="tr-TR" dirty="0"/>
              <a:t>ile </a:t>
            </a:r>
            <a:r>
              <a:rPr lang="tr-TR" dirty="0" smtClean="0"/>
              <a:t>ayrılarak gösterilmesidir</a:t>
            </a:r>
            <a:r>
              <a:rPr lang="tr-TR" dirty="0"/>
              <a:t>.</a:t>
            </a:r>
          </a:p>
          <a:p>
            <a:r>
              <a:rPr lang="tr-TR" dirty="0"/>
              <a:t>Cift </a:t>
            </a:r>
            <a:r>
              <a:rPr lang="tr-TR" dirty="0" smtClean="0"/>
              <a:t>rakamların kümesi </a:t>
            </a:r>
            <a:r>
              <a:rPr lang="tr-TR" dirty="0"/>
              <a:t>A olsun.</a:t>
            </a:r>
          </a:p>
          <a:p>
            <a:r>
              <a:rPr lang="tr-TR" dirty="0"/>
              <a:t>Buna </a:t>
            </a:r>
            <a:r>
              <a:rPr lang="tr-TR" dirty="0" smtClean="0"/>
              <a:t>göre</a:t>
            </a:r>
            <a:r>
              <a:rPr lang="tr-TR" dirty="0"/>
              <a:t>, A = {0, 2, 4, 6, 8} 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Kümelerin Gosterilişi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solidFill>
                  <a:srgbClr val="92D050"/>
                </a:solidFill>
              </a:rPr>
              <a:t>Venn </a:t>
            </a:r>
            <a:r>
              <a:rPr lang="tr-TR" dirty="0" smtClean="0">
                <a:solidFill>
                  <a:srgbClr val="92D050"/>
                </a:solidFill>
              </a:rPr>
              <a:t>şeması</a:t>
            </a:r>
            <a:endParaRPr lang="tr-TR" dirty="0">
              <a:solidFill>
                <a:srgbClr val="92D050"/>
              </a:solidFill>
            </a:endParaRPr>
          </a:p>
          <a:p>
            <a:r>
              <a:rPr lang="tr-TR" dirty="0"/>
              <a:t>Bir </a:t>
            </a:r>
            <a:r>
              <a:rPr lang="tr-TR" dirty="0" smtClean="0"/>
              <a:t>kümeye </a:t>
            </a:r>
            <a:r>
              <a:rPr lang="tr-TR" dirty="0"/>
              <a:t>ait </a:t>
            </a:r>
            <a:r>
              <a:rPr lang="tr-TR" dirty="0" smtClean="0"/>
              <a:t>elemanların</a:t>
            </a:r>
            <a:r>
              <a:rPr lang="tr-TR" dirty="0"/>
              <a:t>, </a:t>
            </a:r>
            <a:r>
              <a:rPr lang="tr-TR" dirty="0" smtClean="0"/>
              <a:t>yanlarına </a:t>
            </a:r>
            <a:r>
              <a:rPr lang="tr-TR" dirty="0"/>
              <a:t>nokta konularak,</a:t>
            </a:r>
          </a:p>
          <a:p>
            <a:r>
              <a:rPr lang="tr-TR" dirty="0" smtClean="0"/>
              <a:t>kapalı </a:t>
            </a:r>
            <a:r>
              <a:rPr lang="tr-TR" dirty="0"/>
              <a:t>bir </a:t>
            </a:r>
            <a:r>
              <a:rPr lang="tr-TR" dirty="0" smtClean="0"/>
              <a:t>bölge (çember</a:t>
            </a:r>
            <a:r>
              <a:rPr lang="tr-TR" dirty="0"/>
              <a:t>, </a:t>
            </a:r>
            <a:r>
              <a:rPr lang="tr-TR" dirty="0" smtClean="0"/>
              <a:t>üçgen</a:t>
            </a:r>
            <a:r>
              <a:rPr lang="tr-TR" dirty="0"/>
              <a:t>, </a:t>
            </a:r>
            <a:r>
              <a:rPr lang="tr-TR" dirty="0" smtClean="0"/>
              <a:t>dikdörtgen</a:t>
            </a:r>
            <a:r>
              <a:rPr lang="tr-TR" dirty="0"/>
              <a:t>, </a:t>
            </a:r>
            <a:r>
              <a:rPr lang="tr-TR" dirty="0" smtClean="0"/>
              <a:t>kare,elips </a:t>
            </a:r>
            <a:r>
              <a:rPr lang="tr-TR" dirty="0"/>
              <a:t>…) icine </a:t>
            </a:r>
            <a:r>
              <a:rPr lang="tr-TR" dirty="0" smtClean="0"/>
              <a:t>yazılarak gösterilmesidir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Kümelerin Gosterilişi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                     A</a:t>
            </a:r>
            <a:endParaRPr lang="tr-TR" dirty="0"/>
          </a:p>
        </p:txBody>
      </p:sp>
      <p:sp>
        <p:nvSpPr>
          <p:cNvPr id="4" name="Oval 3"/>
          <p:cNvSpPr/>
          <p:nvPr/>
        </p:nvSpPr>
        <p:spPr>
          <a:xfrm>
            <a:off x="2928926" y="1928802"/>
            <a:ext cx="2000264" cy="2428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.2</a:t>
            </a:r>
          </a:p>
          <a:p>
            <a:pPr algn="ctr"/>
            <a:r>
              <a:rPr lang="tr-TR" dirty="0" smtClean="0"/>
              <a:t>.4</a:t>
            </a:r>
          </a:p>
          <a:p>
            <a:pPr algn="ctr"/>
            <a:r>
              <a:rPr lang="tr-TR" dirty="0" smtClean="0"/>
              <a:t>.6</a:t>
            </a:r>
          </a:p>
          <a:p>
            <a:pPr algn="ctr"/>
            <a:r>
              <a:rPr lang="tr-TR" dirty="0" smtClean="0"/>
              <a:t>.8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Kümelerin Gosterilişi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 kümesi 0 ile 10 arasındaki çift tam sayıları gösteriyor olsun.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Eleman Sayısı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 kümenin </a:t>
            </a:r>
            <a:r>
              <a:rPr lang="tr-TR" dirty="0"/>
              <a:t>eleman </a:t>
            </a:r>
            <a:r>
              <a:rPr lang="tr-TR" dirty="0" smtClean="0"/>
              <a:t>sayısı </a:t>
            </a:r>
            <a:r>
              <a:rPr lang="tr-TR" dirty="0"/>
              <a:t>s(A) veya n(A) </a:t>
            </a:r>
            <a:r>
              <a:rPr lang="tr-TR" dirty="0" smtClean="0"/>
              <a:t>biçiminde gösterilir.</a:t>
            </a:r>
          </a:p>
          <a:p>
            <a:r>
              <a:rPr lang="tr-TR" dirty="0"/>
              <a:t>A</a:t>
            </a:r>
            <a:r>
              <a:rPr lang="tr-TR" dirty="0" smtClean="0"/>
              <a:t>={1,5,3,7, 9, 11} kümesi için </a:t>
            </a:r>
            <a:r>
              <a:rPr lang="tr-TR" dirty="0" smtClean="0"/>
              <a:t>s(A)=6 veya </a:t>
            </a:r>
          </a:p>
          <a:p>
            <a:r>
              <a:rPr lang="tr-TR" dirty="0" smtClean="0"/>
              <a:t>n(A) =6 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= {x| x = 3n, 14 &lt; x &lt; </a:t>
            </a:r>
            <a:r>
              <a:rPr lang="pt-BR" dirty="0" smtClean="0"/>
              <a:t>8</a:t>
            </a:r>
            <a:r>
              <a:rPr lang="tr-TR" dirty="0" smtClean="0"/>
              <a:t>1</a:t>
            </a:r>
            <a:r>
              <a:rPr lang="pt-BR" dirty="0" smtClean="0"/>
              <a:t>, </a:t>
            </a:r>
            <a:r>
              <a:rPr lang="pt-BR" dirty="0"/>
              <a:t>n ∈ N</a:t>
            </a:r>
            <a:r>
              <a:rPr lang="pt-BR" dirty="0" smtClean="0"/>
              <a:t>+}</a:t>
            </a:r>
            <a:endParaRPr lang="tr-TR" dirty="0" smtClean="0"/>
          </a:p>
          <a:p>
            <a:r>
              <a:rPr lang="tr-TR" dirty="0" smtClean="0"/>
              <a:t>Kümesinin eleman sayısı kaçtır?</a:t>
            </a:r>
          </a:p>
          <a:p>
            <a:r>
              <a:rPr lang="tr-TR" dirty="0" smtClean="0"/>
              <a:t>ÇÖZÜM:</a:t>
            </a:r>
          </a:p>
          <a:p>
            <a:r>
              <a:rPr lang="tr-TR" dirty="0" smtClean="0"/>
              <a:t>Bu kümenin ifade ettiği şey aşağıdaki gibi söze dökülebilir:</a:t>
            </a:r>
          </a:p>
          <a:p>
            <a:r>
              <a:rPr lang="tr-TR" dirty="0" smtClean="0"/>
              <a:t>14 ile 81 arasında olup üçe tam bölünen doğal sayı kaç tanedir?</a:t>
            </a:r>
          </a:p>
          <a:p>
            <a:r>
              <a:rPr lang="tr-TR" dirty="0" smtClean="0"/>
              <a:t>Çözüm için terim sayısı formülü kullanılabilir: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1233</Words>
  <Application>Microsoft Office PowerPoint</Application>
  <PresentationFormat>On-screen Show (4:3)</PresentationFormat>
  <Paragraphs>150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MATEMATİK</vt:lpstr>
      <vt:lpstr>KÜMELER</vt:lpstr>
      <vt:lpstr>KÜMELER</vt:lpstr>
      <vt:lpstr>Kümelerin Gosterilişi</vt:lpstr>
      <vt:lpstr>Kümelerin Gosterilişi</vt:lpstr>
      <vt:lpstr>Kümelerin Gosterilişi</vt:lpstr>
      <vt:lpstr>Kümelerin Gosterilişi</vt:lpstr>
      <vt:lpstr>Eleman Sayısı </vt:lpstr>
      <vt:lpstr>ÖRNEK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  <vt:lpstr>KÜMELER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</dc:title>
  <dc:creator>Tuğba&amp;Cihan</dc:creator>
  <cp:lastModifiedBy>Tuğba&amp;Cihan</cp:lastModifiedBy>
  <cp:revision>2</cp:revision>
  <dcterms:created xsi:type="dcterms:W3CDTF">2020-05-04T11:57:01Z</dcterms:created>
  <dcterms:modified xsi:type="dcterms:W3CDTF">2020-05-05T08:57:29Z</dcterms:modified>
</cp:coreProperties>
</file>