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sldIdLst>
    <p:sldId id="256" r:id="rId2"/>
    <p:sldId id="298" r:id="rId3"/>
    <p:sldId id="299" r:id="rId4"/>
    <p:sldId id="316" r:id="rId5"/>
    <p:sldId id="291" r:id="rId6"/>
    <p:sldId id="290" r:id="rId7"/>
    <p:sldId id="259" r:id="rId8"/>
    <p:sldId id="260" r:id="rId9"/>
    <p:sldId id="261" r:id="rId10"/>
    <p:sldId id="293" r:id="rId11"/>
    <p:sldId id="262" r:id="rId12"/>
    <p:sldId id="292" r:id="rId13"/>
    <p:sldId id="263" r:id="rId14"/>
    <p:sldId id="314" r:id="rId15"/>
    <p:sldId id="315" r:id="rId16"/>
    <p:sldId id="323" r:id="rId17"/>
    <p:sldId id="301" r:id="rId18"/>
    <p:sldId id="300" r:id="rId19"/>
    <p:sldId id="312" r:id="rId20"/>
    <p:sldId id="313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062A1A-CC5F-439C-BC04-006426F5843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C206369-6E04-4694-AC60-F8D8A846C897}">
      <dgm:prSet phldrT="[Metin]"/>
      <dgm:spPr/>
      <dgm:t>
        <a:bodyPr/>
        <a:lstStyle/>
        <a:p>
          <a:r>
            <a:rPr lang="tr-TR" dirty="0" smtClean="0"/>
            <a:t>Erdem etiği</a:t>
          </a:r>
          <a:endParaRPr lang="tr-TR" dirty="0"/>
        </a:p>
      </dgm:t>
    </dgm:pt>
    <dgm:pt modelId="{ADCC8F0C-D924-42B7-9CF1-37A5097B7FC8}" type="parTrans" cxnId="{4ED72D03-65D5-4F7D-8C06-1D475A3917F8}">
      <dgm:prSet/>
      <dgm:spPr/>
      <dgm:t>
        <a:bodyPr/>
        <a:lstStyle/>
        <a:p>
          <a:endParaRPr lang="tr-TR"/>
        </a:p>
      </dgm:t>
    </dgm:pt>
    <dgm:pt modelId="{58E2BA72-404F-4EC3-A66A-D440E1258FA3}" type="sibTrans" cxnId="{4ED72D03-65D5-4F7D-8C06-1D475A3917F8}">
      <dgm:prSet/>
      <dgm:spPr/>
      <dgm:t>
        <a:bodyPr/>
        <a:lstStyle/>
        <a:p>
          <a:endParaRPr lang="tr-TR"/>
        </a:p>
      </dgm:t>
    </dgm:pt>
    <dgm:pt modelId="{9ECFD750-CFEC-4711-889F-FB61E2FBB76B}">
      <dgm:prSet phldrT="[Metin]"/>
      <dgm:spPr/>
      <dgm:t>
        <a:bodyPr/>
        <a:lstStyle/>
        <a:p>
          <a:r>
            <a:rPr lang="tr-TR" dirty="0" smtClean="0">
              <a:latin typeface="Times New Roman" pitchFamily="18" charset="0"/>
              <a:cs typeface="Times New Roman" pitchFamily="18" charset="0"/>
            </a:rPr>
            <a:t>Bir davranışın doğru ya da yanlışlığına karar veren kişisel karakter özellikleridir. İnsan için iyi olan şey erdemdir, bilgidir; kötü olan bilgisizliktir. Doğru eylemin kilit noktası, adalettir. Adalet bilgelik, ölçülülük ve cesaret erdemlerinin tümünü içeren bir erdemdir.</a:t>
          </a:r>
          <a:endParaRPr lang="tr-TR" dirty="0"/>
        </a:p>
      </dgm:t>
    </dgm:pt>
    <dgm:pt modelId="{BFE85EF7-332E-47A0-9D01-54877E7FF494}" type="parTrans" cxnId="{D3DA9962-1F2E-4423-B367-36F575ACE050}">
      <dgm:prSet/>
      <dgm:spPr/>
      <dgm:t>
        <a:bodyPr/>
        <a:lstStyle/>
        <a:p>
          <a:endParaRPr lang="tr-TR"/>
        </a:p>
      </dgm:t>
    </dgm:pt>
    <dgm:pt modelId="{A29E6D59-ABAF-4CBA-ABF0-B15331F7E195}" type="sibTrans" cxnId="{D3DA9962-1F2E-4423-B367-36F575ACE050}">
      <dgm:prSet/>
      <dgm:spPr/>
      <dgm:t>
        <a:bodyPr/>
        <a:lstStyle/>
        <a:p>
          <a:endParaRPr lang="tr-TR"/>
        </a:p>
      </dgm:t>
    </dgm:pt>
    <dgm:pt modelId="{65BFCF4E-7327-4039-BF73-3F6DEF348894}">
      <dgm:prSet phldrT="[Metin]"/>
      <dgm:spPr/>
      <dgm:t>
        <a:bodyPr/>
        <a:lstStyle/>
        <a:p>
          <a:r>
            <a:rPr lang="tr-TR" dirty="0" err="1" smtClean="0"/>
            <a:t>Utilitaryan</a:t>
          </a:r>
          <a:r>
            <a:rPr lang="tr-TR" dirty="0" smtClean="0"/>
            <a:t> etik </a:t>
          </a:r>
          <a:endParaRPr lang="tr-TR" dirty="0"/>
        </a:p>
      </dgm:t>
    </dgm:pt>
    <dgm:pt modelId="{4A97C731-AF3F-458B-8D06-954B856AC390}" type="parTrans" cxnId="{E6E88ED3-7512-46CB-9566-D08547E7CECA}">
      <dgm:prSet/>
      <dgm:spPr/>
      <dgm:t>
        <a:bodyPr/>
        <a:lstStyle/>
        <a:p>
          <a:endParaRPr lang="tr-TR"/>
        </a:p>
      </dgm:t>
    </dgm:pt>
    <dgm:pt modelId="{AADBB9EF-6E05-4215-90CF-809246CA5E47}" type="sibTrans" cxnId="{E6E88ED3-7512-46CB-9566-D08547E7CECA}">
      <dgm:prSet/>
      <dgm:spPr/>
      <dgm:t>
        <a:bodyPr/>
        <a:lstStyle/>
        <a:p>
          <a:endParaRPr lang="tr-TR"/>
        </a:p>
      </dgm:t>
    </dgm:pt>
    <dgm:pt modelId="{E99737D6-C3EB-4D56-8D08-7C593A7A66E2}">
      <dgm:prSet phldrT="[Metin]"/>
      <dgm:spPr/>
      <dgm:t>
        <a:bodyPr/>
        <a:lstStyle/>
        <a:p>
          <a:r>
            <a:rPr lang="tr-TR" dirty="0" smtClean="0">
              <a:latin typeface="Times New Roman" pitchFamily="18" charset="0"/>
              <a:cs typeface="Times New Roman" pitchFamily="18" charset="0"/>
            </a:rPr>
            <a:t>Önemli olan çoğunluğun yararıdır, bireyin eyleminin ahlaki olması topluma sağlayacağı faydayla ölçülür.</a:t>
          </a:r>
          <a:endParaRPr lang="tr-TR" dirty="0"/>
        </a:p>
      </dgm:t>
    </dgm:pt>
    <dgm:pt modelId="{FE0ED6E8-BC18-45F1-97E5-7B17ACE4F436}" type="parTrans" cxnId="{0F46B09A-95A3-4CC6-8902-7C15DF3B604B}">
      <dgm:prSet/>
      <dgm:spPr/>
      <dgm:t>
        <a:bodyPr/>
        <a:lstStyle/>
        <a:p>
          <a:endParaRPr lang="tr-TR"/>
        </a:p>
      </dgm:t>
    </dgm:pt>
    <dgm:pt modelId="{F2537FB6-9016-4989-98D0-00D6EEA0B801}" type="sibTrans" cxnId="{0F46B09A-95A3-4CC6-8902-7C15DF3B604B}">
      <dgm:prSet/>
      <dgm:spPr/>
      <dgm:t>
        <a:bodyPr/>
        <a:lstStyle/>
        <a:p>
          <a:endParaRPr lang="tr-TR"/>
        </a:p>
      </dgm:t>
    </dgm:pt>
    <dgm:pt modelId="{94F5968A-B01A-4235-96CE-ABEA9C0694B1}">
      <dgm:prSet phldrT="[Metin]"/>
      <dgm:spPr/>
      <dgm:t>
        <a:bodyPr/>
        <a:lstStyle/>
        <a:p>
          <a:r>
            <a:rPr lang="tr-TR" dirty="0" smtClean="0"/>
            <a:t>Deontolojik etik </a:t>
          </a:r>
          <a:endParaRPr lang="tr-TR" dirty="0"/>
        </a:p>
      </dgm:t>
    </dgm:pt>
    <dgm:pt modelId="{CF85C4D6-2E60-44EF-A408-676AE9E9E6F0}" type="parTrans" cxnId="{080772E7-ED64-4398-8521-65AFC046FCE0}">
      <dgm:prSet/>
      <dgm:spPr/>
      <dgm:t>
        <a:bodyPr/>
        <a:lstStyle/>
        <a:p>
          <a:endParaRPr lang="tr-TR"/>
        </a:p>
      </dgm:t>
    </dgm:pt>
    <dgm:pt modelId="{E5D7A4CC-43E7-471E-99E1-4AFFF4A62E7B}" type="sibTrans" cxnId="{080772E7-ED64-4398-8521-65AFC046FCE0}">
      <dgm:prSet/>
      <dgm:spPr/>
      <dgm:t>
        <a:bodyPr/>
        <a:lstStyle/>
        <a:p>
          <a:endParaRPr lang="tr-TR"/>
        </a:p>
      </dgm:t>
    </dgm:pt>
    <dgm:pt modelId="{4923500E-E06F-43C3-A2C6-564BD5FCB835}">
      <dgm:prSet phldrT="[Metin]"/>
      <dgm:spPr/>
      <dgm:t>
        <a:bodyPr/>
        <a:lstStyle/>
        <a:p>
          <a:r>
            <a:rPr lang="tr-TR" dirty="0" smtClean="0">
              <a:latin typeface="Times New Roman" pitchFamily="18" charset="0"/>
              <a:cs typeface="Times New Roman" pitchFamily="18" charset="0"/>
            </a:rPr>
            <a:t>Birey özerktir, aklını kullanma yeteneği onu özgür kılar.</a:t>
          </a:r>
          <a:endParaRPr lang="tr-TR" dirty="0"/>
        </a:p>
      </dgm:t>
    </dgm:pt>
    <dgm:pt modelId="{BFFB872C-CE1E-4BB3-9D95-1E1A20C6DEDD}" type="parTrans" cxnId="{46DC75AF-D9E4-4172-9386-480ED422747E}">
      <dgm:prSet/>
      <dgm:spPr/>
      <dgm:t>
        <a:bodyPr/>
        <a:lstStyle/>
        <a:p>
          <a:endParaRPr lang="tr-TR"/>
        </a:p>
      </dgm:t>
    </dgm:pt>
    <dgm:pt modelId="{0269D9ED-7140-431A-BD84-4AE560BE8D68}" type="sibTrans" cxnId="{46DC75AF-D9E4-4172-9386-480ED422747E}">
      <dgm:prSet/>
      <dgm:spPr/>
      <dgm:t>
        <a:bodyPr/>
        <a:lstStyle/>
        <a:p>
          <a:endParaRPr lang="tr-TR"/>
        </a:p>
      </dgm:t>
    </dgm:pt>
    <dgm:pt modelId="{B81C8B21-CB43-4B75-8718-564F7620D736}">
      <dgm:prSet/>
      <dgm:spPr/>
      <dgm:t>
        <a:bodyPr/>
        <a:lstStyle/>
        <a:p>
          <a:r>
            <a:rPr lang="tr-TR" smtClean="0">
              <a:latin typeface="Times New Roman" pitchFamily="18" charset="0"/>
              <a:cs typeface="Times New Roman" pitchFamily="18" charset="0"/>
            </a:rPr>
            <a:t>İnsanı araç olarak değil, amaç olarak gör .</a:t>
          </a:r>
          <a:endParaRPr lang="tr-TR" dirty="0" smtClean="0">
            <a:latin typeface="Times New Roman" pitchFamily="18" charset="0"/>
            <a:cs typeface="Times New Roman" pitchFamily="18" charset="0"/>
          </a:endParaRPr>
        </a:p>
      </dgm:t>
    </dgm:pt>
    <dgm:pt modelId="{2C85B535-9376-4C44-AFA3-97F964000D81}" type="parTrans" cxnId="{5EB082C9-30E1-492D-AF4A-4D0C965644DE}">
      <dgm:prSet/>
      <dgm:spPr/>
      <dgm:t>
        <a:bodyPr/>
        <a:lstStyle/>
        <a:p>
          <a:endParaRPr lang="tr-TR"/>
        </a:p>
      </dgm:t>
    </dgm:pt>
    <dgm:pt modelId="{4975F840-10CC-49FE-AD4D-FE4746ED28FE}" type="sibTrans" cxnId="{5EB082C9-30E1-492D-AF4A-4D0C965644DE}">
      <dgm:prSet/>
      <dgm:spPr/>
      <dgm:t>
        <a:bodyPr/>
        <a:lstStyle/>
        <a:p>
          <a:endParaRPr lang="tr-TR"/>
        </a:p>
      </dgm:t>
    </dgm:pt>
    <dgm:pt modelId="{269647EE-01E8-4B56-8858-83B19320A2F4}">
      <dgm:prSet/>
      <dgm:spPr/>
      <dgm:t>
        <a:bodyPr/>
        <a:lstStyle/>
        <a:p>
          <a:r>
            <a:rPr lang="tr-TR" dirty="0" smtClean="0">
              <a:latin typeface="Times New Roman" pitchFamily="18" charset="0"/>
              <a:cs typeface="Times New Roman" pitchFamily="18" charset="0"/>
            </a:rPr>
            <a:t>Bireyin yaptığı eylemlerin evrensel kurallara uyma zorunluluğu vardır</a:t>
          </a:r>
          <a:endParaRPr lang="tr-TR" dirty="0"/>
        </a:p>
      </dgm:t>
    </dgm:pt>
    <dgm:pt modelId="{DEB336AD-FEBA-46D8-88A1-0FEA8CDEE432}" type="parTrans" cxnId="{C72095DA-DF21-4474-89BF-E60F455C988B}">
      <dgm:prSet/>
      <dgm:spPr/>
      <dgm:t>
        <a:bodyPr/>
        <a:lstStyle/>
        <a:p>
          <a:endParaRPr lang="tr-TR"/>
        </a:p>
      </dgm:t>
    </dgm:pt>
    <dgm:pt modelId="{69B01F7B-E2A6-4D9D-9684-94C00AE6E42B}" type="sibTrans" cxnId="{C72095DA-DF21-4474-89BF-E60F455C988B}">
      <dgm:prSet/>
      <dgm:spPr/>
      <dgm:t>
        <a:bodyPr/>
        <a:lstStyle/>
        <a:p>
          <a:endParaRPr lang="tr-TR"/>
        </a:p>
      </dgm:t>
    </dgm:pt>
    <dgm:pt modelId="{326CA3CF-EF16-480C-8DEF-EE2A51ADD5AF}">
      <dgm:prSet/>
      <dgm:spPr/>
      <dgm:t>
        <a:bodyPr/>
        <a:lstStyle/>
        <a:p>
          <a:r>
            <a:rPr lang="tr-TR" dirty="0" smtClean="0">
              <a:latin typeface="Times New Roman" pitchFamily="18" charset="0"/>
              <a:cs typeface="Times New Roman" pitchFamily="18" charset="0"/>
            </a:rPr>
            <a:t>Mesleki etik kuralların büyük bir kısmı dayanmaktadır</a:t>
          </a:r>
          <a:endParaRPr lang="tr-TR" dirty="0"/>
        </a:p>
      </dgm:t>
    </dgm:pt>
    <dgm:pt modelId="{68B22211-A8DD-44DC-8605-88EF12886B73}" type="parTrans" cxnId="{DF0F0E44-AF7F-4A69-93BF-2AFC8E168BB0}">
      <dgm:prSet/>
      <dgm:spPr/>
    </dgm:pt>
    <dgm:pt modelId="{E3CB7FC6-4FA4-4DC0-99C6-81E0E1D23877}" type="sibTrans" cxnId="{DF0F0E44-AF7F-4A69-93BF-2AFC8E168BB0}">
      <dgm:prSet/>
      <dgm:spPr/>
    </dgm:pt>
    <dgm:pt modelId="{9CCCBDAC-F7A8-4BFA-BE44-42101400AD50}" type="pres">
      <dgm:prSet presAssocID="{A6062A1A-CC5F-439C-BC04-006426F5843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08BB8D4-2485-4ED6-8A0F-FB1E0F0AEF72}" type="pres">
      <dgm:prSet presAssocID="{3C206369-6E04-4694-AC60-F8D8A846C897}" presName="linNode" presStyleCnt="0"/>
      <dgm:spPr/>
    </dgm:pt>
    <dgm:pt modelId="{642536A9-25E6-4E41-A423-1E13C16F2B1F}" type="pres">
      <dgm:prSet presAssocID="{3C206369-6E04-4694-AC60-F8D8A846C897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6598195-223C-4D97-AC1C-82A0AF8725BD}" type="pres">
      <dgm:prSet presAssocID="{3C206369-6E04-4694-AC60-F8D8A846C897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9B1F5CD-6CAB-407E-9919-8EDE168D913D}" type="pres">
      <dgm:prSet presAssocID="{58E2BA72-404F-4EC3-A66A-D440E1258FA3}" presName="sp" presStyleCnt="0"/>
      <dgm:spPr/>
    </dgm:pt>
    <dgm:pt modelId="{F555D279-4ED0-4D4C-96AD-78CE2A2EC124}" type="pres">
      <dgm:prSet presAssocID="{65BFCF4E-7327-4039-BF73-3F6DEF348894}" presName="linNode" presStyleCnt="0"/>
      <dgm:spPr/>
    </dgm:pt>
    <dgm:pt modelId="{43DF18AA-C892-4BED-85C1-5624C9321FEB}" type="pres">
      <dgm:prSet presAssocID="{65BFCF4E-7327-4039-BF73-3F6DEF348894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7638136-F74E-408B-9967-FBF7729B6D95}" type="pres">
      <dgm:prSet presAssocID="{65BFCF4E-7327-4039-BF73-3F6DEF348894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B276770-34B4-4101-8E9D-77D0D4CDA8DE}" type="pres">
      <dgm:prSet presAssocID="{AADBB9EF-6E05-4215-90CF-809246CA5E47}" presName="sp" presStyleCnt="0"/>
      <dgm:spPr/>
    </dgm:pt>
    <dgm:pt modelId="{34B2A2F6-F530-4D9B-88AD-B07949E0071D}" type="pres">
      <dgm:prSet presAssocID="{94F5968A-B01A-4235-96CE-ABEA9C0694B1}" presName="linNode" presStyleCnt="0"/>
      <dgm:spPr/>
    </dgm:pt>
    <dgm:pt modelId="{478B46F8-A47C-479A-8347-00B8F5E77301}" type="pres">
      <dgm:prSet presAssocID="{94F5968A-B01A-4235-96CE-ABEA9C0694B1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E3051FA-E88B-44FA-8F97-7E34EC0FD848}" type="pres">
      <dgm:prSet presAssocID="{94F5968A-B01A-4235-96CE-ABEA9C0694B1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C4F5987-E981-4DC7-86F7-48F253767B97}" type="presOf" srcId="{4923500E-E06F-43C3-A2C6-564BD5FCB835}" destId="{AE3051FA-E88B-44FA-8F97-7E34EC0FD848}" srcOrd="0" destOrd="0" presId="urn:microsoft.com/office/officeart/2005/8/layout/vList5"/>
    <dgm:cxn modelId="{4F2CB42B-B46C-4029-8559-D21E605946B5}" type="presOf" srcId="{E99737D6-C3EB-4D56-8D08-7C593A7A66E2}" destId="{C7638136-F74E-408B-9967-FBF7729B6D95}" srcOrd="0" destOrd="0" presId="urn:microsoft.com/office/officeart/2005/8/layout/vList5"/>
    <dgm:cxn modelId="{0ECB0349-F427-46A1-A369-96236E79073B}" type="presOf" srcId="{B81C8B21-CB43-4B75-8718-564F7620D736}" destId="{AE3051FA-E88B-44FA-8F97-7E34EC0FD848}" srcOrd="0" destOrd="1" presId="urn:microsoft.com/office/officeart/2005/8/layout/vList5"/>
    <dgm:cxn modelId="{46497109-3DA2-468E-8323-036428709D25}" type="presOf" srcId="{A6062A1A-CC5F-439C-BC04-006426F58431}" destId="{9CCCBDAC-F7A8-4BFA-BE44-42101400AD50}" srcOrd="0" destOrd="0" presId="urn:microsoft.com/office/officeart/2005/8/layout/vList5"/>
    <dgm:cxn modelId="{0F46B09A-95A3-4CC6-8902-7C15DF3B604B}" srcId="{65BFCF4E-7327-4039-BF73-3F6DEF348894}" destId="{E99737D6-C3EB-4D56-8D08-7C593A7A66E2}" srcOrd="0" destOrd="0" parTransId="{FE0ED6E8-BC18-45F1-97E5-7B17ACE4F436}" sibTransId="{F2537FB6-9016-4989-98D0-00D6EEA0B801}"/>
    <dgm:cxn modelId="{7C70ECD6-E635-47D5-8C9E-ECE47E8024AF}" type="presOf" srcId="{65BFCF4E-7327-4039-BF73-3F6DEF348894}" destId="{43DF18AA-C892-4BED-85C1-5624C9321FEB}" srcOrd="0" destOrd="0" presId="urn:microsoft.com/office/officeart/2005/8/layout/vList5"/>
    <dgm:cxn modelId="{C72095DA-DF21-4474-89BF-E60F455C988B}" srcId="{94F5968A-B01A-4235-96CE-ABEA9C0694B1}" destId="{269647EE-01E8-4B56-8858-83B19320A2F4}" srcOrd="2" destOrd="0" parTransId="{DEB336AD-FEBA-46D8-88A1-0FEA8CDEE432}" sibTransId="{69B01F7B-E2A6-4D9D-9684-94C00AE6E42B}"/>
    <dgm:cxn modelId="{E6E88ED3-7512-46CB-9566-D08547E7CECA}" srcId="{A6062A1A-CC5F-439C-BC04-006426F58431}" destId="{65BFCF4E-7327-4039-BF73-3F6DEF348894}" srcOrd="1" destOrd="0" parTransId="{4A97C731-AF3F-458B-8D06-954B856AC390}" sibTransId="{AADBB9EF-6E05-4215-90CF-809246CA5E47}"/>
    <dgm:cxn modelId="{FCAC13CC-82FC-435A-AE32-60F6298D9AB2}" type="presOf" srcId="{9ECFD750-CFEC-4711-889F-FB61E2FBB76B}" destId="{D6598195-223C-4D97-AC1C-82A0AF8725BD}" srcOrd="0" destOrd="0" presId="urn:microsoft.com/office/officeart/2005/8/layout/vList5"/>
    <dgm:cxn modelId="{C30D4005-EA7A-4792-99FA-9C4F8C5CCE98}" type="presOf" srcId="{326CA3CF-EF16-480C-8DEF-EE2A51ADD5AF}" destId="{AE3051FA-E88B-44FA-8F97-7E34EC0FD848}" srcOrd="0" destOrd="3" presId="urn:microsoft.com/office/officeart/2005/8/layout/vList5"/>
    <dgm:cxn modelId="{5EB082C9-30E1-492D-AF4A-4D0C965644DE}" srcId="{94F5968A-B01A-4235-96CE-ABEA9C0694B1}" destId="{B81C8B21-CB43-4B75-8718-564F7620D736}" srcOrd="1" destOrd="0" parTransId="{2C85B535-9376-4C44-AFA3-97F964000D81}" sibTransId="{4975F840-10CC-49FE-AD4D-FE4746ED28FE}"/>
    <dgm:cxn modelId="{6407E826-AE6E-4D8D-8F72-FFA30D877907}" type="presOf" srcId="{94F5968A-B01A-4235-96CE-ABEA9C0694B1}" destId="{478B46F8-A47C-479A-8347-00B8F5E77301}" srcOrd="0" destOrd="0" presId="urn:microsoft.com/office/officeart/2005/8/layout/vList5"/>
    <dgm:cxn modelId="{080772E7-ED64-4398-8521-65AFC046FCE0}" srcId="{A6062A1A-CC5F-439C-BC04-006426F58431}" destId="{94F5968A-B01A-4235-96CE-ABEA9C0694B1}" srcOrd="2" destOrd="0" parTransId="{CF85C4D6-2E60-44EF-A408-676AE9E9E6F0}" sibTransId="{E5D7A4CC-43E7-471E-99E1-4AFFF4A62E7B}"/>
    <dgm:cxn modelId="{813474FE-DB6E-4898-A520-09C4D8E13726}" type="presOf" srcId="{269647EE-01E8-4B56-8858-83B19320A2F4}" destId="{AE3051FA-E88B-44FA-8F97-7E34EC0FD848}" srcOrd="0" destOrd="2" presId="urn:microsoft.com/office/officeart/2005/8/layout/vList5"/>
    <dgm:cxn modelId="{DF0F0E44-AF7F-4A69-93BF-2AFC8E168BB0}" srcId="{94F5968A-B01A-4235-96CE-ABEA9C0694B1}" destId="{326CA3CF-EF16-480C-8DEF-EE2A51ADD5AF}" srcOrd="3" destOrd="0" parTransId="{68B22211-A8DD-44DC-8605-88EF12886B73}" sibTransId="{E3CB7FC6-4FA4-4DC0-99C6-81E0E1D23877}"/>
    <dgm:cxn modelId="{46DC75AF-D9E4-4172-9386-480ED422747E}" srcId="{94F5968A-B01A-4235-96CE-ABEA9C0694B1}" destId="{4923500E-E06F-43C3-A2C6-564BD5FCB835}" srcOrd="0" destOrd="0" parTransId="{BFFB872C-CE1E-4BB3-9D95-1E1A20C6DEDD}" sibTransId="{0269D9ED-7140-431A-BD84-4AE560BE8D68}"/>
    <dgm:cxn modelId="{D3DA9962-1F2E-4423-B367-36F575ACE050}" srcId="{3C206369-6E04-4694-AC60-F8D8A846C897}" destId="{9ECFD750-CFEC-4711-889F-FB61E2FBB76B}" srcOrd="0" destOrd="0" parTransId="{BFE85EF7-332E-47A0-9D01-54877E7FF494}" sibTransId="{A29E6D59-ABAF-4CBA-ABF0-B15331F7E195}"/>
    <dgm:cxn modelId="{F234F171-3523-4175-9759-D3663A558BE7}" type="presOf" srcId="{3C206369-6E04-4694-AC60-F8D8A846C897}" destId="{642536A9-25E6-4E41-A423-1E13C16F2B1F}" srcOrd="0" destOrd="0" presId="urn:microsoft.com/office/officeart/2005/8/layout/vList5"/>
    <dgm:cxn modelId="{4ED72D03-65D5-4F7D-8C06-1D475A3917F8}" srcId="{A6062A1A-CC5F-439C-BC04-006426F58431}" destId="{3C206369-6E04-4694-AC60-F8D8A846C897}" srcOrd="0" destOrd="0" parTransId="{ADCC8F0C-D924-42B7-9CF1-37A5097B7FC8}" sibTransId="{58E2BA72-404F-4EC3-A66A-D440E1258FA3}"/>
    <dgm:cxn modelId="{335A1F5D-974F-491D-8F76-9474D8160134}" type="presParOf" srcId="{9CCCBDAC-F7A8-4BFA-BE44-42101400AD50}" destId="{008BB8D4-2485-4ED6-8A0F-FB1E0F0AEF72}" srcOrd="0" destOrd="0" presId="urn:microsoft.com/office/officeart/2005/8/layout/vList5"/>
    <dgm:cxn modelId="{3FFE85B0-8D1C-44C8-933A-C9A879093DF8}" type="presParOf" srcId="{008BB8D4-2485-4ED6-8A0F-FB1E0F0AEF72}" destId="{642536A9-25E6-4E41-A423-1E13C16F2B1F}" srcOrd="0" destOrd="0" presId="urn:microsoft.com/office/officeart/2005/8/layout/vList5"/>
    <dgm:cxn modelId="{F9FBABAF-098A-427A-BC6C-C095FE4692EF}" type="presParOf" srcId="{008BB8D4-2485-4ED6-8A0F-FB1E0F0AEF72}" destId="{D6598195-223C-4D97-AC1C-82A0AF8725BD}" srcOrd="1" destOrd="0" presId="urn:microsoft.com/office/officeart/2005/8/layout/vList5"/>
    <dgm:cxn modelId="{A87669C4-018B-4B21-A7C7-3D0C5E0556CB}" type="presParOf" srcId="{9CCCBDAC-F7A8-4BFA-BE44-42101400AD50}" destId="{19B1F5CD-6CAB-407E-9919-8EDE168D913D}" srcOrd="1" destOrd="0" presId="urn:microsoft.com/office/officeart/2005/8/layout/vList5"/>
    <dgm:cxn modelId="{F56AAB37-D489-4BF1-A125-947ED72E8398}" type="presParOf" srcId="{9CCCBDAC-F7A8-4BFA-BE44-42101400AD50}" destId="{F555D279-4ED0-4D4C-96AD-78CE2A2EC124}" srcOrd="2" destOrd="0" presId="urn:microsoft.com/office/officeart/2005/8/layout/vList5"/>
    <dgm:cxn modelId="{B31B6763-91BB-40C9-8FB4-F54698E7FE58}" type="presParOf" srcId="{F555D279-4ED0-4D4C-96AD-78CE2A2EC124}" destId="{43DF18AA-C892-4BED-85C1-5624C9321FEB}" srcOrd="0" destOrd="0" presId="urn:microsoft.com/office/officeart/2005/8/layout/vList5"/>
    <dgm:cxn modelId="{13C50EE8-0F55-4C99-A93E-787B1DC84455}" type="presParOf" srcId="{F555D279-4ED0-4D4C-96AD-78CE2A2EC124}" destId="{C7638136-F74E-408B-9967-FBF7729B6D95}" srcOrd="1" destOrd="0" presId="urn:microsoft.com/office/officeart/2005/8/layout/vList5"/>
    <dgm:cxn modelId="{E2B28ED9-2CF0-4EC3-A5E7-7E691858943F}" type="presParOf" srcId="{9CCCBDAC-F7A8-4BFA-BE44-42101400AD50}" destId="{AB276770-34B4-4101-8E9D-77D0D4CDA8DE}" srcOrd="3" destOrd="0" presId="urn:microsoft.com/office/officeart/2005/8/layout/vList5"/>
    <dgm:cxn modelId="{DBC8761C-7C76-4647-9C55-4BF100A8ED8C}" type="presParOf" srcId="{9CCCBDAC-F7A8-4BFA-BE44-42101400AD50}" destId="{34B2A2F6-F530-4D9B-88AD-B07949E0071D}" srcOrd="4" destOrd="0" presId="urn:microsoft.com/office/officeart/2005/8/layout/vList5"/>
    <dgm:cxn modelId="{B5B2740B-3522-4766-9743-10A034E5C514}" type="presParOf" srcId="{34B2A2F6-F530-4D9B-88AD-B07949E0071D}" destId="{478B46F8-A47C-479A-8347-00B8F5E77301}" srcOrd="0" destOrd="0" presId="urn:microsoft.com/office/officeart/2005/8/layout/vList5"/>
    <dgm:cxn modelId="{CBBDC54C-3C77-40AE-8CBC-53DC7CCA4957}" type="presParOf" srcId="{34B2A2F6-F530-4D9B-88AD-B07949E0071D}" destId="{AE3051FA-E88B-44FA-8F97-7E34EC0FD84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598195-223C-4D97-AC1C-82A0AF8725BD}">
      <dsp:nvSpPr>
        <dsp:cNvPr id="0" name=""/>
        <dsp:cNvSpPr/>
      </dsp:nvSpPr>
      <dsp:spPr>
        <a:xfrm rot="5400000">
          <a:off x="6457616" y="-2577292"/>
          <a:ext cx="1178718" cy="66324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500" kern="1200" dirty="0" smtClean="0">
              <a:latin typeface="Times New Roman" pitchFamily="18" charset="0"/>
              <a:cs typeface="Times New Roman" pitchFamily="18" charset="0"/>
            </a:rPr>
            <a:t>Bir davranışın doğru ya da yanlışlığına karar veren kişisel karakter özellikleridir. İnsan için iyi olan şey erdemdir, bilgidir; kötü olan bilgisizliktir. Doğru eylemin kilit noktası, adalettir. Adalet bilgelik, ölçülülük ve cesaret erdemlerinin tümünü içeren bir erdemdir.</a:t>
          </a:r>
          <a:endParaRPr lang="tr-TR" sz="1500" kern="1200" dirty="0"/>
        </a:p>
      </dsp:txBody>
      <dsp:txXfrm rot="5400000">
        <a:off x="6457616" y="-2577292"/>
        <a:ext cx="1178718" cy="6632448"/>
      </dsp:txXfrm>
    </dsp:sp>
    <dsp:sp modelId="{642536A9-25E6-4E41-A423-1E13C16F2B1F}">
      <dsp:nvSpPr>
        <dsp:cNvPr id="0" name=""/>
        <dsp:cNvSpPr/>
      </dsp:nvSpPr>
      <dsp:spPr>
        <a:xfrm>
          <a:off x="0" y="2232"/>
          <a:ext cx="3730752" cy="1473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300" kern="1200" dirty="0" smtClean="0"/>
            <a:t>Erdem etiği</a:t>
          </a:r>
          <a:endParaRPr lang="tr-TR" sz="4300" kern="1200" dirty="0"/>
        </a:p>
      </dsp:txBody>
      <dsp:txXfrm>
        <a:off x="0" y="2232"/>
        <a:ext cx="3730752" cy="1473398"/>
      </dsp:txXfrm>
    </dsp:sp>
    <dsp:sp modelId="{C7638136-F74E-408B-9967-FBF7729B6D95}">
      <dsp:nvSpPr>
        <dsp:cNvPr id="0" name=""/>
        <dsp:cNvSpPr/>
      </dsp:nvSpPr>
      <dsp:spPr>
        <a:xfrm rot="5400000">
          <a:off x="6457616" y="-1030224"/>
          <a:ext cx="1178718" cy="66324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500" kern="1200" dirty="0" smtClean="0">
              <a:latin typeface="Times New Roman" pitchFamily="18" charset="0"/>
              <a:cs typeface="Times New Roman" pitchFamily="18" charset="0"/>
            </a:rPr>
            <a:t>Önemli olan çoğunluğun yararıdır, bireyin eyleminin ahlaki olması topluma sağlayacağı faydayla ölçülür.</a:t>
          </a:r>
          <a:endParaRPr lang="tr-TR" sz="1500" kern="1200" dirty="0"/>
        </a:p>
      </dsp:txBody>
      <dsp:txXfrm rot="5400000">
        <a:off x="6457616" y="-1030224"/>
        <a:ext cx="1178718" cy="6632448"/>
      </dsp:txXfrm>
    </dsp:sp>
    <dsp:sp modelId="{43DF18AA-C892-4BED-85C1-5624C9321FEB}">
      <dsp:nvSpPr>
        <dsp:cNvPr id="0" name=""/>
        <dsp:cNvSpPr/>
      </dsp:nvSpPr>
      <dsp:spPr>
        <a:xfrm>
          <a:off x="0" y="1549300"/>
          <a:ext cx="3730752" cy="1473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300" kern="1200" dirty="0" err="1" smtClean="0"/>
            <a:t>Utilitaryan</a:t>
          </a:r>
          <a:r>
            <a:rPr lang="tr-TR" sz="4300" kern="1200" dirty="0" smtClean="0"/>
            <a:t> etik </a:t>
          </a:r>
          <a:endParaRPr lang="tr-TR" sz="4300" kern="1200" dirty="0"/>
        </a:p>
      </dsp:txBody>
      <dsp:txXfrm>
        <a:off x="0" y="1549300"/>
        <a:ext cx="3730752" cy="1473398"/>
      </dsp:txXfrm>
    </dsp:sp>
    <dsp:sp modelId="{AE3051FA-E88B-44FA-8F97-7E34EC0FD848}">
      <dsp:nvSpPr>
        <dsp:cNvPr id="0" name=""/>
        <dsp:cNvSpPr/>
      </dsp:nvSpPr>
      <dsp:spPr>
        <a:xfrm rot="5400000">
          <a:off x="6457616" y="516844"/>
          <a:ext cx="1178718" cy="66324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500" kern="1200" dirty="0" smtClean="0">
              <a:latin typeface="Times New Roman" pitchFamily="18" charset="0"/>
              <a:cs typeface="Times New Roman" pitchFamily="18" charset="0"/>
            </a:rPr>
            <a:t>Birey özerktir, aklını kullanma yeteneği onu özgür kılar.</a:t>
          </a:r>
          <a:endParaRPr lang="tr-T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500" kern="1200" smtClean="0">
              <a:latin typeface="Times New Roman" pitchFamily="18" charset="0"/>
              <a:cs typeface="Times New Roman" pitchFamily="18" charset="0"/>
            </a:rPr>
            <a:t>İnsanı araç olarak değil, amaç olarak gör .</a:t>
          </a:r>
          <a:endParaRPr lang="tr-TR" sz="1500" kern="1200" dirty="0" smtClean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500" kern="1200" dirty="0" smtClean="0">
              <a:latin typeface="Times New Roman" pitchFamily="18" charset="0"/>
              <a:cs typeface="Times New Roman" pitchFamily="18" charset="0"/>
            </a:rPr>
            <a:t>Bireyin yaptığı eylemlerin evrensel kurallara uyma zorunluluğu vardır</a:t>
          </a:r>
          <a:endParaRPr lang="tr-T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500" kern="1200" dirty="0" smtClean="0">
              <a:latin typeface="Times New Roman" pitchFamily="18" charset="0"/>
              <a:cs typeface="Times New Roman" pitchFamily="18" charset="0"/>
            </a:rPr>
            <a:t>Mesleki etik kuralların büyük bir kısmı dayanmaktadır</a:t>
          </a:r>
          <a:endParaRPr lang="tr-TR" sz="1500" kern="1200" dirty="0"/>
        </a:p>
      </dsp:txBody>
      <dsp:txXfrm rot="5400000">
        <a:off x="6457616" y="516844"/>
        <a:ext cx="1178718" cy="6632448"/>
      </dsp:txXfrm>
    </dsp:sp>
    <dsp:sp modelId="{478B46F8-A47C-479A-8347-00B8F5E77301}">
      <dsp:nvSpPr>
        <dsp:cNvPr id="0" name=""/>
        <dsp:cNvSpPr/>
      </dsp:nvSpPr>
      <dsp:spPr>
        <a:xfrm>
          <a:off x="0" y="3096369"/>
          <a:ext cx="3730752" cy="1473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300" kern="1200" dirty="0" smtClean="0"/>
            <a:t>Deontolojik etik </a:t>
          </a:r>
          <a:endParaRPr lang="tr-TR" sz="4300" kern="1200" dirty="0"/>
        </a:p>
      </dsp:txBody>
      <dsp:txXfrm>
        <a:off x="0" y="3096369"/>
        <a:ext cx="3730752" cy="14733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1/19/2020</a:t>
            </a:fld>
            <a:endParaRPr lang="en-US" dirty="0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1/19/2020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1/19/2020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1/19/2020</a:t>
            </a:fld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1/19/2020</a:t>
            </a:fld>
            <a:endParaRPr lang="en-US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1/19/2020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1/19/2020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1/19/2020</a:t>
            </a:fld>
            <a:endParaRPr lang="en-US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3326" y="4676503"/>
            <a:ext cx="8534400" cy="16002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Öğretim Görevlisi</a:t>
            </a:r>
          </a:p>
          <a:p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Meltem ÖZDUYAN KILIÇ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   </a:t>
            </a:r>
            <a:endParaRPr lang="tr-T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6355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AHLAKİ FELSEFE 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Neyin iyi ya da kötü, doğru ya da yanlış olduğunun ahlaki problemler açısından ele alındığı felsefi tartışmadır. 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Etik 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77333" y="1489167"/>
            <a:ext cx="10831044" cy="483325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Yunanca ‘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Ethos-Ethike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kelimelerinden türemiştir. </a:t>
            </a:r>
          </a:p>
          <a:p>
            <a:pPr algn="just">
              <a:lnSpc>
                <a:spcPct val="150000"/>
              </a:lnSpc>
            </a:pP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Törebilim, Ahlak bilim </a:t>
            </a:r>
          </a:p>
          <a:p>
            <a:pPr algn="just">
              <a:lnSpc>
                <a:spcPct val="150000"/>
              </a:lnSpc>
            </a:pP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Etik, doğru ve yanlış ölçütleridir, değerler çatıştığında en iyi durumun ne olduğunu saptayan sistematik, eleştirel, rasyonel, savunulabilir, entelektüel bir yaklaşımdır. </a:t>
            </a:r>
          </a:p>
          <a:p>
            <a:pPr algn="just">
              <a:lnSpc>
                <a:spcPct val="150000"/>
              </a:lnSpc>
            </a:pP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Çeşitli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meslek kolları arasında tarafların uyması veya kaçınması gereken davranışlar 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bütünü 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(TDK Güncel Türkçe Sözlük)</a:t>
            </a: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3138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5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5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Ahlak = Etik ???</a:t>
            </a:r>
            <a:endParaRPr lang="tr-TR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2011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Etik ve Ahlak Arasındaki Farklılık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77333" y="1515291"/>
            <a:ext cx="10831043" cy="491163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Etik terimi bir bilgi alanını, ahlak terimi ise tarihsel ve toplumsal nitelikli 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olguyu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adlandırmaktadır.</a:t>
            </a:r>
          </a:p>
          <a:p>
            <a:pPr algn="just">
              <a:lnSpc>
                <a:spcPct val="150000"/>
              </a:lnSpc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olgu olarak ahlak, adil olma, iyi olma, erdemli olma konusunda her 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 kendine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 davranış ölçüleri verirken; bir bilgi alanı olarak etik, adalet nedir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?, erdem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nedir? Eylemlerimizle ilgisinde doğruluk ve adil olmak nedir gibi 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yaşama dünyamızın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önemli kavramlarının bilgisini arayan temel 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sorulara yönelmektedir.</a:t>
            </a: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1285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Etik ve Ahlak Arasındaki Farklılık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77333" y="1515291"/>
            <a:ext cx="10831043" cy="491163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Etik </a:t>
            </a:r>
            <a:r>
              <a:rPr 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felsefenin eski ve temel bir dalı iken, ahlak yere ve zamana göre değişen </a:t>
            </a:r>
            <a:r>
              <a:rPr lang="tr-T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davranış </a:t>
            </a:r>
            <a:r>
              <a:rPr 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belirleyen normlardan, ölçülerden oluşmuş çeşitli ahlaklar </a:t>
            </a:r>
            <a:r>
              <a:rPr lang="tr-T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 kendini </a:t>
            </a:r>
            <a:r>
              <a:rPr 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gösteren bir olgudur.</a:t>
            </a:r>
          </a:p>
          <a:p>
            <a:pPr algn="just">
              <a:lnSpc>
                <a:spcPct val="150000"/>
              </a:lnSpc>
            </a:pPr>
            <a:r>
              <a:rPr 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Etik ahlakın sistematik </a:t>
            </a:r>
            <a:r>
              <a:rPr lang="tr-T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incelemesidir. </a:t>
            </a:r>
            <a:endPara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1285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1219200" y="1447800"/>
          <a:ext cx="10363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4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4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4400" dirty="0" smtClean="0">
                <a:latin typeface="Times New Roman" pitchFamily="18" charset="0"/>
                <a:cs typeface="Times New Roman" pitchFamily="18" charset="0"/>
              </a:rPr>
              <a:t>Hemşirelik açısından etik teoriler sizce yararlı mı?</a:t>
            </a:r>
            <a:endParaRPr lang="tr-TR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88863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358935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Vaka Çalışması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Küçük bir ilçe hastanesinin Öğrenci hemşire olarak kadın hastalıkları ve doğum kliniğinin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traway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bölümünde uygulamaya çıktınız. Küçük bir yer olduğu için doktorlar ve hemşireler hastaları tanımaktadır. Uygulamanızın ikinci gününde prematüre ikizlerin doğumunu gözlemlediniz. -Bebekler düşük doğum ağırlıklı ve haftasından önce doğdular.- doğumu yaptıran hekim doğumdan sonra bebekleri masaya koydu ve “ Kimse bebeklere dokunmasın, bu kadının zaten evde 9 tane çocuğu var, daha fazla bebeğe ihtiyacı yok” dedi.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Bebeklerin ciddi sorunları vardı ve iyi koşullar altında olsalar bile yaşama ihtimalleri yoktu.   </a:t>
            </a:r>
          </a:p>
          <a:p>
            <a:pPr algn="just"/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88863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Sorular ve katkılar…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44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4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3 Resim" descr="indi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43" y="496389"/>
            <a:ext cx="10985863" cy="574765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6403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35893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Size göre her koşulda mutlak yanlış olan davranışlar var mıdır?</a:t>
            </a:r>
          </a:p>
          <a:p>
            <a:pPr algn="just">
              <a:lnSpc>
                <a:spcPct val="15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Doğru ya da yanlış bilgisine nasıl sahip oldunuz?</a:t>
            </a:r>
          </a:p>
          <a:p>
            <a:pPr algn="just">
              <a:lnSpc>
                <a:spcPct val="15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Doğru ya da yanlış inançlarınız nereden kaynaklanıyor?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FELSEFE 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32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Varlığın ve bilginin bilimsel olarak araştırılması</a:t>
            </a:r>
          </a:p>
          <a:p>
            <a:pPr algn="just">
              <a:lnSpc>
                <a:spcPct val="15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Bir bilimin veya bilgi alanının temelini oluşturan ilkeler bütünü</a:t>
            </a:r>
          </a:p>
          <a:p>
            <a:pPr algn="just">
              <a:lnSpc>
                <a:spcPct val="15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Dünya görüşü</a:t>
            </a:r>
          </a:p>
          <a:p>
            <a:pPr algn="just">
              <a:lnSpc>
                <a:spcPct val="15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Bir konuda soyut düşünüş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(TDK, Güncel Türkçe Sözlük)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FELSEFE 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799"/>
            <a:ext cx="10363200" cy="475705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İnanışların ve varsayımların yoğun bir şekilde ve eleştirel olarak ele alınmasıdır</a:t>
            </a:r>
          </a:p>
          <a:p>
            <a:pPr algn="just">
              <a:lnSpc>
                <a:spcPct val="150000"/>
              </a:lnSpc>
            </a:pP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Düşünce ve tecrübe alanının hepsini birleştirici ve bütünleştirici bir özelliğe sahiptir.</a:t>
            </a:r>
          </a:p>
          <a:p>
            <a:pPr algn="just">
              <a:lnSpc>
                <a:spcPct val="150000"/>
              </a:lnSpc>
            </a:pP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Hangi eylem ve niteliklerin daha değerli olduğuna karar vermeye yönelik ilkeler sunar  (Aktaran </a:t>
            </a:r>
            <a:r>
              <a:rPr lang="tr-TR" sz="3000" dirty="0" err="1" smtClean="0">
                <a:latin typeface="Times New Roman" pitchFamily="18" charset="0"/>
                <a:cs typeface="Times New Roman" pitchFamily="18" charset="0"/>
              </a:rPr>
              <a:t>Burkhardt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3000" dirty="0" err="1" smtClean="0">
                <a:latin typeface="Times New Roman" pitchFamily="18" charset="0"/>
                <a:cs typeface="Times New Roman" pitchFamily="18" charset="0"/>
              </a:rPr>
              <a:t>Nathaniel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, 2013).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Ahlak 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 içinde kişilerin uymak zorunda oldukları davranış biçimleri ve kuralları, aktöre,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sağtöre </a:t>
            </a:r>
          </a:p>
          <a:p>
            <a:pPr marL="0" indent="0" algn="r">
              <a:lnSpc>
                <a:spcPct val="200000"/>
              </a:lnSpc>
              <a:buNone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(TDK Güncel Türkçe Sözlük )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3846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Ahlak 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Türkçe ‘de ahlak kavramı, Latince </a:t>
            </a:r>
            <a:r>
              <a:rPr lang="tr-T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‘moral’ sözcüğünün karşılığıdır.</a:t>
            </a:r>
          </a:p>
          <a:p>
            <a:pPr algn="just">
              <a:lnSpc>
                <a:spcPct val="150000"/>
              </a:lnSpc>
            </a:pPr>
            <a:r>
              <a:rPr lang="tr-T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Ahlak</a:t>
            </a:r>
            <a:r>
              <a:rPr 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Arapçadan dilimize giren ahlak sözcüğü, "</a:t>
            </a:r>
            <a:r>
              <a:rPr lang="tr-TR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hulk</a:t>
            </a:r>
            <a:r>
              <a:rPr lang="tr-T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sözcüğünden </a:t>
            </a:r>
            <a:r>
              <a:rPr 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türemiştir ve huy, mizaç, karakter </a:t>
            </a:r>
            <a:r>
              <a:rPr lang="tr-T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anlamlarına gelmektedir.</a:t>
            </a:r>
            <a:endPara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413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Ahlaklılık 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77334" y="1541417"/>
            <a:ext cx="9955832" cy="449994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Genellikle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zamana ve yere göre değişen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 yargılarından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oluşan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ahlaklılık, “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sözünde durmak iyidir”, “dürüst olmak iyidir”, “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ırk ayrımı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yapmamak gerekir” gibi belli bir yer ve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zamanda var olan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ahlakın üzerinde yer alan, kaynağı kimi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 deney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kimi zaman da insanın değerinin bilgisi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 ilkelerden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oluşmaktadır.</a:t>
            </a:r>
          </a:p>
        </p:txBody>
      </p:sp>
    </p:spTree>
    <p:extLst>
      <p:ext uri="{BB962C8B-B14F-4D97-AF65-F5344CB8AC3E}">
        <p14:creationId xmlns="" xmlns:p14="http://schemas.microsoft.com/office/powerpoint/2010/main" val="25146098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319</TotalTime>
  <Words>594</Words>
  <Application>Microsoft Office PowerPoint</Application>
  <PresentationFormat>Özel</PresentationFormat>
  <Paragraphs>60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Hisse Senedi</vt:lpstr>
      <vt:lpstr>Etik   </vt:lpstr>
      <vt:lpstr>Slayt 2</vt:lpstr>
      <vt:lpstr>Slayt 3</vt:lpstr>
      <vt:lpstr>Slayt 4</vt:lpstr>
      <vt:lpstr>FELSEFE </vt:lpstr>
      <vt:lpstr>FELSEFE </vt:lpstr>
      <vt:lpstr>Ahlak </vt:lpstr>
      <vt:lpstr>Ahlak </vt:lpstr>
      <vt:lpstr>Ahlaklılık </vt:lpstr>
      <vt:lpstr>AHLAKİ FELSEFE </vt:lpstr>
      <vt:lpstr>Etik </vt:lpstr>
      <vt:lpstr>Slayt 12</vt:lpstr>
      <vt:lpstr>Etik ve Ahlak Arasındaki Farklılık</vt:lpstr>
      <vt:lpstr>Etik ve Ahlak Arasındaki Farklılık</vt:lpstr>
      <vt:lpstr>Slayt 15</vt:lpstr>
      <vt:lpstr>Slayt 16</vt:lpstr>
      <vt:lpstr>Slayt 17</vt:lpstr>
      <vt:lpstr>Slayt 18</vt:lpstr>
      <vt:lpstr>Vaka Çalışması</vt:lpstr>
      <vt:lpstr>Slayt 20</vt:lpstr>
      <vt:lpstr>Slayt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   Eğitim Öğretimde Etik</dc:title>
  <dc:creator>meltem özduyan</dc:creator>
  <cp:lastModifiedBy>Kemal Toprak KILIÇ</cp:lastModifiedBy>
  <cp:revision>53</cp:revision>
  <dcterms:created xsi:type="dcterms:W3CDTF">2018-11-12T21:15:04Z</dcterms:created>
  <dcterms:modified xsi:type="dcterms:W3CDTF">2020-01-19T20:39:22Z</dcterms:modified>
</cp:coreProperties>
</file>