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42"/>
  </p:notesMasterIdLst>
  <p:sldIdLst>
    <p:sldId id="256" r:id="rId2"/>
    <p:sldId id="261" r:id="rId3"/>
    <p:sldId id="262" r:id="rId4"/>
    <p:sldId id="269" r:id="rId5"/>
    <p:sldId id="270" r:id="rId6"/>
    <p:sldId id="271" r:id="rId7"/>
    <p:sldId id="272" r:id="rId8"/>
    <p:sldId id="273" r:id="rId9"/>
    <p:sldId id="274" r:id="rId10"/>
    <p:sldId id="275" r:id="rId11"/>
    <p:sldId id="268" r:id="rId12"/>
    <p:sldId id="276" r:id="rId13"/>
    <p:sldId id="277" r:id="rId14"/>
    <p:sldId id="278" r:id="rId15"/>
    <p:sldId id="279" r:id="rId16"/>
    <p:sldId id="280" r:id="rId17"/>
    <p:sldId id="287" r:id="rId18"/>
    <p:sldId id="288" r:id="rId19"/>
    <p:sldId id="289"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260"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109" d="100"/>
          <a:sy n="109" d="100"/>
        </p:scale>
        <p:origin x="534" y="9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108CFC-4A2A-47E8-BC3E-ED0B7C7E7493}" type="datetimeFigureOut">
              <a:rPr lang="tr-TR" smtClean="0"/>
              <a:t>11.12.2017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2E8213-E6FB-4089-BA6A-B62E5B4E9554}" type="slidenum">
              <a:rPr lang="tr-TR" smtClean="0"/>
              <a:t>‹#›</a:t>
            </a:fld>
            <a:endParaRPr lang="tr-TR"/>
          </a:p>
        </p:txBody>
      </p:sp>
    </p:spTree>
    <p:extLst>
      <p:ext uri="{BB962C8B-B14F-4D97-AF65-F5344CB8AC3E}">
        <p14:creationId xmlns:p14="http://schemas.microsoft.com/office/powerpoint/2010/main" val="450253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11.12.2017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11.12.2017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unix.org/license-plate.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freedos.org/freedos/fil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tr.wikipedia.org/wiki/Dosya:Windows_logo.pn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upload.wikimedia.org/wikipedia/tr/4/4e/Windows1.0.pn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upload.wikimedia.org/wikipedia/tr/8/86/Windows2.0.p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tr.wikipedia.org/wiki/Dosya:Windows_logo.pn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tr.wikipedia.org/wiki/Dosya:NewTux.sv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en.wikipedia.org/wiki/File:Slackwarelogo.pn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upload.wikimedia.org/wikipedia/en/1/1b/RedHat.pn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tr.wikipedia.org/wiki/Dosya:Turkix.png" TargetMode="External"/><Relationship Id="rId2" Type="http://schemas.openxmlformats.org/officeDocument/2006/relationships/image" Target="../media/image20.jpe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smtClean="0">
                <a:latin typeface="Times New Roman" panose="02020603050405020304" pitchFamily="18" charset="0"/>
                <a:cs typeface="Times New Roman" panose="02020603050405020304" pitchFamily="18" charset="0"/>
              </a:rPr>
              <a:t>Bilgisayarın Tarihçesi ve İşletim Sistemleri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BİT101 BİLGİ VE İLETİŞİM TEKNOLOJİLERİ</a:t>
            </a:r>
          </a:p>
          <a:p>
            <a:r>
              <a:rPr lang="tr-TR" dirty="0" smtClean="0"/>
              <a:t>ÖĞR.GÖR.DR.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smtClean="0"/>
              <a:t>UNIX </a:t>
            </a:r>
            <a:r>
              <a:rPr lang="tr-TR" dirty="0"/>
              <a:t> [1]</a:t>
            </a:r>
          </a:p>
        </p:txBody>
      </p:sp>
      <p:sp>
        <p:nvSpPr>
          <p:cNvPr id="3" name="İçerik Yer Tutucusu 2"/>
          <p:cNvSpPr>
            <a:spLocks noGrp="1"/>
          </p:cNvSpPr>
          <p:nvPr>
            <p:ph idx="1"/>
          </p:nvPr>
        </p:nvSpPr>
        <p:spPr>
          <a:xfrm>
            <a:off x="1097280" y="1845733"/>
            <a:ext cx="10296434" cy="4395410"/>
          </a:xfrm>
        </p:spPr>
        <p:txBody>
          <a:bodyPr>
            <a:normAutofit fontScale="92500"/>
          </a:bodyPr>
          <a:lstStyle/>
          <a:p>
            <a:pPr fontAlgn="auto">
              <a:spcAft>
                <a:spcPts val="0"/>
              </a:spcAft>
              <a:buFont typeface="Wingdings" panose="05000000000000000000" pitchFamily="2" charset="2"/>
              <a:buChar char="Ø"/>
              <a:defRPr/>
            </a:pPr>
            <a:r>
              <a:rPr lang="tr-TR" sz="3000" dirty="0"/>
              <a:t>1971 yılında </a:t>
            </a:r>
            <a:r>
              <a:rPr lang="tr-TR" sz="3000" dirty="0" err="1"/>
              <a:t>Bell</a:t>
            </a:r>
            <a:r>
              <a:rPr lang="tr-TR" sz="3000" dirty="0"/>
              <a:t> </a:t>
            </a:r>
            <a:r>
              <a:rPr lang="tr-TR" sz="3000" dirty="0" err="1"/>
              <a:t>laboratuarlarında</a:t>
            </a:r>
            <a:r>
              <a:rPr lang="tr-TR" sz="3000" dirty="0"/>
              <a:t> çalışır hale getirilen ilk UNIX sürümü </a:t>
            </a:r>
            <a:r>
              <a:rPr lang="tr-TR" sz="3000" dirty="0" err="1"/>
              <a:t>assembler</a:t>
            </a:r>
            <a:r>
              <a:rPr lang="tr-TR" sz="3000" dirty="0"/>
              <a:t> ile yazılmıştı.</a:t>
            </a:r>
          </a:p>
          <a:p>
            <a:pPr fontAlgn="auto">
              <a:spcAft>
                <a:spcPts val="0"/>
              </a:spcAft>
              <a:buFont typeface="Wingdings" panose="05000000000000000000" pitchFamily="2" charset="2"/>
              <a:buChar char="Ø"/>
              <a:defRPr/>
            </a:pPr>
            <a:r>
              <a:rPr lang="tr-TR" sz="3000" dirty="0"/>
              <a:t>1973 yılında </a:t>
            </a:r>
            <a:r>
              <a:rPr lang="tr-TR" sz="3000" dirty="0" err="1"/>
              <a:t>Ken</a:t>
            </a:r>
            <a:r>
              <a:rPr lang="tr-TR" sz="3000" dirty="0"/>
              <a:t> </a:t>
            </a:r>
            <a:r>
              <a:rPr lang="tr-TR" sz="3000" dirty="0" err="1"/>
              <a:t>Thompson</a:t>
            </a:r>
            <a:r>
              <a:rPr lang="tr-TR" sz="3000" dirty="0"/>
              <a:t>, C derleyicisinin yaratıcısı </a:t>
            </a:r>
            <a:r>
              <a:rPr lang="tr-TR" sz="3000" dirty="0" err="1"/>
              <a:t>Dennis</a:t>
            </a:r>
            <a:r>
              <a:rPr lang="tr-TR" sz="3000" dirty="0"/>
              <a:t> </a:t>
            </a:r>
            <a:r>
              <a:rPr lang="tr-TR" sz="3000" dirty="0" err="1"/>
              <a:t>Ritchie</a:t>
            </a:r>
            <a:r>
              <a:rPr lang="tr-TR" sz="3000" dirty="0"/>
              <a:t> ile birlikte çekirdeği C ile tekrar kodladı. </a:t>
            </a:r>
          </a:p>
          <a:p>
            <a:pPr fontAlgn="auto">
              <a:spcAft>
                <a:spcPts val="0"/>
              </a:spcAft>
              <a:buFont typeface="Wingdings" panose="05000000000000000000" pitchFamily="2" charset="2"/>
              <a:buChar char="Ø"/>
              <a:defRPr/>
            </a:pPr>
            <a:r>
              <a:rPr lang="tr-TR" sz="3000" dirty="0"/>
              <a:t>Böylece Unix, çeşitli hedef donanımlara uygun olarak tekrar derlenebilen kodlardan oluşan taşınabilir bir işletim sistemine dönüşmüş oldu.</a:t>
            </a:r>
          </a:p>
          <a:p>
            <a:pPr fontAlgn="auto">
              <a:spcAft>
                <a:spcPts val="0"/>
              </a:spcAft>
              <a:buFont typeface="Wingdings" panose="05000000000000000000" pitchFamily="2" charset="2"/>
              <a:buChar char="Ø"/>
              <a:defRPr/>
            </a:pPr>
            <a:r>
              <a:rPr lang="tr-TR" sz="3000" dirty="0"/>
              <a:t>1978 yılı Unix için çok önemli bir yıldı. Unix İşletim Sistemi 7. sürümüyle birlikte gelişimini artık iki farklı çizgide </a:t>
            </a:r>
            <a:r>
              <a:rPr lang="tr-TR" sz="3000" dirty="0" err="1"/>
              <a:t>gerçekteştirecekti</a:t>
            </a:r>
            <a:r>
              <a:rPr lang="tr-TR" sz="3000" dirty="0"/>
              <a:t>: BSD (Berkeley Software Distribution) ve </a:t>
            </a:r>
            <a:r>
              <a:rPr lang="tr-TR" sz="3000" dirty="0" err="1"/>
              <a:t>System</a:t>
            </a:r>
            <a:r>
              <a:rPr lang="tr-TR" sz="3000" dirty="0"/>
              <a:t> V.</a:t>
            </a:r>
          </a:p>
          <a:p>
            <a:pPr>
              <a:buFont typeface="Wingdings" panose="05000000000000000000" pitchFamily="2" charset="2"/>
              <a:buChar char="Ø"/>
            </a:pPr>
            <a:endParaRPr lang="tr-TR" sz="3000" dirty="0"/>
          </a:p>
        </p:txBody>
      </p:sp>
    </p:spTree>
    <p:extLst>
      <p:ext uri="{BB962C8B-B14F-4D97-AF65-F5344CB8AC3E}">
        <p14:creationId xmlns:p14="http://schemas.microsoft.com/office/powerpoint/2010/main" val="3632360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UNIX </a:t>
            </a:r>
            <a:r>
              <a:rPr lang="tr-TR" altLang="tr-TR" dirty="0" smtClean="0"/>
              <a:t>BSD </a:t>
            </a:r>
            <a:r>
              <a:rPr lang="tr-TR" dirty="0"/>
              <a:t> [1]</a:t>
            </a:r>
          </a:p>
        </p:txBody>
      </p:sp>
      <p:sp>
        <p:nvSpPr>
          <p:cNvPr id="3" name="İçerik Yer Tutucusu 2"/>
          <p:cNvSpPr>
            <a:spLocks noGrp="1"/>
          </p:cNvSpPr>
          <p:nvPr>
            <p:ph idx="1"/>
          </p:nvPr>
        </p:nvSpPr>
        <p:spPr/>
        <p:txBody>
          <a:bodyPr>
            <a:noAutofit/>
          </a:bodyPr>
          <a:lstStyle/>
          <a:p>
            <a:pPr fontAlgn="auto">
              <a:spcAft>
                <a:spcPts val="0"/>
              </a:spcAft>
              <a:buFont typeface="Wingdings" panose="05000000000000000000" pitchFamily="2" charset="2"/>
              <a:buChar char="Ø"/>
              <a:defRPr/>
            </a:pPr>
            <a:r>
              <a:rPr lang="tr-TR" sz="3000" dirty="0"/>
              <a:t>Berkeley Üniversitesinde </a:t>
            </a:r>
            <a:r>
              <a:rPr lang="tr-TR" sz="3000" dirty="0" err="1"/>
              <a:t>Thompson</a:t>
            </a:r>
            <a:r>
              <a:rPr lang="tr-TR" sz="3000" dirty="0"/>
              <a:t> ve öğrenci Bill </a:t>
            </a:r>
            <a:r>
              <a:rPr lang="tr-TR" sz="3000" dirty="0" err="1"/>
              <a:t>Joy</a:t>
            </a:r>
            <a:r>
              <a:rPr lang="tr-TR" sz="3000" dirty="0"/>
              <a:t> ile Chuck </a:t>
            </a:r>
            <a:r>
              <a:rPr lang="tr-TR" sz="3000" dirty="0" err="1"/>
              <a:t>Haley</a:t>
            </a:r>
            <a:r>
              <a:rPr lang="tr-TR" sz="3000" dirty="0"/>
              <a:t> Unix'in Berkeley sürümünü kodladı. </a:t>
            </a:r>
          </a:p>
          <a:p>
            <a:pPr fontAlgn="auto">
              <a:spcAft>
                <a:spcPts val="0"/>
              </a:spcAft>
              <a:buFont typeface="Wingdings" panose="05000000000000000000" pitchFamily="2" charset="2"/>
              <a:buChar char="Ø"/>
              <a:defRPr/>
            </a:pPr>
            <a:r>
              <a:rPr lang="tr-TR" sz="3000" dirty="0"/>
              <a:t>Bu sürüm, kaynak kod üzerinde çalışan diğer öğrencilere de dağıtıldı ve orijinal Unix kaynak kodunun %90'ı değiştirildi. </a:t>
            </a:r>
          </a:p>
          <a:p>
            <a:pPr fontAlgn="auto">
              <a:spcAft>
                <a:spcPts val="0"/>
              </a:spcAft>
              <a:buFont typeface="Wingdings" panose="05000000000000000000" pitchFamily="2" charset="2"/>
              <a:buChar char="Ø"/>
              <a:defRPr/>
            </a:pPr>
            <a:r>
              <a:rPr lang="tr-TR" sz="3000" dirty="0"/>
              <a:t>Sanal bellek (</a:t>
            </a:r>
            <a:r>
              <a:rPr lang="tr-TR" sz="3000" dirty="0" err="1"/>
              <a:t>virtual</a:t>
            </a:r>
            <a:r>
              <a:rPr lang="tr-TR" sz="3000" dirty="0"/>
              <a:t> </a:t>
            </a:r>
            <a:r>
              <a:rPr lang="tr-TR" sz="3000" dirty="0" err="1"/>
              <a:t>memory</a:t>
            </a:r>
            <a:r>
              <a:rPr lang="tr-TR" sz="3000" dirty="0"/>
              <a:t>), </a:t>
            </a:r>
            <a:r>
              <a:rPr lang="tr-TR" sz="3000" dirty="0" err="1"/>
              <a:t>Sendmail</a:t>
            </a:r>
            <a:r>
              <a:rPr lang="tr-TR" sz="3000" dirty="0"/>
              <a:t>, TCP/IP desteği, vi ve C </a:t>
            </a:r>
            <a:r>
              <a:rPr lang="tr-TR" sz="3000" dirty="0" err="1"/>
              <a:t>shell</a:t>
            </a:r>
            <a:r>
              <a:rPr lang="tr-TR" sz="3000" dirty="0"/>
              <a:t> gibi metin düzenleme programları ilk olarak BSD sürümünde yer almıştır. </a:t>
            </a:r>
          </a:p>
          <a:p>
            <a:pPr fontAlgn="auto">
              <a:spcAft>
                <a:spcPts val="0"/>
              </a:spcAft>
              <a:buFont typeface="Wingdings" panose="05000000000000000000" pitchFamily="2" charset="2"/>
              <a:buChar char="Ø"/>
              <a:defRPr/>
            </a:pPr>
            <a:r>
              <a:rPr lang="tr-TR" sz="3000" dirty="0"/>
              <a:t>Linux, Mac OS X, </a:t>
            </a:r>
            <a:r>
              <a:rPr lang="tr-TR" sz="3000" dirty="0" err="1"/>
              <a:t>NextStep</a:t>
            </a:r>
            <a:r>
              <a:rPr lang="tr-TR" sz="3000" dirty="0"/>
              <a:t>, (</a:t>
            </a:r>
            <a:r>
              <a:rPr lang="tr-TR" sz="3000" dirty="0" err="1"/>
              <a:t>NeXT</a:t>
            </a:r>
            <a:r>
              <a:rPr lang="tr-TR" sz="3000" dirty="0"/>
              <a:t>), Sun OS 4.x ve ULTRIX (DEC) gibi işletim sistemleri BSD üzerinden türemiştir.</a:t>
            </a:r>
          </a:p>
          <a:p>
            <a:pPr>
              <a:buFont typeface="Wingdings" panose="05000000000000000000" pitchFamily="2" charset="2"/>
              <a:buChar char="Ø"/>
            </a:pPr>
            <a:endParaRPr lang="tr-TR" sz="3000" dirty="0"/>
          </a:p>
        </p:txBody>
      </p:sp>
    </p:spTree>
    <p:extLst>
      <p:ext uri="{BB962C8B-B14F-4D97-AF65-F5344CB8AC3E}">
        <p14:creationId xmlns:p14="http://schemas.microsoft.com/office/powerpoint/2010/main" val="975432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UNIX </a:t>
            </a:r>
            <a:r>
              <a:rPr lang="tr-TR" altLang="tr-TR" dirty="0" err="1"/>
              <a:t>System</a:t>
            </a:r>
            <a:r>
              <a:rPr lang="tr-TR" altLang="tr-TR" dirty="0"/>
              <a:t> </a:t>
            </a:r>
            <a:r>
              <a:rPr lang="tr-TR" altLang="tr-TR" dirty="0" smtClean="0"/>
              <a:t>V </a:t>
            </a:r>
            <a:r>
              <a:rPr lang="tr-TR" dirty="0"/>
              <a:t> [1]</a:t>
            </a:r>
          </a:p>
        </p:txBody>
      </p:sp>
      <p:sp>
        <p:nvSpPr>
          <p:cNvPr id="3" name="İçerik Yer Tutucusu 2"/>
          <p:cNvSpPr>
            <a:spLocks noGrp="1"/>
          </p:cNvSpPr>
          <p:nvPr>
            <p:ph idx="1"/>
          </p:nvPr>
        </p:nvSpPr>
        <p:spPr>
          <a:xfrm>
            <a:off x="1097279" y="1845733"/>
            <a:ext cx="10252891" cy="4221237"/>
          </a:xfrm>
        </p:spPr>
        <p:txBody>
          <a:bodyPr>
            <a:normAutofit fontScale="92500" lnSpcReduction="10000"/>
          </a:bodyPr>
          <a:lstStyle/>
          <a:p>
            <a:pPr fontAlgn="auto">
              <a:spcAft>
                <a:spcPts val="0"/>
              </a:spcAft>
              <a:buFont typeface="Wingdings" panose="05000000000000000000" pitchFamily="2" charset="2"/>
              <a:buChar char="Ø"/>
              <a:defRPr/>
            </a:pPr>
            <a:r>
              <a:rPr lang="tr-TR" sz="3000" dirty="0" err="1"/>
              <a:t>Bell</a:t>
            </a:r>
            <a:r>
              <a:rPr lang="tr-TR" sz="3000" dirty="0"/>
              <a:t>, Unix'in ticari olarak varlığını sürdürebilir bir ürün olacağını düşündü ve ürünü lisansladı. </a:t>
            </a:r>
          </a:p>
          <a:p>
            <a:pPr fontAlgn="auto">
              <a:spcAft>
                <a:spcPts val="0"/>
              </a:spcAft>
              <a:buFont typeface="Wingdings" panose="05000000000000000000" pitchFamily="2" charset="2"/>
              <a:buChar char="Ø"/>
              <a:defRPr/>
            </a:pPr>
            <a:r>
              <a:rPr lang="tr-TR" sz="3000" dirty="0" err="1"/>
              <a:t>System</a:t>
            </a:r>
            <a:r>
              <a:rPr lang="tr-TR" sz="3000" dirty="0"/>
              <a:t> V işletim sistemi, konsorsiyum tarafından ortak bir standartta geliştirildi ve yeni özellikleriyle daha güçlü, güvenilir ve güvenli bir sistem oldu. </a:t>
            </a:r>
          </a:p>
          <a:p>
            <a:pPr fontAlgn="auto">
              <a:spcAft>
                <a:spcPts val="0"/>
              </a:spcAft>
              <a:buFont typeface="Wingdings" panose="05000000000000000000" pitchFamily="2" charset="2"/>
              <a:buChar char="Ø"/>
              <a:defRPr/>
            </a:pPr>
            <a:r>
              <a:rPr lang="tr-TR" sz="3000" dirty="0"/>
              <a:t>O yıllarda </a:t>
            </a:r>
            <a:r>
              <a:rPr lang="tr-TR" sz="3000" dirty="0" err="1"/>
              <a:t>System</a:t>
            </a:r>
            <a:r>
              <a:rPr lang="tr-TR" sz="3000" dirty="0"/>
              <a:t> V ticari olarak en çok desteklenen ürün oldu. </a:t>
            </a:r>
          </a:p>
          <a:p>
            <a:pPr fontAlgn="auto">
              <a:spcAft>
                <a:spcPts val="0"/>
              </a:spcAft>
              <a:buFont typeface="Wingdings" panose="05000000000000000000" pitchFamily="2" charset="2"/>
              <a:buChar char="Ø"/>
              <a:defRPr/>
            </a:pPr>
            <a:r>
              <a:rPr lang="tr-TR" sz="3000" dirty="0" err="1"/>
              <a:t>Bell'de</a:t>
            </a:r>
            <a:r>
              <a:rPr lang="tr-TR" sz="3000" dirty="0"/>
              <a:t> gerçekleştirilen Tüm </a:t>
            </a:r>
            <a:r>
              <a:rPr lang="tr-TR" sz="3000" dirty="0" err="1"/>
              <a:t>System</a:t>
            </a:r>
            <a:r>
              <a:rPr lang="tr-TR" sz="3000" dirty="0"/>
              <a:t> V ürünlerinin lisans hakkı Unix </a:t>
            </a:r>
            <a:r>
              <a:rPr lang="tr-TR" sz="3000" dirty="0" err="1"/>
              <a:t>System</a:t>
            </a:r>
            <a:r>
              <a:rPr lang="tr-TR" sz="3000" dirty="0"/>
              <a:t> </a:t>
            </a:r>
            <a:r>
              <a:rPr lang="tr-TR" sz="3000" dirty="0" err="1"/>
              <a:t>Laboratories'e</a:t>
            </a:r>
            <a:r>
              <a:rPr lang="tr-TR" sz="3000" dirty="0"/>
              <a:t> aitti. </a:t>
            </a:r>
          </a:p>
          <a:p>
            <a:pPr fontAlgn="auto">
              <a:spcAft>
                <a:spcPts val="0"/>
              </a:spcAft>
              <a:buFont typeface="Wingdings" panose="05000000000000000000" pitchFamily="2" charset="2"/>
              <a:buChar char="Ø"/>
              <a:defRPr/>
            </a:pPr>
            <a:r>
              <a:rPr lang="tr-TR" sz="3000" dirty="0"/>
              <a:t>Bunlara örnek olarak AIX (IBM), </a:t>
            </a:r>
            <a:r>
              <a:rPr lang="tr-TR" sz="3000" dirty="0" err="1"/>
              <a:t>Digital</a:t>
            </a:r>
            <a:r>
              <a:rPr lang="tr-TR" sz="3000" dirty="0"/>
              <a:t> Unix (DEC), HP-UX (HP), IRIX (SGI), SCO </a:t>
            </a:r>
            <a:r>
              <a:rPr lang="tr-TR" sz="3000" dirty="0" err="1"/>
              <a:t>UNIXware</a:t>
            </a:r>
            <a:r>
              <a:rPr lang="tr-TR" sz="3000" dirty="0"/>
              <a:t> ve Sun OS 5.x/</a:t>
            </a:r>
            <a:r>
              <a:rPr lang="tr-TR" sz="3000" dirty="0" err="1"/>
              <a:t>Solaris</a:t>
            </a:r>
            <a:r>
              <a:rPr lang="tr-TR" sz="3000" dirty="0"/>
              <a:t> (SUN) verilebilir.</a:t>
            </a:r>
          </a:p>
          <a:p>
            <a:pPr>
              <a:buFont typeface="Wingdings" panose="05000000000000000000" pitchFamily="2" charset="2"/>
              <a:buChar char="Ø"/>
            </a:pPr>
            <a:endParaRPr lang="tr-TR" sz="3000" dirty="0"/>
          </a:p>
        </p:txBody>
      </p:sp>
    </p:spTree>
    <p:extLst>
      <p:ext uri="{BB962C8B-B14F-4D97-AF65-F5344CB8AC3E}">
        <p14:creationId xmlns:p14="http://schemas.microsoft.com/office/powerpoint/2010/main" val="2952300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Günümüzde </a:t>
            </a:r>
            <a:r>
              <a:rPr lang="tr-TR" altLang="tr-TR" dirty="0" smtClean="0"/>
              <a:t>UNIX </a:t>
            </a:r>
            <a:r>
              <a:rPr lang="tr-TR" dirty="0"/>
              <a:t> [1]</a:t>
            </a:r>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altLang="tr-TR" sz="3000" dirty="0"/>
              <a:t>BSD ve </a:t>
            </a:r>
            <a:r>
              <a:rPr lang="tr-TR" altLang="tr-TR" sz="3000" dirty="0" err="1"/>
              <a:t>System</a:t>
            </a:r>
            <a:r>
              <a:rPr lang="tr-TR" altLang="tr-TR" sz="3000" dirty="0"/>
              <a:t> </a:t>
            </a:r>
            <a:r>
              <a:rPr lang="tr-TR" altLang="tr-TR" sz="3000" dirty="0" err="1"/>
              <a:t>V'in</a:t>
            </a:r>
            <a:r>
              <a:rPr lang="tr-TR" altLang="tr-TR" sz="3000" dirty="0"/>
              <a:t> birçok komut ve özellikleri birbirine benzemektedir. Unix'in çoğu sürümünde her iki yaklaşımdan da faydalanılmıştır.</a:t>
            </a:r>
          </a:p>
          <a:p>
            <a:pPr>
              <a:buFont typeface="Wingdings" panose="05000000000000000000" pitchFamily="2" charset="2"/>
              <a:buChar char="Ø"/>
            </a:pPr>
            <a:r>
              <a:rPr lang="tr-TR" altLang="tr-TR" sz="3000" dirty="0"/>
              <a:t>1993’te AT&amp;T UNIX Sistem </a:t>
            </a:r>
            <a:r>
              <a:rPr lang="tr-TR" altLang="tr-TR" sz="3000" dirty="0" err="1"/>
              <a:t>Laboratuarını</a:t>
            </a:r>
            <a:r>
              <a:rPr lang="tr-TR" altLang="tr-TR" sz="3000" dirty="0"/>
              <a:t> </a:t>
            </a:r>
            <a:r>
              <a:rPr lang="tr-TR" altLang="tr-TR" sz="3000" dirty="0" err="1"/>
              <a:t>Novell'e</a:t>
            </a:r>
            <a:r>
              <a:rPr lang="tr-TR" altLang="tr-TR" sz="3000" dirty="0"/>
              <a:t> satılmıştır. </a:t>
            </a:r>
          </a:p>
          <a:p>
            <a:pPr>
              <a:buFont typeface="Wingdings" panose="05000000000000000000" pitchFamily="2" charset="2"/>
              <a:buChar char="Ø"/>
            </a:pPr>
            <a:r>
              <a:rPr lang="tr-TR" altLang="tr-TR" sz="3000" dirty="0"/>
              <a:t>1994'te UNIX tanımı ve markası günümüzdeki sahibi </a:t>
            </a:r>
            <a:r>
              <a:rPr lang="tr-TR" altLang="tr-TR" sz="3000" dirty="0" err="1"/>
              <a:t>The</a:t>
            </a:r>
            <a:r>
              <a:rPr lang="tr-TR" altLang="tr-TR" sz="3000" dirty="0"/>
              <a:t> Open </a:t>
            </a:r>
            <a:r>
              <a:rPr lang="tr-TR" altLang="tr-TR" sz="3000" dirty="0" err="1"/>
              <a:t>Group'a</a:t>
            </a:r>
            <a:r>
              <a:rPr lang="tr-TR" altLang="tr-TR" sz="3000" dirty="0"/>
              <a:t> devredilmiştir</a:t>
            </a:r>
            <a:r>
              <a:rPr lang="tr-TR" altLang="tr-TR" sz="3000" dirty="0" smtClean="0"/>
              <a:t>.</a:t>
            </a:r>
            <a:endParaRPr lang="tr-TR" altLang="tr-TR" sz="3000" dirty="0"/>
          </a:p>
        </p:txBody>
      </p:sp>
      <p:pic>
        <p:nvPicPr>
          <p:cNvPr id="4" name="Picture 2" descr="http://www.unix.org/images/unix-plate2.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55455" y="4329113"/>
            <a:ext cx="1800225"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3734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DOS (Disk Operating </a:t>
            </a:r>
            <a:r>
              <a:rPr lang="tr-TR" altLang="tr-TR" dirty="0" err="1"/>
              <a:t>System</a:t>
            </a:r>
            <a:r>
              <a:rPr lang="tr-TR" altLang="tr-TR" dirty="0" smtClean="0"/>
              <a:t>) </a:t>
            </a:r>
            <a:r>
              <a:rPr lang="tr-TR" dirty="0"/>
              <a:t>[1]</a:t>
            </a:r>
          </a:p>
        </p:txBody>
      </p:sp>
      <p:sp>
        <p:nvSpPr>
          <p:cNvPr id="3" name="İçerik Yer Tutucusu 2"/>
          <p:cNvSpPr>
            <a:spLocks noGrp="1"/>
          </p:cNvSpPr>
          <p:nvPr>
            <p:ph idx="1"/>
          </p:nvPr>
        </p:nvSpPr>
        <p:spPr/>
        <p:txBody>
          <a:bodyPr>
            <a:noAutofit/>
          </a:bodyPr>
          <a:lstStyle/>
          <a:p>
            <a:pPr fontAlgn="auto">
              <a:spcAft>
                <a:spcPts val="0"/>
              </a:spcAft>
              <a:buFont typeface="Wingdings" panose="05000000000000000000" pitchFamily="2" charset="2"/>
              <a:buChar char="Ø"/>
              <a:defRPr/>
            </a:pPr>
            <a:r>
              <a:rPr lang="tr-TR" sz="2800" dirty="0"/>
              <a:t>DOS ufak ve basit bir işletim sistemi olup, ana görevi disket ve sabit disk gibi saklama ortamlarının yönetimidir.</a:t>
            </a:r>
          </a:p>
          <a:p>
            <a:pPr fontAlgn="auto">
              <a:spcAft>
                <a:spcPts val="0"/>
              </a:spcAft>
              <a:buFont typeface="Wingdings" panose="05000000000000000000" pitchFamily="2" charset="2"/>
              <a:buChar char="Ø"/>
              <a:defRPr/>
            </a:pPr>
            <a:r>
              <a:rPr lang="tr-TR" sz="2800" dirty="0"/>
              <a:t>Kişisel bilgisayar (PC) piyasasına giren IBM ürettiği Intel 8086/8088 işlemcili PC için bir işletim sistemi aramaya başlamıştır. O zaman hakim sistem CP/M olduğundan IBM de kullanmak istemiş fakat </a:t>
            </a:r>
            <a:r>
              <a:rPr lang="tr-TR" sz="2800" dirty="0" err="1"/>
              <a:t>Digital</a:t>
            </a:r>
            <a:r>
              <a:rPr lang="tr-TR" sz="2800" dirty="0"/>
              <a:t> </a:t>
            </a:r>
            <a:r>
              <a:rPr lang="tr-TR" sz="2800" dirty="0" err="1"/>
              <a:t>Research</a:t>
            </a:r>
            <a:r>
              <a:rPr lang="tr-TR" sz="2800" dirty="0"/>
              <a:t> ile anlaşamayınca o zaman küçük bir firma olan Microsoft’a yeni bir işletim sistemi siparişi vermiştir.</a:t>
            </a:r>
          </a:p>
          <a:p>
            <a:pPr fontAlgn="auto">
              <a:spcAft>
                <a:spcPts val="0"/>
              </a:spcAft>
              <a:buFont typeface="Wingdings" panose="05000000000000000000" pitchFamily="2" charset="2"/>
              <a:buChar char="Ø"/>
              <a:defRPr/>
            </a:pPr>
            <a:r>
              <a:rPr lang="tr-TR" sz="2800" dirty="0"/>
              <a:t>Microsoft QDOS (</a:t>
            </a:r>
            <a:r>
              <a:rPr lang="tr-TR" sz="2800" dirty="0" err="1"/>
              <a:t>Quick</a:t>
            </a:r>
            <a:r>
              <a:rPr lang="tr-TR" sz="2800" dirty="0"/>
              <a:t> </a:t>
            </a:r>
            <a:r>
              <a:rPr lang="tr-TR" sz="2800" dirty="0" err="1"/>
              <a:t>and</a:t>
            </a:r>
            <a:r>
              <a:rPr lang="tr-TR" sz="2800" dirty="0"/>
              <a:t> </a:t>
            </a:r>
            <a:r>
              <a:rPr lang="tr-TR" sz="2800" dirty="0" err="1"/>
              <a:t>Dirty</a:t>
            </a:r>
            <a:r>
              <a:rPr lang="tr-TR" sz="2800" dirty="0"/>
              <a:t> OS) isimli sistemi alıp CP/M uyumluluğu ekleyerek apar topar (ve bir sürü hata içeren) DOS 1.0 sürümü piyasaya çıkarmıştır</a:t>
            </a:r>
            <a:r>
              <a:rPr lang="tr-TR" sz="2800" dirty="0" smtClean="0"/>
              <a:t>.</a:t>
            </a:r>
            <a:endParaRPr lang="tr-TR" sz="2800" dirty="0"/>
          </a:p>
        </p:txBody>
      </p:sp>
    </p:spTree>
    <p:extLst>
      <p:ext uri="{BB962C8B-B14F-4D97-AF65-F5344CB8AC3E}">
        <p14:creationId xmlns:p14="http://schemas.microsoft.com/office/powerpoint/2010/main" val="1968316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DOS (Disk Operating </a:t>
            </a:r>
            <a:r>
              <a:rPr lang="tr-TR" altLang="tr-TR" dirty="0" err="1"/>
              <a:t>System</a:t>
            </a:r>
            <a:r>
              <a:rPr lang="tr-TR" altLang="tr-TR" dirty="0" smtClean="0"/>
              <a:t>) </a:t>
            </a:r>
            <a:r>
              <a:rPr lang="tr-TR" dirty="0"/>
              <a:t>[1]</a:t>
            </a:r>
          </a:p>
        </p:txBody>
      </p:sp>
      <p:sp>
        <p:nvSpPr>
          <p:cNvPr id="3" name="İçerik Yer Tutucusu 2"/>
          <p:cNvSpPr>
            <a:spLocks noGrp="1"/>
          </p:cNvSpPr>
          <p:nvPr>
            <p:ph idx="1"/>
          </p:nvPr>
        </p:nvSpPr>
        <p:spPr>
          <a:xfrm>
            <a:off x="1097280" y="1729622"/>
            <a:ext cx="10058400" cy="4453466"/>
          </a:xfrm>
        </p:spPr>
        <p:txBody>
          <a:bodyPr>
            <a:noAutofit/>
          </a:bodyPr>
          <a:lstStyle/>
          <a:p>
            <a:pPr fontAlgn="auto">
              <a:spcAft>
                <a:spcPts val="0"/>
              </a:spcAft>
              <a:buFont typeface="Wingdings" panose="05000000000000000000" pitchFamily="2" charset="2"/>
              <a:buChar char="Ø"/>
              <a:defRPr/>
            </a:pPr>
            <a:r>
              <a:rPr lang="tr-TR" sz="2800" dirty="0"/>
              <a:t>IBM bir hata yaparak DOS’un satış iznini Microsoft firmasına vermiştir (bu hata dev bir şirketin doğuşu olmuştur). </a:t>
            </a:r>
          </a:p>
          <a:p>
            <a:pPr fontAlgn="auto">
              <a:spcAft>
                <a:spcPts val="0"/>
              </a:spcAft>
              <a:buFont typeface="Wingdings" panose="05000000000000000000" pitchFamily="2" charset="2"/>
              <a:buChar char="Ø"/>
              <a:defRPr/>
            </a:pPr>
            <a:r>
              <a:rPr lang="tr-TR" sz="2800" dirty="0"/>
              <a:t>DOS’un Microsoft tarafından satılanı MS-DOS, IBM tarafından satılanı PC-DOS (veya IBM-DOS) adıyla bilinir.</a:t>
            </a:r>
          </a:p>
          <a:p>
            <a:pPr fontAlgn="auto">
              <a:spcAft>
                <a:spcPts val="0"/>
              </a:spcAft>
              <a:buFont typeface="Wingdings" panose="05000000000000000000" pitchFamily="2" charset="2"/>
              <a:buChar char="Ø"/>
              <a:defRPr/>
            </a:pPr>
            <a:r>
              <a:rPr lang="tr-TR" sz="2800" dirty="0"/>
              <a:t>DOS 3 sürümüne kadar iki DOS sürümü birbiri ile aynı iken, hızla büyüyen Microsoft’un, IBM OS/2 işletim sistemi çalışmasından ayrılıp rakip olarak Windows 1.0 çalışmalarını başlatması şirketlerin arasını açmıştır. </a:t>
            </a:r>
          </a:p>
          <a:p>
            <a:pPr fontAlgn="auto">
              <a:spcAft>
                <a:spcPts val="0"/>
              </a:spcAft>
              <a:buFont typeface="Wingdings" panose="05000000000000000000" pitchFamily="2" charset="2"/>
              <a:buChar char="Ø"/>
              <a:defRPr/>
            </a:pPr>
            <a:r>
              <a:rPr lang="tr-TR" sz="2800" dirty="0"/>
              <a:t>Bundan sonra da iki DOS sistemi altında bazı farklılıklar ortaya çıkmaya başlamıştır. MS-DOS son kullanıcıya yönelik özellikleri öne çıkarırken IBM-DOS ağ ve iş özelliklerini öne çıkarmıştır. </a:t>
            </a:r>
          </a:p>
        </p:txBody>
      </p:sp>
    </p:spTree>
    <p:extLst>
      <p:ext uri="{BB962C8B-B14F-4D97-AF65-F5344CB8AC3E}">
        <p14:creationId xmlns:p14="http://schemas.microsoft.com/office/powerpoint/2010/main" val="567025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err="1" smtClean="0"/>
              <a:t>FreeDOS</a:t>
            </a:r>
            <a:r>
              <a:rPr lang="tr-TR" altLang="tr-TR" dirty="0" smtClean="0"/>
              <a:t> </a:t>
            </a:r>
            <a:r>
              <a:rPr lang="tr-TR" dirty="0"/>
              <a:t> [1]</a:t>
            </a:r>
          </a:p>
        </p:txBody>
      </p:sp>
      <p:sp>
        <p:nvSpPr>
          <p:cNvPr id="3" name="İçerik Yer Tutucusu 2"/>
          <p:cNvSpPr>
            <a:spLocks noGrp="1"/>
          </p:cNvSpPr>
          <p:nvPr>
            <p:ph idx="1"/>
          </p:nvPr>
        </p:nvSpPr>
        <p:spPr/>
        <p:txBody>
          <a:bodyPr>
            <a:normAutofit/>
          </a:bodyPr>
          <a:lstStyle/>
          <a:p>
            <a:pPr fontAlgn="auto">
              <a:spcAft>
                <a:spcPts val="0"/>
              </a:spcAft>
              <a:buSzPts val="3000"/>
              <a:buFont typeface="Wingdings" panose="05000000000000000000" pitchFamily="2" charset="2"/>
              <a:buChar char="Ø"/>
              <a:defRPr/>
            </a:pPr>
            <a:r>
              <a:rPr lang="tr-TR" sz="2800" dirty="0">
                <a:solidFill>
                  <a:srgbClr val="000000"/>
                </a:solidFill>
              </a:rPr>
              <a:t>Microsoft 1981-2000 yılları arasında birçok farklı DOS sürümü geliştirmiştir. Son sürüm Windows ME içinde yer alan MS-DOS 8.0 olmuştur.</a:t>
            </a:r>
          </a:p>
          <a:p>
            <a:pPr fontAlgn="auto">
              <a:spcAft>
                <a:spcPts val="0"/>
              </a:spcAft>
              <a:buSzPts val="3000"/>
              <a:buFont typeface="Wingdings" panose="05000000000000000000" pitchFamily="2" charset="2"/>
              <a:buChar char="Ø"/>
              <a:defRPr/>
            </a:pPr>
            <a:r>
              <a:rPr lang="tr-TR" sz="2800" dirty="0">
                <a:solidFill>
                  <a:srgbClr val="000000"/>
                </a:solidFill>
              </a:rPr>
              <a:t>Microsoft'un 2000’de MS-DOS'u geliştirmeyi durdurması üzerine DOS'u yaşatmak için açık kaynaklı bir işletim sistemi olan </a:t>
            </a:r>
            <a:r>
              <a:rPr lang="tr-TR" sz="2800" dirty="0" err="1">
                <a:solidFill>
                  <a:srgbClr val="000000"/>
                </a:solidFill>
              </a:rPr>
              <a:t>FreeDOS</a:t>
            </a:r>
            <a:r>
              <a:rPr lang="tr-TR" sz="2800" dirty="0">
                <a:solidFill>
                  <a:srgbClr val="000000"/>
                </a:solidFill>
              </a:rPr>
              <a:t> doğmuştur. (www.freedos.org)</a:t>
            </a:r>
          </a:p>
          <a:p>
            <a:pPr fontAlgn="auto">
              <a:spcAft>
                <a:spcPts val="0"/>
              </a:spcAft>
              <a:buSzPts val="3000"/>
              <a:buFont typeface="Wingdings" panose="05000000000000000000" pitchFamily="2" charset="2"/>
              <a:buChar char="Ø"/>
              <a:defRPr/>
            </a:pPr>
            <a:r>
              <a:rPr lang="tr-TR" sz="2800" dirty="0">
                <a:solidFill>
                  <a:srgbClr val="000000"/>
                </a:solidFill>
              </a:rPr>
              <a:t>Amacı DOS ile %100 uyumlu olmaktır ve bu hedefe neredeyse tümüyle ulaşılmıştır.</a:t>
            </a:r>
          </a:p>
          <a:p>
            <a:pPr>
              <a:buFont typeface="Wingdings" panose="05000000000000000000" pitchFamily="2" charset="2"/>
              <a:buChar char="Ø"/>
            </a:pPr>
            <a:endParaRPr lang="tr-TR" sz="2800" dirty="0"/>
          </a:p>
        </p:txBody>
      </p:sp>
      <p:pic>
        <p:nvPicPr>
          <p:cNvPr id="4" name="Picture 2" descr="Download FreeDO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8780" y="5334530"/>
            <a:ext cx="18669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2032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r>
              <a:rPr lang="tr-TR" altLang="tr-TR" dirty="0" smtClean="0"/>
              <a:t>Microsoft Windows </a:t>
            </a:r>
            <a:r>
              <a:rPr lang="tr-TR" dirty="0"/>
              <a:t> [1]</a:t>
            </a:r>
            <a:endParaRPr lang="tr-TR" altLang="tr-TR" dirty="0" smtClean="0"/>
          </a:p>
        </p:txBody>
      </p:sp>
      <p:sp>
        <p:nvSpPr>
          <p:cNvPr id="3" name="2 İçerik Yer Tutucusu"/>
          <p:cNvSpPr>
            <a:spLocks noGrp="1"/>
          </p:cNvSpPr>
          <p:nvPr>
            <p:ph idx="1"/>
          </p:nvPr>
        </p:nvSpPr>
        <p:spPr/>
        <p:txBody>
          <a:bodyPr rtlCol="0">
            <a:normAutofit/>
          </a:bodyPr>
          <a:lstStyle/>
          <a:p>
            <a:pPr>
              <a:spcAft>
                <a:spcPts val="0"/>
              </a:spcAft>
              <a:defRPr/>
            </a:pPr>
            <a:r>
              <a:rPr lang="tr-TR" dirty="0" smtClean="0"/>
              <a:t>1985 yılında piyasaya sürülen Windows 1.0 aslında DOS için bir grafiksel kullanıcı arayüzü idi. </a:t>
            </a:r>
          </a:p>
          <a:p>
            <a:pPr>
              <a:spcAft>
                <a:spcPts val="0"/>
              </a:spcAft>
              <a:defRPr/>
            </a:pPr>
            <a:r>
              <a:rPr lang="tr-TR" dirty="0" smtClean="0"/>
              <a:t>1987’de 2.0 ve 1990’da 3.0 sürümleri satışa sunulan Windows’un 1992’de satışa sunulan 3.1 sürümü ile kullanım oranı iyice arttı.</a:t>
            </a:r>
          </a:p>
          <a:p>
            <a:pPr>
              <a:spcAft>
                <a:spcPts val="0"/>
              </a:spcAft>
              <a:defRPr/>
            </a:pPr>
            <a:r>
              <a:rPr lang="tr-TR" dirty="0" smtClean="0"/>
              <a:t>1995 yılında 32-bit mimariye sahip (Fakat yine DOS tabanlı çalışan) Windows 95 piyasaya çıktı.</a:t>
            </a:r>
          </a:p>
          <a:p>
            <a:pPr>
              <a:spcAft>
                <a:spcPts val="0"/>
              </a:spcAft>
              <a:defRPr/>
            </a:pPr>
            <a:r>
              <a:rPr lang="tr-TR" dirty="0" smtClean="0"/>
              <a:t>Ev kullanıcılarını hedefleyen 1998’de satışa sunulan Windows 98 ve 2000 yılında satışa sunulan Windows ME yine DOS tabanlı idi.</a:t>
            </a:r>
          </a:p>
        </p:txBody>
      </p:sp>
      <p:pic>
        <p:nvPicPr>
          <p:cNvPr id="20484" name="Picture 2" descr="Windows logo.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r="68999"/>
          <a:stretch>
            <a:fillRect/>
          </a:stretch>
        </p:blipFill>
        <p:spPr bwMode="auto">
          <a:xfrm>
            <a:off x="1204667" y="4341071"/>
            <a:ext cx="738187"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4524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title"/>
          </p:nvPr>
        </p:nvSpPr>
        <p:spPr/>
        <p:txBody>
          <a:bodyPr/>
          <a:lstStyle/>
          <a:p>
            <a:r>
              <a:rPr lang="tr-TR" altLang="tr-TR" dirty="0" smtClean="0"/>
              <a:t>Windows 1.0 </a:t>
            </a:r>
            <a:r>
              <a:rPr lang="tr-TR" dirty="0"/>
              <a:t> [1]</a:t>
            </a:r>
            <a:endParaRPr lang="tr-TR" altLang="tr-TR" dirty="0" smtClean="0"/>
          </a:p>
        </p:txBody>
      </p:sp>
      <p:pic>
        <p:nvPicPr>
          <p:cNvPr id="5" name="Picture 2" descr="Dosya:Windows1.0.png">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448560" y="2022110"/>
            <a:ext cx="735584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6873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p:txBody>
          <a:bodyPr/>
          <a:lstStyle/>
          <a:p>
            <a:r>
              <a:rPr lang="tr-TR" altLang="tr-TR" dirty="0" smtClean="0"/>
              <a:t>Windows 2.0 </a:t>
            </a:r>
            <a:r>
              <a:rPr lang="tr-TR" dirty="0"/>
              <a:t> [1]</a:t>
            </a:r>
            <a:endParaRPr lang="tr-TR" altLang="tr-TR" dirty="0" smtClean="0"/>
          </a:p>
        </p:txBody>
      </p:sp>
      <p:pic>
        <p:nvPicPr>
          <p:cNvPr id="5" name="Picture 2" descr="Dosya:Windows2.0.png">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444663" y="2086319"/>
            <a:ext cx="5363633"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526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İşletim Sistemleri [1]</a:t>
            </a:r>
            <a:endParaRPr lang="tr-TR" dirty="0"/>
          </a:p>
        </p:txBody>
      </p:sp>
      <p:sp>
        <p:nvSpPr>
          <p:cNvPr id="3" name="İçerik Yer Tutucusu 2"/>
          <p:cNvSpPr>
            <a:spLocks noGrp="1"/>
          </p:cNvSpPr>
          <p:nvPr>
            <p:ph idx="1"/>
          </p:nvPr>
        </p:nvSpPr>
        <p:spPr/>
        <p:txBody>
          <a:bodyPr>
            <a:normAutofit/>
          </a:bodyPr>
          <a:lstStyle/>
          <a:p>
            <a:pPr fontAlgn="auto">
              <a:spcAft>
                <a:spcPts val="0"/>
              </a:spcAft>
              <a:buFont typeface="Wingdings" panose="05000000000000000000" pitchFamily="2" charset="2"/>
              <a:buChar char="Ø"/>
              <a:defRPr/>
            </a:pPr>
            <a:r>
              <a:rPr lang="tr-TR" sz="2400" dirty="0"/>
              <a:t>Bilgisayar donanımının doğrudan denetimi ve yönetiminden, temel sistem işlemlerinden ve uygulama yazılımlarını çalıştırmaktan sorumlu olan sistem yazılımıdır.</a:t>
            </a:r>
          </a:p>
          <a:p>
            <a:pPr fontAlgn="auto">
              <a:spcAft>
                <a:spcPts val="0"/>
              </a:spcAft>
              <a:buFont typeface="Wingdings" panose="05000000000000000000" pitchFamily="2" charset="2"/>
              <a:buChar char="Ø"/>
              <a:defRPr/>
            </a:pPr>
            <a:r>
              <a:rPr lang="tr-TR" sz="2400" dirty="0"/>
              <a:t>Bütün diğer yazılımların belleğe, girdi/çıktı aygıtlarına ve kütük sistemine erişimini sağlar. </a:t>
            </a:r>
          </a:p>
          <a:p>
            <a:pPr fontAlgn="auto">
              <a:spcAft>
                <a:spcPts val="0"/>
              </a:spcAft>
              <a:buFont typeface="Wingdings" panose="05000000000000000000" pitchFamily="2" charset="2"/>
              <a:buChar char="Ø"/>
              <a:defRPr/>
            </a:pPr>
            <a:r>
              <a:rPr lang="tr-TR" sz="2400" dirty="0"/>
              <a:t>Birden çok yazılım aynı anda çalışıyorsa, her yazılıma yeterli sistem kaynağını ayırmaktan ve birbirleri ile çakışmamalarını sağlamaktan da sorumludur.</a:t>
            </a:r>
          </a:p>
          <a:p>
            <a:endParaRPr lang="tr-TR" sz="2400" dirty="0"/>
          </a:p>
        </p:txBody>
      </p:sp>
    </p:spTree>
    <p:extLst>
      <p:ext uri="{BB962C8B-B14F-4D97-AF65-F5344CB8AC3E}">
        <p14:creationId xmlns:p14="http://schemas.microsoft.com/office/powerpoint/2010/main" val="2997562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p:txBody>
          <a:bodyPr/>
          <a:lstStyle/>
          <a:p>
            <a:r>
              <a:rPr lang="tr-TR" altLang="tr-TR" dirty="0" smtClean="0"/>
              <a:t>Windows 3.0</a:t>
            </a:r>
            <a:r>
              <a:rPr lang="tr-TR" dirty="0"/>
              <a:t> [1]</a:t>
            </a:r>
            <a:endParaRPr lang="tr-TR" altLang="tr-TR" dirty="0" smtClean="0"/>
          </a:p>
        </p:txBody>
      </p:sp>
      <p:pic>
        <p:nvPicPr>
          <p:cNvPr id="5" name="Picture 2" descr="http://upload.wikimedia.org/wikipedia/tr/1/15/Windows_3.0_workspace.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4664" y="2097332"/>
            <a:ext cx="5363632"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4941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p:txBody>
          <a:bodyPr/>
          <a:lstStyle/>
          <a:p>
            <a:r>
              <a:rPr lang="tr-TR" altLang="tr-TR" dirty="0" smtClean="0"/>
              <a:t>Windows 3.1 </a:t>
            </a:r>
            <a:r>
              <a:rPr lang="tr-TR" dirty="0"/>
              <a:t> [1]</a:t>
            </a:r>
            <a:endParaRPr lang="tr-TR" altLang="tr-TR" dirty="0" smtClean="0"/>
          </a:p>
        </p:txBody>
      </p:sp>
      <p:pic>
        <p:nvPicPr>
          <p:cNvPr id="5" name="Picture 2" descr="http://upload.wikimedia.org/wikipedia/tr/7/73/Windows_3.11_workspace.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4664" y="1995732"/>
            <a:ext cx="5363632"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5579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p:cNvSpPr>
            <a:spLocks noGrp="1"/>
          </p:cNvSpPr>
          <p:nvPr>
            <p:ph type="title"/>
          </p:nvPr>
        </p:nvSpPr>
        <p:spPr/>
        <p:txBody>
          <a:bodyPr/>
          <a:lstStyle/>
          <a:p>
            <a:r>
              <a:rPr lang="tr-TR" altLang="tr-TR" dirty="0" smtClean="0"/>
              <a:t>Windows 95 </a:t>
            </a:r>
            <a:r>
              <a:rPr lang="tr-TR" dirty="0"/>
              <a:t> [1]</a:t>
            </a:r>
            <a:endParaRPr lang="tr-TR" altLang="tr-TR" dirty="0" smtClean="0"/>
          </a:p>
        </p:txBody>
      </p:sp>
      <p:pic>
        <p:nvPicPr>
          <p:cNvPr id="5" name="Picture 2" descr="http://upload.wikimedia.org/wikipedia/tr/9/90/Am_windows95_desktop.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4664" y="1969355"/>
            <a:ext cx="5363632"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960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r>
              <a:rPr lang="tr-TR" altLang="tr-TR" dirty="0" smtClean="0"/>
              <a:t>Windows 98</a:t>
            </a:r>
            <a:r>
              <a:rPr lang="tr-TR" dirty="0"/>
              <a:t> [1]</a:t>
            </a:r>
            <a:endParaRPr lang="tr-TR" altLang="tr-TR" dirty="0" smtClean="0"/>
          </a:p>
        </p:txBody>
      </p:sp>
      <p:pic>
        <p:nvPicPr>
          <p:cNvPr id="6" name="Picture 2" descr="http://upload.wikimedia.org/wikipedia/tr/1/14/Win9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4663" y="1960563"/>
            <a:ext cx="5363633"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0913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p:txBody>
          <a:bodyPr/>
          <a:lstStyle/>
          <a:p>
            <a:r>
              <a:rPr lang="tr-TR" altLang="tr-TR" dirty="0" smtClean="0"/>
              <a:t>Windows ME</a:t>
            </a:r>
            <a:r>
              <a:rPr lang="tr-TR" dirty="0"/>
              <a:t> [1]</a:t>
            </a:r>
            <a:endParaRPr lang="tr-TR" altLang="tr-TR" dirty="0" smtClean="0"/>
          </a:p>
        </p:txBody>
      </p:sp>
      <p:pic>
        <p:nvPicPr>
          <p:cNvPr id="5" name="Picture 2" descr="http://upload.wikimedia.org/wikipedia/tr/6/69/WindowsME.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4663" y="1995732"/>
            <a:ext cx="5363633"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603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r>
              <a:rPr lang="tr-TR" altLang="tr-TR" dirty="0" smtClean="0"/>
              <a:t>Windows NT Ailesi</a:t>
            </a:r>
            <a:r>
              <a:rPr lang="tr-TR" dirty="0"/>
              <a:t> [1]</a:t>
            </a:r>
            <a:endParaRPr lang="tr-TR" altLang="tr-TR" dirty="0" smtClean="0"/>
          </a:p>
        </p:txBody>
      </p:sp>
      <p:sp>
        <p:nvSpPr>
          <p:cNvPr id="3" name="2 İçerik Yer Tutucusu"/>
          <p:cNvSpPr>
            <a:spLocks noGrp="1"/>
          </p:cNvSpPr>
          <p:nvPr>
            <p:ph idx="1"/>
          </p:nvPr>
        </p:nvSpPr>
        <p:spPr/>
        <p:txBody>
          <a:bodyPr rtlCol="0">
            <a:normAutofit/>
          </a:bodyPr>
          <a:lstStyle/>
          <a:p>
            <a:pPr>
              <a:spcAft>
                <a:spcPts val="0"/>
              </a:spcAft>
              <a:defRPr/>
            </a:pPr>
            <a:r>
              <a:rPr lang="tr-TR" dirty="0" smtClean="0"/>
              <a:t>1993 yılında sunucu pazarını hedefleyen Windows NT 3.1 piyasaya sürüldü. Grafiksel arayüzü Windows 3.1’e benzeyen bu işletim sistemi çok farklı bir altyapıya sahipti. Bu nedenle NT (New </a:t>
            </a:r>
            <a:r>
              <a:rPr lang="tr-TR" dirty="0" err="1" smtClean="0"/>
              <a:t>Technology</a:t>
            </a:r>
            <a:r>
              <a:rPr lang="tr-TR" dirty="0" smtClean="0"/>
              <a:t>) ön eki getirildi.</a:t>
            </a:r>
          </a:p>
          <a:p>
            <a:pPr>
              <a:spcAft>
                <a:spcPts val="0"/>
              </a:spcAft>
              <a:defRPr/>
            </a:pPr>
            <a:r>
              <a:rPr lang="tr-TR" dirty="0" smtClean="0"/>
              <a:t>1994’te 3.5, 1995’te 3.51 ve 1996’da 4.0 sürümleri satışa sunuldu.</a:t>
            </a:r>
          </a:p>
          <a:p>
            <a:pPr>
              <a:spcAft>
                <a:spcPts val="0"/>
              </a:spcAft>
              <a:defRPr/>
            </a:pPr>
            <a:r>
              <a:rPr lang="tr-TR" dirty="0" smtClean="0"/>
              <a:t>2000 yılında piyasaya sürülen Windows 2000 ve bu tarihten sonra geliştirilen tüm Windows işletim sistemleri NT çekirdeğine sahiptir.</a:t>
            </a:r>
            <a:endParaRPr lang="tr-TR" dirty="0"/>
          </a:p>
        </p:txBody>
      </p:sp>
      <p:pic>
        <p:nvPicPr>
          <p:cNvPr id="28676" name="Picture 2" descr="Windows logo.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r="68999"/>
          <a:stretch>
            <a:fillRect/>
          </a:stretch>
        </p:blipFill>
        <p:spPr bwMode="auto">
          <a:xfrm>
            <a:off x="1479118" y="4498088"/>
            <a:ext cx="738187"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5776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p:txBody>
          <a:bodyPr/>
          <a:lstStyle/>
          <a:p>
            <a:r>
              <a:rPr lang="tr-TR" altLang="tr-TR" dirty="0" smtClean="0"/>
              <a:t>Windows NT Ailesi</a:t>
            </a:r>
            <a:r>
              <a:rPr lang="tr-TR" dirty="0"/>
              <a:t> [1]</a:t>
            </a:r>
            <a:endParaRPr lang="tr-TR" altLang="tr-TR" dirty="0" smtClean="0"/>
          </a:p>
        </p:txBody>
      </p:sp>
      <p:sp>
        <p:nvSpPr>
          <p:cNvPr id="29699" name="2 İçerik Yer Tutucusu"/>
          <p:cNvSpPr>
            <a:spLocks noGrp="1"/>
          </p:cNvSpPr>
          <p:nvPr>
            <p:ph idx="1"/>
          </p:nvPr>
        </p:nvSpPr>
        <p:spPr/>
        <p:txBody>
          <a:bodyPr/>
          <a:lstStyle/>
          <a:p>
            <a:r>
              <a:rPr lang="tr-TR" altLang="tr-TR" dirty="0" smtClean="0"/>
              <a:t>2000	Windows 2000			NT 5.0</a:t>
            </a:r>
          </a:p>
          <a:p>
            <a:r>
              <a:rPr lang="tr-TR" altLang="tr-TR" dirty="0" smtClean="0"/>
              <a:t>2001	Windows XP			NT 5.1</a:t>
            </a:r>
          </a:p>
          <a:p>
            <a:r>
              <a:rPr lang="tr-TR" altLang="tr-TR" dirty="0" smtClean="0"/>
              <a:t>2003	Windows Server 2003		NT 5.2</a:t>
            </a:r>
          </a:p>
          <a:p>
            <a:r>
              <a:rPr lang="tr-TR" altLang="tr-TR" dirty="0" smtClean="0"/>
              <a:t>2006	Windows Vista			NT 6.0</a:t>
            </a:r>
          </a:p>
          <a:p>
            <a:r>
              <a:rPr lang="tr-TR" altLang="tr-TR" dirty="0" smtClean="0"/>
              <a:t>2008	Windows Server 2008		NT 6.0</a:t>
            </a:r>
          </a:p>
          <a:p>
            <a:r>
              <a:rPr lang="tr-TR" altLang="tr-TR" dirty="0" smtClean="0"/>
              <a:t>2009	Windows 7			NT 6.1</a:t>
            </a:r>
          </a:p>
          <a:p>
            <a:r>
              <a:rPr lang="tr-TR" altLang="tr-TR" dirty="0" smtClean="0"/>
              <a:t>2009	Windows Server 2008 R2	NT 6.1</a:t>
            </a:r>
          </a:p>
        </p:txBody>
      </p:sp>
    </p:spTree>
    <p:extLst>
      <p:ext uri="{BB962C8B-B14F-4D97-AF65-F5344CB8AC3E}">
        <p14:creationId xmlns:p14="http://schemas.microsoft.com/office/powerpoint/2010/main" val="2541206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p:txBody>
          <a:bodyPr/>
          <a:lstStyle/>
          <a:p>
            <a:r>
              <a:rPr lang="tr-TR" altLang="tr-TR" dirty="0" smtClean="0"/>
              <a:t>LINUX</a:t>
            </a:r>
            <a:r>
              <a:rPr lang="tr-TR" dirty="0"/>
              <a:t> [1]</a:t>
            </a:r>
            <a:endParaRPr lang="tr-TR" altLang="tr-TR" dirty="0" smtClean="0"/>
          </a:p>
        </p:txBody>
      </p:sp>
      <p:sp>
        <p:nvSpPr>
          <p:cNvPr id="3" name="2 İçerik Yer Tutucusu"/>
          <p:cNvSpPr>
            <a:spLocks noGrp="1"/>
          </p:cNvSpPr>
          <p:nvPr>
            <p:ph idx="1"/>
          </p:nvPr>
        </p:nvSpPr>
        <p:spPr>
          <a:xfrm>
            <a:off x="1097280" y="1845734"/>
            <a:ext cx="10058400" cy="1996593"/>
          </a:xfrm>
        </p:spPr>
        <p:txBody>
          <a:bodyPr rtlCol="0">
            <a:normAutofit/>
          </a:bodyPr>
          <a:lstStyle/>
          <a:p>
            <a:pPr>
              <a:spcAft>
                <a:spcPts val="0"/>
              </a:spcAft>
              <a:defRPr/>
            </a:pPr>
            <a:r>
              <a:rPr lang="tr-TR" dirty="0" smtClean="0"/>
              <a:t>Helsinki Üniversitesi'nde bilgisayar mühendisliği öğrencisi olan </a:t>
            </a:r>
            <a:r>
              <a:rPr lang="tr-TR" dirty="0" err="1" smtClean="0"/>
              <a:t>Linus</a:t>
            </a:r>
            <a:r>
              <a:rPr lang="tr-TR" dirty="0" smtClean="0"/>
              <a:t> </a:t>
            </a:r>
            <a:r>
              <a:rPr lang="tr-TR" dirty="0" err="1" smtClean="0"/>
              <a:t>Torvalds'ın</a:t>
            </a:r>
            <a:r>
              <a:rPr lang="tr-TR" dirty="0" smtClean="0"/>
              <a:t> 1991 yılında Intel'in yeni işlemcisi 80386'nın korumalı kip mimarisini denemek üzere geliştirmeye başladığı Unix tabanlı bir işletim sistemi çekirdeğidir. </a:t>
            </a:r>
          </a:p>
          <a:p>
            <a:pPr>
              <a:spcAft>
                <a:spcPts val="0"/>
              </a:spcAft>
              <a:defRPr/>
            </a:pPr>
            <a:r>
              <a:rPr lang="tr-TR" dirty="0" smtClean="0"/>
              <a:t>İnternette yaptığı duyuru sonucunda tüm dünyadan birçok yazılımcının da desteği ile hızla gelişmiş ve halen aynı destek ile gelişmekte olan açık kaynak kodlu, özgür bir yazılımdır.</a:t>
            </a:r>
            <a:endParaRPr lang="tr-TR" dirty="0"/>
          </a:p>
        </p:txBody>
      </p:sp>
      <p:pic>
        <p:nvPicPr>
          <p:cNvPr id="30725" name="Picture 2" descr="Linux maskotu Tux">
            <a:hlinkClick r:id="rId2" tooltip="Linux maskotu Tux"/>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7280" y="3950701"/>
            <a:ext cx="9525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7329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r>
              <a:rPr lang="tr-TR" altLang="tr-TR" dirty="0" smtClean="0"/>
              <a:t>Özgür Yazılım Nedir? </a:t>
            </a:r>
            <a:r>
              <a:rPr lang="tr-TR" dirty="0"/>
              <a:t>[1]</a:t>
            </a:r>
            <a:endParaRPr lang="tr-TR" altLang="tr-TR" dirty="0" smtClean="0"/>
          </a:p>
        </p:txBody>
      </p:sp>
      <p:sp>
        <p:nvSpPr>
          <p:cNvPr id="3" name="2 İçerik Yer Tutucusu"/>
          <p:cNvSpPr>
            <a:spLocks noGrp="1"/>
          </p:cNvSpPr>
          <p:nvPr>
            <p:ph idx="1"/>
          </p:nvPr>
        </p:nvSpPr>
        <p:spPr/>
        <p:txBody>
          <a:bodyPr rtlCol="0">
            <a:normAutofit/>
          </a:bodyPr>
          <a:lstStyle/>
          <a:p>
            <a:pPr>
              <a:lnSpc>
                <a:spcPct val="100000"/>
              </a:lnSpc>
              <a:spcBef>
                <a:spcPts val="600"/>
              </a:spcBef>
              <a:spcAft>
                <a:spcPts val="600"/>
              </a:spcAft>
              <a:defRPr/>
            </a:pPr>
            <a:r>
              <a:rPr lang="tr-TR" dirty="0" smtClean="0"/>
              <a:t>Özgür yazılım, 4 farklı özgürlüğü temel alır:</a:t>
            </a:r>
          </a:p>
          <a:p>
            <a:pPr lvl="1">
              <a:lnSpc>
                <a:spcPct val="100000"/>
              </a:lnSpc>
              <a:spcBef>
                <a:spcPts val="600"/>
              </a:spcBef>
              <a:spcAft>
                <a:spcPts val="600"/>
              </a:spcAft>
              <a:defRPr/>
            </a:pPr>
            <a:r>
              <a:rPr lang="tr-TR" dirty="0" smtClean="0"/>
              <a:t>Hangi amaç için olursa olsun, programı çalıştırma özgürlüğü</a:t>
            </a:r>
          </a:p>
          <a:p>
            <a:pPr lvl="1">
              <a:lnSpc>
                <a:spcPct val="100000"/>
              </a:lnSpc>
              <a:spcBef>
                <a:spcPts val="600"/>
              </a:spcBef>
              <a:spcAft>
                <a:spcPts val="600"/>
              </a:spcAft>
              <a:defRPr/>
            </a:pPr>
            <a:r>
              <a:rPr lang="tr-TR" dirty="0" smtClean="0"/>
              <a:t>Kendi ihtiyaçlarınıza uyarlamak için programın nasıl çalıştığını öğrenme özgürlüğü (Kaynak koduna erişim bunun için bir önkoşuldur)</a:t>
            </a:r>
          </a:p>
          <a:p>
            <a:pPr lvl="1">
              <a:lnSpc>
                <a:spcPct val="100000"/>
              </a:lnSpc>
              <a:spcBef>
                <a:spcPts val="600"/>
              </a:spcBef>
              <a:spcAft>
                <a:spcPts val="600"/>
              </a:spcAft>
              <a:defRPr/>
            </a:pPr>
            <a:r>
              <a:rPr lang="tr-TR" dirty="0" smtClean="0"/>
              <a:t>İhtiyacı olanlara yardım edebilmeniz için programın kopyalarını dağıtma özgürlüğü</a:t>
            </a:r>
          </a:p>
          <a:p>
            <a:pPr lvl="1">
              <a:lnSpc>
                <a:spcPct val="100000"/>
              </a:lnSpc>
              <a:spcBef>
                <a:spcPts val="600"/>
              </a:spcBef>
              <a:spcAft>
                <a:spcPts val="600"/>
              </a:spcAft>
              <a:defRPr/>
            </a:pPr>
            <a:r>
              <a:rPr lang="tr-TR" dirty="0" smtClean="0"/>
              <a:t>Bütün toplumun faydalanabilmesi için programı iyileştirme ve yaptıklarınızı halka açma özgürlüğü (Kaynak koduna erişim bunun için bir önkoşuldur)</a:t>
            </a:r>
          </a:p>
          <a:p>
            <a:pPr>
              <a:spcAft>
                <a:spcPts val="0"/>
              </a:spcAft>
              <a:defRPr/>
            </a:pPr>
            <a:endParaRPr lang="tr-TR" dirty="0"/>
          </a:p>
        </p:txBody>
      </p:sp>
    </p:spTree>
    <p:extLst>
      <p:ext uri="{BB962C8B-B14F-4D97-AF65-F5344CB8AC3E}">
        <p14:creationId xmlns:p14="http://schemas.microsoft.com/office/powerpoint/2010/main" val="3759183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Başlık"/>
          <p:cNvSpPr>
            <a:spLocks noGrp="1"/>
          </p:cNvSpPr>
          <p:nvPr>
            <p:ph type="title"/>
          </p:nvPr>
        </p:nvSpPr>
        <p:spPr/>
        <p:txBody>
          <a:bodyPr/>
          <a:lstStyle/>
          <a:p>
            <a:r>
              <a:rPr lang="tr-TR" altLang="tr-TR" dirty="0" smtClean="0"/>
              <a:t>Linux Dağıtımları</a:t>
            </a:r>
            <a:r>
              <a:rPr lang="tr-TR" dirty="0"/>
              <a:t> [1]</a:t>
            </a:r>
            <a:endParaRPr lang="tr-TR" altLang="tr-TR" dirty="0" smtClean="0"/>
          </a:p>
        </p:txBody>
      </p:sp>
      <p:sp>
        <p:nvSpPr>
          <p:cNvPr id="3" name="2 İçerik Yer Tutucusu"/>
          <p:cNvSpPr>
            <a:spLocks noGrp="1"/>
          </p:cNvSpPr>
          <p:nvPr>
            <p:ph idx="1"/>
          </p:nvPr>
        </p:nvSpPr>
        <p:spPr/>
        <p:txBody>
          <a:bodyPr rtlCol="0">
            <a:normAutofit/>
          </a:bodyPr>
          <a:lstStyle/>
          <a:p>
            <a:pPr>
              <a:spcAft>
                <a:spcPts val="0"/>
              </a:spcAft>
              <a:defRPr/>
            </a:pPr>
            <a:r>
              <a:rPr lang="tr-TR" dirty="0" smtClean="0"/>
              <a:t>Farklı çalışma grupları tarafından Linux çekirdeği üzerinde geliştirilmiş olan işletim sistemlerine Linux Dağıtımları denir.</a:t>
            </a:r>
          </a:p>
          <a:p>
            <a:pPr>
              <a:spcAft>
                <a:spcPts val="0"/>
              </a:spcAft>
              <a:defRPr/>
            </a:pPr>
            <a:r>
              <a:rPr lang="tr-TR" dirty="0" smtClean="0"/>
              <a:t>Bilgisayara kurulmadan CD, DVD veya USB Bellek üzerinden doğrudan çalıştırılabilen dağıtımlar da vardır.</a:t>
            </a:r>
          </a:p>
          <a:p>
            <a:pPr>
              <a:spcAft>
                <a:spcPts val="0"/>
              </a:spcAft>
              <a:defRPr/>
            </a:pPr>
            <a:r>
              <a:rPr lang="tr-TR" dirty="0" smtClean="0"/>
              <a:t>Linux dağıtımları daha çok sunucularda kullanılmasına rağmen masaüstü ve dizüstü bilgisayarlarda da kullanım oranı artmaktadır.</a:t>
            </a:r>
          </a:p>
          <a:p>
            <a:pPr>
              <a:spcAft>
                <a:spcPts val="0"/>
              </a:spcAft>
              <a:defRPr/>
            </a:pPr>
            <a:r>
              <a:rPr lang="tr-TR" dirty="0" smtClean="0"/>
              <a:t>Gömülü sistemlerden, süper bilgisayarlara kadar birçok donanım türünde kullanılan Linux dağıtımları da vardır.</a:t>
            </a:r>
          </a:p>
          <a:p>
            <a:pPr>
              <a:spcAft>
                <a:spcPts val="0"/>
              </a:spcAft>
              <a:buNone/>
              <a:defRPr/>
            </a:pPr>
            <a:endParaRPr lang="tr-TR" dirty="0"/>
          </a:p>
        </p:txBody>
      </p:sp>
    </p:spTree>
    <p:extLst>
      <p:ext uri="{BB962C8B-B14F-4D97-AF65-F5344CB8AC3E}">
        <p14:creationId xmlns:p14="http://schemas.microsoft.com/office/powerpoint/2010/main" val="4471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İşletim </a:t>
            </a:r>
            <a:r>
              <a:rPr lang="tr-TR" dirty="0" smtClean="0"/>
              <a:t>Sistemi Katmanları [1]</a:t>
            </a:r>
            <a:endParaRPr lang="tr-TR" dirty="0"/>
          </a:p>
        </p:txBody>
      </p:sp>
      <p:grpSp>
        <p:nvGrpSpPr>
          <p:cNvPr id="26" name="Group 4"/>
          <p:cNvGrpSpPr>
            <a:grpSpLocks/>
          </p:cNvGrpSpPr>
          <p:nvPr/>
        </p:nvGrpSpPr>
        <p:grpSpPr bwMode="auto">
          <a:xfrm>
            <a:off x="3669393" y="1843313"/>
            <a:ext cx="4894036" cy="4397829"/>
            <a:chOff x="3501" y="2739"/>
            <a:chExt cx="4320" cy="4298"/>
          </a:xfrm>
        </p:grpSpPr>
        <p:sp>
          <p:nvSpPr>
            <p:cNvPr id="27" name="Text Box 5"/>
            <p:cNvSpPr txBox="1">
              <a:spLocks noChangeArrowheads="1"/>
            </p:cNvSpPr>
            <p:nvPr/>
          </p:nvSpPr>
          <p:spPr bwMode="auto">
            <a:xfrm>
              <a:off x="3501" y="2739"/>
              <a:ext cx="4320" cy="720"/>
            </a:xfrm>
            <a:prstGeom prst="rect">
              <a:avLst/>
            </a:prstGeom>
            <a:solidFill>
              <a:srgbClr val="FFBE7D"/>
            </a:solidFill>
            <a:ln w="28575" algn="ctr">
              <a:solidFill>
                <a:srgbClr val="000000"/>
              </a:solidFill>
              <a:miter lim="800000"/>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tr-TR" altLang="tr-TR" sz="2400" b="1"/>
                <a:t>Uygulama Katmanı</a:t>
              </a:r>
              <a:endParaRPr lang="tr-TR" altLang="tr-TR" sz="2400"/>
            </a:p>
          </p:txBody>
        </p:sp>
        <p:sp>
          <p:nvSpPr>
            <p:cNvPr id="28" name="Text Box 6"/>
            <p:cNvSpPr txBox="1">
              <a:spLocks noChangeArrowheads="1"/>
            </p:cNvSpPr>
            <p:nvPr/>
          </p:nvSpPr>
          <p:spPr bwMode="auto">
            <a:xfrm>
              <a:off x="3501" y="3938"/>
              <a:ext cx="4320" cy="720"/>
            </a:xfrm>
            <a:prstGeom prst="rect">
              <a:avLst/>
            </a:prstGeom>
            <a:solidFill>
              <a:srgbClr val="FFBE7D"/>
            </a:solidFill>
            <a:ln w="28575" algn="ctr">
              <a:solidFill>
                <a:srgbClr val="000000"/>
              </a:solidFill>
              <a:miter lim="800000"/>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tr-TR" altLang="tr-TR" sz="2400" b="1" dirty="0"/>
                <a:t>Kabuk (Shell) Katmanı</a:t>
              </a:r>
              <a:endParaRPr lang="tr-TR" altLang="tr-TR" sz="2400" dirty="0"/>
            </a:p>
          </p:txBody>
        </p:sp>
        <p:sp>
          <p:nvSpPr>
            <p:cNvPr id="29" name="Text Box 7"/>
            <p:cNvSpPr txBox="1">
              <a:spLocks noChangeArrowheads="1"/>
            </p:cNvSpPr>
            <p:nvPr/>
          </p:nvSpPr>
          <p:spPr bwMode="auto">
            <a:xfrm>
              <a:off x="3501" y="5117"/>
              <a:ext cx="4320" cy="720"/>
            </a:xfrm>
            <a:prstGeom prst="rect">
              <a:avLst/>
            </a:prstGeom>
            <a:solidFill>
              <a:srgbClr val="FFBE7D"/>
            </a:solidFill>
            <a:ln w="28575" algn="ctr">
              <a:solidFill>
                <a:srgbClr val="000000"/>
              </a:solidFill>
              <a:miter lim="800000"/>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tr-TR" altLang="tr-TR" sz="2400" b="1"/>
                <a:t>Çekirdek (Kernel) Katmanı</a:t>
              </a:r>
              <a:endParaRPr lang="tr-TR" altLang="tr-TR" sz="2400"/>
            </a:p>
          </p:txBody>
        </p:sp>
        <p:sp>
          <p:nvSpPr>
            <p:cNvPr id="30" name="Text Box 8"/>
            <p:cNvSpPr txBox="1">
              <a:spLocks noChangeArrowheads="1"/>
            </p:cNvSpPr>
            <p:nvPr/>
          </p:nvSpPr>
          <p:spPr bwMode="auto">
            <a:xfrm>
              <a:off x="3501" y="6317"/>
              <a:ext cx="4320" cy="720"/>
            </a:xfrm>
            <a:prstGeom prst="rect">
              <a:avLst/>
            </a:prstGeom>
            <a:solidFill>
              <a:srgbClr val="FFBE7D"/>
            </a:solidFill>
            <a:ln w="28575" algn="ctr">
              <a:solidFill>
                <a:srgbClr val="000000"/>
              </a:solidFill>
              <a:miter lim="800000"/>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tr-TR" altLang="tr-TR" sz="2400" b="1"/>
                <a:t>Donanım Katmanı</a:t>
              </a:r>
              <a:endParaRPr lang="tr-TR" altLang="tr-TR" sz="2400"/>
            </a:p>
          </p:txBody>
        </p:sp>
        <p:sp>
          <p:nvSpPr>
            <p:cNvPr id="31" name="Line 9"/>
            <p:cNvSpPr>
              <a:spLocks noChangeShapeType="1"/>
            </p:cNvSpPr>
            <p:nvPr/>
          </p:nvSpPr>
          <p:spPr bwMode="auto">
            <a:xfrm>
              <a:off x="5094" y="3437"/>
              <a:ext cx="0" cy="480"/>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2" name="Line 10"/>
            <p:cNvSpPr>
              <a:spLocks noChangeShapeType="1"/>
            </p:cNvSpPr>
            <p:nvPr/>
          </p:nvSpPr>
          <p:spPr bwMode="auto">
            <a:xfrm>
              <a:off x="5061" y="4637"/>
              <a:ext cx="0" cy="480"/>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3" name="Line 11"/>
            <p:cNvSpPr>
              <a:spLocks noChangeShapeType="1"/>
            </p:cNvSpPr>
            <p:nvPr/>
          </p:nvSpPr>
          <p:spPr bwMode="auto">
            <a:xfrm>
              <a:off x="5061" y="5837"/>
              <a:ext cx="0" cy="480"/>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4" name="Line 12"/>
            <p:cNvSpPr>
              <a:spLocks noChangeShapeType="1"/>
            </p:cNvSpPr>
            <p:nvPr/>
          </p:nvSpPr>
          <p:spPr bwMode="auto">
            <a:xfrm>
              <a:off x="6021" y="3437"/>
              <a:ext cx="0" cy="480"/>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5" name="Line 13"/>
            <p:cNvSpPr>
              <a:spLocks noChangeShapeType="1"/>
            </p:cNvSpPr>
            <p:nvPr/>
          </p:nvSpPr>
          <p:spPr bwMode="auto">
            <a:xfrm>
              <a:off x="6021" y="4637"/>
              <a:ext cx="0" cy="480"/>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6" name="Line 14"/>
            <p:cNvSpPr>
              <a:spLocks noChangeShapeType="1"/>
            </p:cNvSpPr>
            <p:nvPr/>
          </p:nvSpPr>
          <p:spPr bwMode="auto">
            <a:xfrm>
              <a:off x="6021" y="5837"/>
              <a:ext cx="0" cy="480"/>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3498035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p:txBody>
          <a:bodyPr/>
          <a:lstStyle/>
          <a:p>
            <a:r>
              <a:rPr lang="tr-TR" altLang="tr-TR" dirty="0" smtClean="0"/>
              <a:t>Linux Dağıtımları </a:t>
            </a:r>
            <a:r>
              <a:rPr lang="tr-TR" dirty="0"/>
              <a:t> [1]</a:t>
            </a:r>
            <a:r>
              <a:rPr lang="tr-TR" altLang="tr-TR" dirty="0" smtClean="0"/>
              <a:t>			</a:t>
            </a:r>
          </a:p>
        </p:txBody>
      </p:sp>
      <p:sp>
        <p:nvSpPr>
          <p:cNvPr id="3" name="2 İçerik Yer Tutucusu"/>
          <p:cNvSpPr>
            <a:spLocks noGrp="1"/>
          </p:cNvSpPr>
          <p:nvPr>
            <p:ph idx="1"/>
          </p:nvPr>
        </p:nvSpPr>
        <p:spPr/>
        <p:txBody>
          <a:bodyPr rtlCol="0">
            <a:normAutofit/>
          </a:bodyPr>
          <a:lstStyle/>
          <a:p>
            <a:pPr>
              <a:spcAft>
                <a:spcPts val="0"/>
              </a:spcAft>
              <a:defRPr/>
            </a:pPr>
            <a:r>
              <a:rPr lang="tr-TR" dirty="0" smtClean="0"/>
              <a:t>1992 yılında </a:t>
            </a:r>
            <a:r>
              <a:rPr lang="tr-TR" dirty="0" err="1" smtClean="0"/>
              <a:t>Patrick</a:t>
            </a:r>
            <a:r>
              <a:rPr lang="tr-TR" dirty="0" smtClean="0"/>
              <a:t> </a:t>
            </a:r>
            <a:r>
              <a:rPr lang="tr-TR" dirty="0" err="1" smtClean="0"/>
              <a:t>Volkerding</a:t>
            </a:r>
            <a:r>
              <a:rPr lang="tr-TR" dirty="0" smtClean="0"/>
              <a:t> tarafından yaratılan </a:t>
            </a:r>
            <a:r>
              <a:rPr lang="tr-TR" dirty="0" err="1" smtClean="0"/>
              <a:t>Slackware</a:t>
            </a:r>
            <a:r>
              <a:rPr lang="tr-TR" dirty="0" smtClean="0"/>
              <a:t> Linux, en eski Linux dağıtımıdır.</a:t>
            </a:r>
          </a:p>
          <a:p>
            <a:pPr>
              <a:spcAft>
                <a:spcPts val="0"/>
              </a:spcAft>
              <a:defRPr/>
            </a:pPr>
            <a:r>
              <a:rPr lang="tr-TR" dirty="0" smtClean="0"/>
              <a:t>Grafiksel konfigürasyon araçları ve basit </a:t>
            </a:r>
            <a:r>
              <a:rPr lang="tr-TR" dirty="0" err="1" smtClean="0"/>
              <a:t>arayüzler</a:t>
            </a:r>
            <a:r>
              <a:rPr lang="tr-TR" dirty="0" smtClean="0"/>
              <a:t> sunmaktan ziyade, sizin Linux'a aşina olmanızı bekleyen bir yapıya sahiptir. </a:t>
            </a:r>
          </a:p>
          <a:p>
            <a:pPr>
              <a:spcAft>
                <a:spcPts val="0"/>
              </a:spcAft>
              <a:defRPr/>
            </a:pPr>
            <a:r>
              <a:rPr lang="tr-TR" dirty="0" smtClean="0"/>
              <a:t>Diğer dağıtımlar geliştirmesi zor fakat kullanması kolay </a:t>
            </a:r>
            <a:r>
              <a:rPr lang="tr-TR" dirty="0" err="1" smtClean="0"/>
              <a:t>arayüzler</a:t>
            </a:r>
            <a:r>
              <a:rPr lang="tr-TR" dirty="0" smtClean="0"/>
              <a:t> sunarken, </a:t>
            </a:r>
            <a:r>
              <a:rPr lang="tr-TR" dirty="0" err="1" smtClean="0"/>
              <a:t>Slackware'de</a:t>
            </a:r>
            <a:r>
              <a:rPr lang="tr-TR" dirty="0" smtClean="0"/>
              <a:t> her şeyi çeşitli konfigürasyon dosyalarını düzenleyerek halletmeniz gerekir. </a:t>
            </a:r>
          </a:p>
          <a:p>
            <a:pPr>
              <a:spcAft>
                <a:spcPts val="0"/>
              </a:spcAft>
              <a:defRPr/>
            </a:pPr>
            <a:r>
              <a:rPr lang="tr-TR" dirty="0" smtClean="0"/>
              <a:t>Bundan dolayı </a:t>
            </a:r>
            <a:r>
              <a:rPr lang="tr-TR" dirty="0" err="1" smtClean="0"/>
              <a:t>Slackware</a:t>
            </a:r>
            <a:r>
              <a:rPr lang="tr-TR" dirty="0" smtClean="0"/>
              <a:t> kullanmayı düşünen acemiler Linux öğrenmek için zaman harcamaya hazır olmalıdırlar.</a:t>
            </a:r>
          </a:p>
        </p:txBody>
      </p:sp>
      <p:pic>
        <p:nvPicPr>
          <p:cNvPr id="33796" name="Picture 2" descr="Slackwarelogo.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7280" y="4710527"/>
            <a:ext cx="226695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3958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4819" name="2 İçerik Yer Tutucusu"/>
          <p:cNvSpPr>
            <a:spLocks noGrp="1"/>
          </p:cNvSpPr>
          <p:nvPr>
            <p:ph idx="1"/>
          </p:nvPr>
        </p:nvSpPr>
        <p:spPr>
          <a:xfrm>
            <a:off x="1097280" y="1845734"/>
            <a:ext cx="10058400" cy="2495357"/>
          </a:xfrm>
        </p:spPr>
        <p:txBody>
          <a:bodyPr/>
          <a:lstStyle/>
          <a:p>
            <a:r>
              <a:rPr lang="tr-TR" altLang="tr-TR" dirty="0" smtClean="0"/>
              <a:t>1993 yılında ABD’de kurulmuş </a:t>
            </a:r>
            <a:r>
              <a:rPr lang="tr-TR" altLang="tr-TR" dirty="0" err="1" smtClean="0"/>
              <a:t>Red</a:t>
            </a:r>
            <a:r>
              <a:rPr lang="tr-TR" altLang="tr-TR" dirty="0" smtClean="0"/>
              <a:t> Hat şirketinin geliştirdiği ticari Linux dağıtımıdır.</a:t>
            </a:r>
          </a:p>
          <a:p>
            <a:r>
              <a:rPr lang="tr-TR" altLang="tr-TR" dirty="0" smtClean="0"/>
              <a:t>İyi test edilmiş, nispeten kararlı bir Linux dağıtımı olması nedeniyle, dünya çapındaki sunucuların bir çoğunda tercih edilmektedir</a:t>
            </a:r>
          </a:p>
          <a:p>
            <a:r>
              <a:rPr lang="tr-TR" altLang="tr-TR" dirty="0" smtClean="0"/>
              <a:t>Hata rapor etme ve beta programlar kullanıcılara açıktır ve çok sayıda e-posta listesi bulunmaktadır. </a:t>
            </a:r>
          </a:p>
        </p:txBody>
      </p:sp>
      <p:pic>
        <p:nvPicPr>
          <p:cNvPr id="34820" name="Picture 2" descr="File:RedHat.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7280" y="4099167"/>
            <a:ext cx="2857500" cy="87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3913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 name="2 İçerik Yer Tutucusu"/>
          <p:cNvSpPr>
            <a:spLocks noGrp="1"/>
          </p:cNvSpPr>
          <p:nvPr>
            <p:ph idx="1"/>
          </p:nvPr>
        </p:nvSpPr>
        <p:spPr/>
        <p:txBody>
          <a:bodyPr rtlCol="0">
            <a:normAutofit/>
          </a:bodyPr>
          <a:lstStyle/>
          <a:p>
            <a:pPr>
              <a:spcAft>
                <a:spcPts val="0"/>
              </a:spcAft>
              <a:defRPr/>
            </a:pPr>
            <a:r>
              <a:rPr lang="tr-TR" dirty="0" err="1" smtClean="0"/>
              <a:t>Red</a:t>
            </a:r>
            <a:r>
              <a:rPr lang="tr-TR" dirty="0" smtClean="0"/>
              <a:t> Hat Linux un devamı olarak adlandırılabilecek </a:t>
            </a:r>
            <a:r>
              <a:rPr lang="tr-TR" dirty="0" err="1" smtClean="0"/>
              <a:t>Fedora</a:t>
            </a:r>
            <a:r>
              <a:rPr lang="tr-TR" dirty="0" smtClean="0"/>
              <a:t> </a:t>
            </a:r>
            <a:r>
              <a:rPr lang="tr-TR" dirty="0" err="1" smtClean="0"/>
              <a:t>Core</a:t>
            </a:r>
            <a:r>
              <a:rPr lang="tr-TR" dirty="0" smtClean="0"/>
              <a:t> hiçbir kar amacı gütmeyen bir organizasyon tarafından üretilmektedir. </a:t>
            </a:r>
          </a:p>
          <a:p>
            <a:pPr>
              <a:spcAft>
                <a:spcPts val="0"/>
              </a:spcAft>
              <a:defRPr/>
            </a:pPr>
            <a:r>
              <a:rPr lang="tr-TR" dirty="0" smtClean="0"/>
              <a:t>Her ne kadar bir zamanlar efsane olan </a:t>
            </a:r>
            <a:r>
              <a:rPr lang="tr-TR" dirty="0" err="1" smtClean="0"/>
              <a:t>Red</a:t>
            </a:r>
            <a:r>
              <a:rPr lang="tr-TR" dirty="0" smtClean="0"/>
              <a:t> Hat kadar büyük bir popülerliği yoksa da Linux dünyasının en sevilen ve en başarılı dağıtımlarından biridir. </a:t>
            </a:r>
          </a:p>
          <a:p>
            <a:pPr>
              <a:spcAft>
                <a:spcPts val="0"/>
              </a:spcAft>
              <a:defRPr/>
            </a:pPr>
            <a:r>
              <a:rPr lang="tr-TR" dirty="0" err="1" smtClean="0"/>
              <a:t>Mandriva</a:t>
            </a:r>
            <a:r>
              <a:rPr lang="tr-TR" dirty="0" smtClean="0"/>
              <a:t> veya </a:t>
            </a:r>
            <a:r>
              <a:rPr lang="tr-TR" dirty="0" err="1" smtClean="0"/>
              <a:t>Suse</a:t>
            </a:r>
            <a:r>
              <a:rPr lang="tr-TR" dirty="0" smtClean="0"/>
              <a:t> kadar olmasa da oldukça güncel paketlere sahip </a:t>
            </a:r>
            <a:r>
              <a:rPr lang="tr-TR" dirty="0" err="1" smtClean="0"/>
              <a:t>Fedora</a:t>
            </a:r>
            <a:r>
              <a:rPr lang="tr-TR" dirty="0" smtClean="0"/>
              <a:t> onlardan daha sağlam ve kararlı bir dağıtım olması ile ünlüdür.</a:t>
            </a:r>
            <a:endParaRPr lang="tr-TR" dirty="0"/>
          </a:p>
        </p:txBody>
      </p:sp>
      <p:pic>
        <p:nvPicPr>
          <p:cNvPr id="35844" name="Picture 2" descr="http://upload.wikimedia.org/wikipedia/en/2/2c/RH-Fedora_logo-nonfre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4051551"/>
            <a:ext cx="25622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4382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 name="2 İçerik Yer Tutucusu"/>
          <p:cNvSpPr>
            <a:spLocks noGrp="1"/>
          </p:cNvSpPr>
          <p:nvPr>
            <p:ph idx="1"/>
          </p:nvPr>
        </p:nvSpPr>
        <p:spPr/>
        <p:txBody>
          <a:bodyPr rtlCol="0">
            <a:normAutofit/>
          </a:bodyPr>
          <a:lstStyle/>
          <a:p>
            <a:pPr>
              <a:spcAft>
                <a:spcPts val="0"/>
              </a:spcAft>
              <a:defRPr/>
            </a:pPr>
            <a:r>
              <a:rPr lang="tr-TR" dirty="0" err="1" smtClean="0"/>
              <a:t>Gaël</a:t>
            </a:r>
            <a:r>
              <a:rPr lang="tr-TR" dirty="0" smtClean="0"/>
              <a:t> </a:t>
            </a:r>
            <a:r>
              <a:rPr lang="tr-TR" dirty="0" err="1" smtClean="0"/>
              <a:t>Duval</a:t>
            </a:r>
            <a:r>
              <a:rPr lang="tr-TR" dirty="0" smtClean="0"/>
              <a:t> tarafından başlatılan </a:t>
            </a:r>
            <a:r>
              <a:rPr lang="tr-TR" dirty="0" err="1" smtClean="0"/>
              <a:t>Mandrake</a:t>
            </a:r>
            <a:r>
              <a:rPr lang="tr-TR" dirty="0" smtClean="0"/>
              <a:t> Linux projesi </a:t>
            </a:r>
            <a:r>
              <a:rPr lang="tr-TR" dirty="0" err="1" smtClean="0"/>
              <a:t>Connectiva</a:t>
            </a:r>
            <a:r>
              <a:rPr lang="tr-TR" dirty="0" smtClean="0"/>
              <a:t> Linux ile birleşmesinden sonra adını </a:t>
            </a:r>
            <a:r>
              <a:rPr lang="tr-TR" dirty="0" err="1" smtClean="0"/>
              <a:t>Mandriva</a:t>
            </a:r>
            <a:r>
              <a:rPr lang="tr-TR" dirty="0" smtClean="0"/>
              <a:t> olarak değiştirmiştir. </a:t>
            </a:r>
          </a:p>
          <a:p>
            <a:pPr>
              <a:spcAft>
                <a:spcPts val="0"/>
              </a:spcAft>
              <a:defRPr/>
            </a:pPr>
            <a:r>
              <a:rPr lang="tr-TR" dirty="0" smtClean="0"/>
              <a:t>Geliştiriciler, </a:t>
            </a:r>
            <a:r>
              <a:rPr lang="tr-TR" dirty="0" err="1" smtClean="0"/>
              <a:t>Red</a:t>
            </a:r>
            <a:r>
              <a:rPr lang="tr-TR" dirty="0" smtClean="0"/>
              <a:t> Hat dağıtımından yola çıkmış, varsayılan masaüstünü </a:t>
            </a:r>
            <a:r>
              <a:rPr lang="tr-TR" dirty="0" err="1" smtClean="0"/>
              <a:t>KDE'ye</a:t>
            </a:r>
            <a:r>
              <a:rPr lang="tr-TR" dirty="0" smtClean="0"/>
              <a:t> çevirmiş, kullanımı çok kolay bir kurulum ekleyerek "Linux'un kurulumu zordur" düşüncesini bertaraf etmişlerdir.</a:t>
            </a:r>
          </a:p>
          <a:p>
            <a:pPr>
              <a:spcAft>
                <a:spcPts val="0"/>
              </a:spcAft>
              <a:defRPr/>
            </a:pPr>
            <a:r>
              <a:rPr lang="tr-TR" dirty="0" smtClean="0"/>
              <a:t>Alternatif bir işletim sistemi denemek isteyen ev kullanıcıları arasında oldukça popülerdir.</a:t>
            </a:r>
            <a:endParaRPr lang="tr-TR" dirty="0"/>
          </a:p>
        </p:txBody>
      </p:sp>
      <p:pic>
        <p:nvPicPr>
          <p:cNvPr id="36868" name="Picture 2" descr="http://www.mandriva.com/enterprise/files/mandriva-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4172490"/>
            <a:ext cx="325437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7487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http://hepunx.rl.ac.uk/~candreop/generators/GENIE/images/logos/sus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3503475"/>
            <a:ext cx="2063750"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7892" name="2 İçerik Yer Tutucusu"/>
          <p:cNvSpPr>
            <a:spLocks noGrp="1"/>
          </p:cNvSpPr>
          <p:nvPr>
            <p:ph idx="1"/>
          </p:nvPr>
        </p:nvSpPr>
        <p:spPr>
          <a:xfrm>
            <a:off x="1097280" y="1845734"/>
            <a:ext cx="10058400" cy="2150110"/>
          </a:xfrm>
        </p:spPr>
        <p:txBody>
          <a:bodyPr/>
          <a:lstStyle/>
          <a:p>
            <a:r>
              <a:rPr lang="tr-TR" altLang="tr-TR" dirty="0" smtClean="0"/>
              <a:t>Almanya'da hazırlanmakta olan bir Linux dağıtımıdır.</a:t>
            </a:r>
          </a:p>
          <a:p>
            <a:r>
              <a:rPr lang="tr-TR" altLang="tr-TR" dirty="0" smtClean="0"/>
              <a:t>İsmi "</a:t>
            </a:r>
            <a:r>
              <a:rPr lang="tr-TR" altLang="tr-TR" b="1" dirty="0" smtClean="0"/>
              <a:t>S</a:t>
            </a:r>
            <a:r>
              <a:rPr lang="tr-TR" altLang="tr-TR" dirty="0" smtClean="0"/>
              <a:t>oftware </a:t>
            </a:r>
            <a:r>
              <a:rPr lang="tr-TR" altLang="tr-TR" b="1" dirty="0" err="1" smtClean="0"/>
              <a:t>u</a:t>
            </a:r>
            <a:r>
              <a:rPr lang="tr-TR" altLang="tr-TR" dirty="0" err="1" smtClean="0"/>
              <a:t>nd</a:t>
            </a:r>
            <a:r>
              <a:rPr lang="tr-TR" altLang="tr-TR" dirty="0" smtClean="0"/>
              <a:t> </a:t>
            </a:r>
            <a:r>
              <a:rPr lang="tr-TR" altLang="tr-TR" b="1" dirty="0" err="1" smtClean="0"/>
              <a:t>S</a:t>
            </a:r>
            <a:r>
              <a:rPr lang="tr-TR" altLang="tr-TR" dirty="0" err="1" smtClean="0"/>
              <a:t>ystem</a:t>
            </a:r>
            <a:r>
              <a:rPr lang="tr-TR" altLang="tr-TR" dirty="0" smtClean="0"/>
              <a:t> </a:t>
            </a:r>
            <a:r>
              <a:rPr lang="tr-TR" altLang="tr-TR" b="1" dirty="0" err="1" smtClean="0"/>
              <a:t>E</a:t>
            </a:r>
            <a:r>
              <a:rPr lang="tr-TR" altLang="tr-TR" dirty="0" err="1" smtClean="0"/>
              <a:t>ntwicklung</a:t>
            </a:r>
            <a:r>
              <a:rPr lang="tr-TR" altLang="tr-TR" dirty="0" smtClean="0"/>
              <a:t>" ("Software </a:t>
            </a:r>
            <a:r>
              <a:rPr lang="tr-TR" altLang="tr-TR" dirty="0" err="1" smtClean="0"/>
              <a:t>and</a:t>
            </a:r>
            <a:r>
              <a:rPr lang="tr-TR" altLang="tr-TR" dirty="0" smtClean="0"/>
              <a:t> </a:t>
            </a:r>
            <a:r>
              <a:rPr lang="tr-TR" altLang="tr-TR" dirty="0" err="1" smtClean="0"/>
              <a:t>system</a:t>
            </a:r>
            <a:r>
              <a:rPr lang="tr-TR" altLang="tr-TR" dirty="0" smtClean="0"/>
              <a:t> </a:t>
            </a:r>
            <a:r>
              <a:rPr lang="tr-TR" altLang="tr-TR" dirty="0" err="1" smtClean="0"/>
              <a:t>development</a:t>
            </a:r>
            <a:r>
              <a:rPr lang="tr-TR" altLang="tr-TR" dirty="0" smtClean="0"/>
              <a:t>") sözcüklerinin baş harflerinin bir araya gelmesiyle oluşmuştur.</a:t>
            </a:r>
          </a:p>
          <a:p>
            <a:r>
              <a:rPr lang="tr-TR" altLang="tr-TR" dirty="0" err="1" smtClean="0"/>
              <a:t>SuSE</a:t>
            </a:r>
            <a:r>
              <a:rPr lang="tr-TR" altLang="tr-TR" dirty="0" smtClean="0"/>
              <a:t> dağıtımı 2003’ten beri Novell şirketine aittir.</a:t>
            </a:r>
          </a:p>
        </p:txBody>
      </p:sp>
    </p:spTree>
    <p:extLst>
      <p:ext uri="{BB962C8B-B14F-4D97-AF65-F5344CB8AC3E}">
        <p14:creationId xmlns:p14="http://schemas.microsoft.com/office/powerpoint/2010/main" val="3584368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 name="2 İçerik Yer Tutucusu"/>
          <p:cNvSpPr>
            <a:spLocks noGrp="1"/>
          </p:cNvSpPr>
          <p:nvPr>
            <p:ph idx="1"/>
          </p:nvPr>
        </p:nvSpPr>
        <p:spPr>
          <a:xfrm>
            <a:off x="1097280" y="1845734"/>
            <a:ext cx="10058400" cy="2864811"/>
          </a:xfrm>
        </p:spPr>
        <p:txBody>
          <a:bodyPr rtlCol="0">
            <a:normAutofit/>
          </a:bodyPr>
          <a:lstStyle/>
          <a:p>
            <a:pPr>
              <a:spcAft>
                <a:spcPts val="0"/>
              </a:spcAft>
              <a:defRPr/>
            </a:pPr>
            <a:r>
              <a:rPr lang="tr-TR" dirty="0" smtClean="0"/>
              <a:t>En yaygın Linux dağıtımlarından biridir.</a:t>
            </a:r>
          </a:p>
          <a:p>
            <a:pPr>
              <a:spcAft>
                <a:spcPts val="0"/>
              </a:spcAft>
              <a:defRPr/>
            </a:pPr>
            <a:r>
              <a:rPr lang="tr-TR" dirty="0" err="1" smtClean="0"/>
              <a:t>Mepis</a:t>
            </a:r>
            <a:r>
              <a:rPr lang="tr-TR" dirty="0" smtClean="0"/>
              <a:t>, </a:t>
            </a:r>
            <a:r>
              <a:rPr lang="tr-TR" dirty="0" err="1" smtClean="0"/>
              <a:t>Ubuntu</a:t>
            </a:r>
            <a:r>
              <a:rPr lang="tr-TR" dirty="0" smtClean="0"/>
              <a:t>, </a:t>
            </a:r>
            <a:r>
              <a:rPr lang="tr-TR" dirty="0" err="1" smtClean="0"/>
              <a:t>Yoper</a:t>
            </a:r>
            <a:r>
              <a:rPr lang="tr-TR" dirty="0" smtClean="0"/>
              <a:t>, </a:t>
            </a:r>
            <a:r>
              <a:rPr lang="tr-TR" dirty="0" err="1" smtClean="0"/>
              <a:t>Knoppix</a:t>
            </a:r>
            <a:r>
              <a:rPr lang="tr-TR" dirty="0" smtClean="0"/>
              <a:t>, </a:t>
            </a:r>
            <a:r>
              <a:rPr lang="tr-TR" dirty="0" err="1" smtClean="0"/>
              <a:t>Libranet</a:t>
            </a:r>
            <a:r>
              <a:rPr lang="tr-TR" dirty="0" smtClean="0"/>
              <a:t>, </a:t>
            </a:r>
            <a:r>
              <a:rPr lang="tr-TR" dirty="0" err="1" smtClean="0"/>
              <a:t>Linspire</a:t>
            </a:r>
            <a:r>
              <a:rPr lang="tr-TR" dirty="0" smtClean="0"/>
              <a:t>, </a:t>
            </a:r>
            <a:r>
              <a:rPr lang="tr-TR" dirty="0" err="1" smtClean="0"/>
              <a:t>Xandros</a:t>
            </a:r>
            <a:r>
              <a:rPr lang="tr-TR" dirty="0" smtClean="0"/>
              <a:t> ve </a:t>
            </a:r>
            <a:r>
              <a:rPr lang="tr-TR" dirty="0" err="1" smtClean="0"/>
              <a:t>Adamantix</a:t>
            </a:r>
            <a:r>
              <a:rPr lang="tr-TR" dirty="0" smtClean="0"/>
              <a:t> gibi birçok Linux dağıtımına da kaynak teşkil etmekte ve </a:t>
            </a:r>
            <a:r>
              <a:rPr lang="tr-TR" dirty="0" err="1" smtClean="0"/>
              <a:t>Google</a:t>
            </a:r>
            <a:r>
              <a:rPr lang="tr-TR" dirty="0" smtClean="0"/>
              <a:t> başta olmak üzere iyi tanınan birçok Web sitesinde de tercih edilmektedir. </a:t>
            </a:r>
          </a:p>
          <a:p>
            <a:pPr>
              <a:spcAft>
                <a:spcPts val="0"/>
              </a:spcAft>
              <a:defRPr/>
            </a:pPr>
            <a:r>
              <a:rPr lang="tr-TR" dirty="0" smtClean="0"/>
              <a:t>Farklı işletim sistemi çekirdekleriyle birlikte i386, AMD64, </a:t>
            </a:r>
            <a:r>
              <a:rPr lang="tr-TR" dirty="0" err="1" smtClean="0"/>
              <a:t>PowerPC</a:t>
            </a:r>
            <a:r>
              <a:rPr lang="tr-TR" dirty="0" smtClean="0"/>
              <a:t>, SPARC, DEC </a:t>
            </a:r>
            <a:r>
              <a:rPr lang="tr-TR" dirty="0" err="1" smtClean="0"/>
              <a:t>Alpha</a:t>
            </a:r>
            <a:r>
              <a:rPr lang="tr-TR" dirty="0" smtClean="0"/>
              <a:t>, ARM, MIPS, HPPA, S390, IA-64 gibi çok sayıda donanım platformunda da çalışabilmektedir.</a:t>
            </a:r>
            <a:endParaRPr lang="tr-TR" dirty="0"/>
          </a:p>
        </p:txBody>
      </p:sp>
      <p:pic>
        <p:nvPicPr>
          <p:cNvPr id="3891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4710545"/>
            <a:ext cx="200025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2637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 name="2 İçerik Yer Tutucusu"/>
          <p:cNvSpPr>
            <a:spLocks noGrp="1"/>
          </p:cNvSpPr>
          <p:nvPr>
            <p:ph idx="1"/>
          </p:nvPr>
        </p:nvSpPr>
        <p:spPr>
          <a:xfrm>
            <a:off x="1097280" y="1845734"/>
            <a:ext cx="10058400" cy="2495357"/>
          </a:xfrm>
        </p:spPr>
        <p:txBody>
          <a:bodyPr rtlCol="0">
            <a:normAutofit/>
          </a:bodyPr>
          <a:lstStyle/>
          <a:p>
            <a:pPr>
              <a:spcAft>
                <a:spcPts val="0"/>
              </a:spcAft>
              <a:defRPr/>
            </a:pPr>
            <a:r>
              <a:rPr lang="tr-TR" dirty="0" err="1" smtClean="0"/>
              <a:t>Debian’ı</a:t>
            </a:r>
            <a:r>
              <a:rPr lang="tr-TR" dirty="0" smtClean="0"/>
              <a:t> temel alan </a:t>
            </a:r>
            <a:r>
              <a:rPr lang="tr-TR" dirty="0" err="1" smtClean="0"/>
              <a:t>Ubuntu'nun</a:t>
            </a:r>
            <a:r>
              <a:rPr lang="tr-TR" dirty="0" smtClean="0"/>
              <a:t> hedefi ortalama bilgisayar kullanıcılarına kullanımı ve kurulumu oldukça basit, güncel ve güvenli bir işletim sistemi sunmaktır. </a:t>
            </a:r>
          </a:p>
          <a:p>
            <a:pPr>
              <a:spcAft>
                <a:spcPts val="0"/>
              </a:spcAft>
              <a:defRPr/>
            </a:pPr>
            <a:r>
              <a:rPr lang="tr-TR" dirty="0" smtClean="0"/>
              <a:t>Güney Afrikalı bir girişimci olan </a:t>
            </a:r>
            <a:r>
              <a:rPr lang="tr-TR" dirty="0" err="1" smtClean="0"/>
              <a:t>Matthew</a:t>
            </a:r>
            <a:r>
              <a:rPr lang="tr-TR" dirty="0" smtClean="0"/>
              <a:t> </a:t>
            </a:r>
            <a:r>
              <a:rPr lang="tr-TR" dirty="0" err="1" smtClean="0"/>
              <a:t>Shuttleworth'ün</a:t>
            </a:r>
            <a:r>
              <a:rPr lang="tr-TR" dirty="0" smtClean="0"/>
              <a:t> sponsor olduğu </a:t>
            </a:r>
            <a:r>
              <a:rPr lang="tr-TR" dirty="0" err="1" smtClean="0"/>
              <a:t>Ubuntu</a:t>
            </a:r>
            <a:r>
              <a:rPr lang="tr-TR" dirty="0" smtClean="0"/>
              <a:t>, bir şirket içinde değil, bunun aksine dünyanın çeşitli yerlerindeki programcılar sayesinde geliştirildi. </a:t>
            </a:r>
          </a:p>
          <a:p>
            <a:pPr>
              <a:spcAft>
                <a:spcPts val="0"/>
              </a:spcAft>
              <a:defRPr/>
            </a:pPr>
            <a:r>
              <a:rPr lang="tr-TR" dirty="0" smtClean="0"/>
              <a:t>2004 yılında ortaya çıkan </a:t>
            </a:r>
            <a:r>
              <a:rPr lang="tr-TR" dirty="0" err="1" smtClean="0"/>
              <a:t>Ubuntu</a:t>
            </a:r>
            <a:r>
              <a:rPr lang="tr-TR" dirty="0" smtClean="0"/>
              <a:t> aldığı %30'luk oyla, 2007 yılında masaüstü kullanımında en gözde Linux dağıtımı seçilmiştir.</a:t>
            </a:r>
          </a:p>
        </p:txBody>
      </p:sp>
      <p:pic>
        <p:nvPicPr>
          <p:cNvPr id="3994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4702569"/>
            <a:ext cx="2547938"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178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http://arsiv.ntvmsnbc.com/news/25566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3943024"/>
            <a:ext cx="1333500"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3" name="1 Başlık"/>
          <p:cNvSpPr>
            <a:spLocks noGrp="1"/>
          </p:cNvSpPr>
          <p:nvPr>
            <p:ph type="title"/>
          </p:nvPr>
        </p:nvSpPr>
        <p:spPr/>
        <p:txBody>
          <a:bodyPr/>
          <a:lstStyle/>
          <a:p>
            <a:r>
              <a:rPr lang="tr-TR" altLang="tr-TR" dirty="0" smtClean="0"/>
              <a:t>Linux Dağıtımları</a:t>
            </a:r>
            <a:r>
              <a:rPr lang="tr-TR" dirty="0"/>
              <a:t> [1]</a:t>
            </a:r>
            <a:r>
              <a:rPr lang="tr-TR" altLang="tr-TR" dirty="0" smtClean="0"/>
              <a:t>		</a:t>
            </a:r>
          </a:p>
        </p:txBody>
      </p:sp>
      <p:sp>
        <p:nvSpPr>
          <p:cNvPr id="3" name="2 İçerik Yer Tutucusu"/>
          <p:cNvSpPr>
            <a:spLocks noGrp="1"/>
          </p:cNvSpPr>
          <p:nvPr>
            <p:ph idx="1"/>
          </p:nvPr>
        </p:nvSpPr>
        <p:spPr>
          <a:xfrm>
            <a:off x="1097280" y="1845734"/>
            <a:ext cx="10058400" cy="2337435"/>
          </a:xfrm>
        </p:spPr>
        <p:txBody>
          <a:bodyPr rtlCol="0">
            <a:normAutofit/>
          </a:bodyPr>
          <a:lstStyle/>
          <a:p>
            <a:pPr>
              <a:spcAft>
                <a:spcPts val="0"/>
              </a:spcAft>
              <a:defRPr/>
            </a:pPr>
            <a:r>
              <a:rPr lang="tr-TR" dirty="0" smtClean="0"/>
              <a:t>Türkiye'de </a:t>
            </a:r>
            <a:r>
              <a:rPr lang="tr-TR" dirty="0" err="1" smtClean="0"/>
              <a:t>Fedora</a:t>
            </a:r>
            <a:r>
              <a:rPr lang="tr-TR" dirty="0" smtClean="0"/>
              <a:t> üzerinde geliştirilen </a:t>
            </a:r>
            <a:r>
              <a:rPr lang="tr-TR" dirty="0" err="1" smtClean="0"/>
              <a:t>Turkuaz</a:t>
            </a:r>
            <a:r>
              <a:rPr lang="tr-TR" dirty="0" smtClean="0"/>
              <a:t>, Gelecek ve </a:t>
            </a:r>
            <a:r>
              <a:rPr lang="tr-TR" dirty="0" err="1" smtClean="0"/>
              <a:t>Mandrake</a:t>
            </a:r>
            <a:r>
              <a:rPr lang="tr-TR" dirty="0" smtClean="0"/>
              <a:t> üzerinden geliştirilen </a:t>
            </a:r>
            <a:r>
              <a:rPr lang="tr-TR" dirty="0" err="1" smtClean="0"/>
              <a:t>Turkix</a:t>
            </a:r>
            <a:r>
              <a:rPr lang="tr-TR" dirty="0" smtClean="0"/>
              <a:t>, Armador OS 2006 gibi projelerden sonra TUBİTAK bünyesinde </a:t>
            </a:r>
            <a:r>
              <a:rPr lang="tr-TR" dirty="0" err="1" smtClean="0"/>
              <a:t>Pardus</a:t>
            </a:r>
            <a:r>
              <a:rPr lang="tr-TR" dirty="0" smtClean="0"/>
              <a:t> isimli bir dağıtım geliştirilmektedir. </a:t>
            </a:r>
          </a:p>
          <a:p>
            <a:pPr>
              <a:spcAft>
                <a:spcPts val="0"/>
              </a:spcAft>
              <a:defRPr/>
            </a:pPr>
            <a:r>
              <a:rPr lang="tr-TR" dirty="0" err="1" smtClean="0"/>
              <a:t>Pardus</a:t>
            </a:r>
            <a:r>
              <a:rPr lang="tr-TR" dirty="0" smtClean="0"/>
              <a:t> her seviyede bilgisayar kullanıcısının kolayca kurup kullanabilmesi amaçlanarak geliştirilmektedir. Bu nedenle kurulumundan yönetimine kadar pek çok araç ve teknoloji </a:t>
            </a:r>
            <a:r>
              <a:rPr lang="tr-TR" dirty="0" err="1" smtClean="0"/>
              <a:t>Pardus</a:t>
            </a:r>
            <a:r>
              <a:rPr lang="tr-TR" dirty="0" smtClean="0"/>
              <a:t> geliştiricileri tarafından özel bir proje olarak geliştirilmektedir.</a:t>
            </a:r>
            <a:endParaRPr lang="tr-TR" dirty="0"/>
          </a:p>
        </p:txBody>
      </p:sp>
      <p:pic>
        <p:nvPicPr>
          <p:cNvPr id="40965" name="Picture 4" descr="Turkix.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6496" y="4121252"/>
            <a:ext cx="16764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3717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p:cNvSpPr>
            <a:spLocks noGrp="1"/>
          </p:cNvSpPr>
          <p:nvPr>
            <p:ph type="title"/>
          </p:nvPr>
        </p:nvSpPr>
        <p:spPr/>
        <p:txBody>
          <a:bodyPr/>
          <a:lstStyle/>
          <a:p>
            <a:r>
              <a:rPr lang="tr-TR" altLang="tr-TR" dirty="0" smtClean="0"/>
              <a:t>Windows, Unix ve Linux </a:t>
            </a:r>
            <a:r>
              <a:rPr lang="tr-TR" dirty="0"/>
              <a:t> [1]</a:t>
            </a:r>
            <a:endParaRPr lang="tr-TR" altLang="tr-TR" dirty="0" smtClean="0"/>
          </a:p>
        </p:txBody>
      </p:sp>
      <p:sp>
        <p:nvSpPr>
          <p:cNvPr id="4" name="3 İçerik Yer Tutucusu"/>
          <p:cNvSpPr>
            <a:spLocks noGrp="1"/>
          </p:cNvSpPr>
          <p:nvPr>
            <p:ph idx="1"/>
          </p:nvPr>
        </p:nvSpPr>
        <p:spPr/>
        <p:txBody>
          <a:bodyPr rtlCol="0">
            <a:normAutofit/>
          </a:bodyPr>
          <a:lstStyle/>
          <a:p>
            <a:pPr>
              <a:spcAft>
                <a:spcPts val="0"/>
              </a:spcAft>
              <a:defRPr/>
            </a:pPr>
            <a:r>
              <a:rPr lang="tr-TR" dirty="0" smtClean="0"/>
              <a:t>UNIX akademik çevrelerde ve sunucularda, Windows ise evde ve ofislerde masaüstünde tercih edilmektedir. </a:t>
            </a:r>
          </a:p>
          <a:p>
            <a:pPr>
              <a:spcAft>
                <a:spcPts val="0"/>
              </a:spcAft>
              <a:defRPr/>
            </a:pPr>
            <a:r>
              <a:rPr lang="tr-TR" dirty="0" smtClean="0"/>
              <a:t>Sunucu pazarında </a:t>
            </a:r>
            <a:r>
              <a:rPr lang="tr-TR" dirty="0" err="1" smtClean="0"/>
              <a:t>UNIX'in</a:t>
            </a:r>
            <a:r>
              <a:rPr lang="tr-TR" dirty="0" smtClean="0"/>
              <a:t> rakibi Windows Server işletim sistemidir.</a:t>
            </a:r>
          </a:p>
          <a:p>
            <a:pPr>
              <a:spcAft>
                <a:spcPts val="0"/>
              </a:spcAft>
              <a:defRPr/>
            </a:pPr>
            <a:r>
              <a:rPr lang="tr-TR" dirty="0" smtClean="0"/>
              <a:t>Masaüstü bilgisayarlarında Windows, diğer işletim sistemlerinden çok daha yaygın olarak kullanılmaktadır (Çeşitli araştırmalar Windows'un masaüstünde pazar payının %85-90 oranında olduğunu göstermektedir). </a:t>
            </a:r>
          </a:p>
          <a:p>
            <a:pPr>
              <a:spcAft>
                <a:spcPts val="0"/>
              </a:spcAft>
              <a:defRPr/>
            </a:pPr>
            <a:r>
              <a:rPr lang="tr-TR" dirty="0" smtClean="0"/>
              <a:t>Linux sunucularda yaygın olarak kullanılmaktayken, evlere ve ofis masaüstlerine de yavaş yavaş girmektedir. </a:t>
            </a:r>
          </a:p>
        </p:txBody>
      </p:sp>
      <p:pic>
        <p:nvPicPr>
          <p:cNvPr id="41989" name="Picture 4" descr="http://www.bilgisayardershanesi.com/Dershane/isletimsistemi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5340" y="4811819"/>
            <a:ext cx="942975"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9435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p:cNvSpPr>
            <a:spLocks noGrp="1"/>
          </p:cNvSpPr>
          <p:nvPr>
            <p:ph type="title"/>
          </p:nvPr>
        </p:nvSpPr>
        <p:spPr/>
        <p:txBody>
          <a:bodyPr/>
          <a:lstStyle/>
          <a:p>
            <a:r>
              <a:rPr lang="tr-TR" altLang="tr-TR" dirty="0" smtClean="0"/>
              <a:t>Diğer İşletim Sistemleri</a:t>
            </a:r>
            <a:r>
              <a:rPr lang="tr-TR" dirty="0"/>
              <a:t> [1]</a:t>
            </a:r>
            <a:endParaRPr lang="tr-TR" altLang="tr-TR" dirty="0" smtClean="0"/>
          </a:p>
        </p:txBody>
      </p:sp>
      <p:sp>
        <p:nvSpPr>
          <p:cNvPr id="43011" name="2 İçerik Yer Tutucusu"/>
          <p:cNvSpPr>
            <a:spLocks noGrp="1"/>
          </p:cNvSpPr>
          <p:nvPr>
            <p:ph idx="1"/>
          </p:nvPr>
        </p:nvSpPr>
        <p:spPr>
          <a:xfrm>
            <a:off x="1097280" y="1845734"/>
            <a:ext cx="10058400" cy="3640666"/>
          </a:xfrm>
        </p:spPr>
        <p:txBody>
          <a:bodyPr/>
          <a:lstStyle/>
          <a:p>
            <a:r>
              <a:rPr lang="tr-TR" altLang="tr-TR" dirty="0" smtClean="0"/>
              <a:t>Anabilgisayarlar ve gömülü sistemlerin çoğu Windows ve UNIX'le doğrudan bağlantısı olmayan pek çok değişik işletim sistemi kullanmaktadır.</a:t>
            </a:r>
          </a:p>
          <a:p>
            <a:r>
              <a:rPr lang="tr-TR" altLang="tr-TR" dirty="0" smtClean="0"/>
              <a:t>Örneğin bazı cep telefonları kendine has işletim sistemlerine sahipken, bazıları ise </a:t>
            </a:r>
            <a:r>
              <a:rPr lang="tr-TR" altLang="tr-TR" dirty="0" err="1" smtClean="0"/>
              <a:t>Symbian</a:t>
            </a:r>
            <a:r>
              <a:rPr lang="tr-TR" altLang="tr-TR" dirty="0" smtClean="0"/>
              <a:t> veya Windows Mobile gibi </a:t>
            </a:r>
            <a:r>
              <a:rPr lang="tr-TR" altLang="tr-TR" b="1" dirty="0" smtClean="0"/>
              <a:t>genel amaçlı </a:t>
            </a:r>
            <a:r>
              <a:rPr lang="tr-TR" altLang="tr-TR" dirty="0" smtClean="0"/>
              <a:t>işletim sistemlerini kullanır.</a:t>
            </a:r>
          </a:p>
        </p:txBody>
      </p:sp>
    </p:spTree>
    <p:extLst>
      <p:ext uri="{BB962C8B-B14F-4D97-AF65-F5344CB8AC3E}">
        <p14:creationId xmlns:p14="http://schemas.microsoft.com/office/powerpoint/2010/main" val="724018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Çekirdek (</a:t>
            </a:r>
            <a:r>
              <a:rPr lang="tr-TR" altLang="tr-TR" dirty="0" err="1"/>
              <a:t>Kernel</a:t>
            </a:r>
            <a:r>
              <a:rPr lang="tr-TR" altLang="tr-TR" dirty="0" smtClean="0"/>
              <a:t>) </a:t>
            </a:r>
            <a:r>
              <a:rPr lang="tr-TR" dirty="0"/>
              <a:t>[1]</a:t>
            </a:r>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altLang="tr-TR" sz="3200" dirty="0"/>
              <a:t>İşletim sisteminin ana bileşeni olan çekirdek, uygulama programları ile donanım bileşenleri arasında köprü vazifesi görür.</a:t>
            </a:r>
          </a:p>
          <a:p>
            <a:pPr>
              <a:buFont typeface="Wingdings" panose="05000000000000000000" pitchFamily="2" charset="2"/>
              <a:buChar char="Ø"/>
            </a:pPr>
            <a:r>
              <a:rPr lang="tr-TR" altLang="tr-TR" sz="3200" dirty="0"/>
              <a:t>İşlemcide çalışan proseslerin yönetimi, bellek yönetimi ve Giriş/Çıkış cihazlarının yönetimi gibi birçok temel işlev çekirdek tarafından gerçekleştirilir.</a:t>
            </a:r>
          </a:p>
          <a:p>
            <a:endParaRPr lang="tr-TR" sz="2400" dirty="0"/>
          </a:p>
        </p:txBody>
      </p:sp>
    </p:spTree>
    <p:extLst>
      <p:ext uri="{BB962C8B-B14F-4D97-AF65-F5344CB8AC3E}">
        <p14:creationId xmlns:p14="http://schemas.microsoft.com/office/powerpoint/2010/main" val="2018484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1097280" y="2124364"/>
            <a:ext cx="10058400" cy="3744730"/>
          </a:xfrm>
        </p:spPr>
        <p:txBody>
          <a:bodyPr/>
          <a:lstStyle/>
          <a:p>
            <a:pPr marL="268288" indent="0">
              <a:buNone/>
            </a:pPr>
            <a:r>
              <a:rPr lang="tr-TR" dirty="0" smtClean="0"/>
              <a:t>1. Altan M. 2009, İşletim Sistemleri Ders Notları</a:t>
            </a:r>
          </a:p>
          <a:p>
            <a:pPr marL="268288" indent="269875">
              <a:buFont typeface="Wingdings" panose="05000000000000000000" pitchFamily="2" charset="2"/>
              <a:buChar char="Ø"/>
            </a:pPr>
            <a:endParaRPr lang="tr-TR" dirty="0"/>
          </a:p>
        </p:txBody>
      </p:sp>
    </p:spTree>
    <p:extLst>
      <p:ext uri="{BB962C8B-B14F-4D97-AF65-F5344CB8AC3E}">
        <p14:creationId xmlns:p14="http://schemas.microsoft.com/office/powerpoint/2010/main" val="2057554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Kabuk (Shell</a:t>
            </a:r>
            <a:r>
              <a:rPr lang="tr-TR" altLang="tr-TR" dirty="0" smtClean="0"/>
              <a:t>) </a:t>
            </a:r>
            <a:r>
              <a:rPr lang="tr-TR" dirty="0"/>
              <a:t>[1]</a:t>
            </a:r>
          </a:p>
        </p:txBody>
      </p:sp>
      <p:sp>
        <p:nvSpPr>
          <p:cNvPr id="3" name="İçerik Yer Tutucusu 2"/>
          <p:cNvSpPr>
            <a:spLocks noGrp="1"/>
          </p:cNvSpPr>
          <p:nvPr>
            <p:ph idx="1"/>
          </p:nvPr>
        </p:nvSpPr>
        <p:spPr/>
        <p:txBody>
          <a:bodyPr>
            <a:normAutofit/>
          </a:bodyPr>
          <a:lstStyle/>
          <a:p>
            <a:pPr fontAlgn="auto">
              <a:spcAft>
                <a:spcPts val="0"/>
              </a:spcAft>
              <a:buFont typeface="Wingdings" panose="05000000000000000000" pitchFamily="2" charset="2"/>
              <a:buChar char="Ø"/>
              <a:defRPr/>
            </a:pPr>
            <a:r>
              <a:rPr lang="tr-TR" sz="3200" dirty="0"/>
              <a:t>Çekirdeğin sağladığı servislere erişim sağlayan bir ara katmandır.</a:t>
            </a:r>
          </a:p>
          <a:p>
            <a:pPr fontAlgn="auto">
              <a:spcAft>
                <a:spcPts val="0"/>
              </a:spcAft>
              <a:buFont typeface="Wingdings" panose="05000000000000000000" pitchFamily="2" charset="2"/>
              <a:buChar char="Ø"/>
              <a:defRPr/>
            </a:pPr>
            <a:r>
              <a:rPr lang="tr-TR" sz="3200" dirty="0"/>
              <a:t>İki farklı kabuk çeşidi vardır:</a:t>
            </a:r>
          </a:p>
          <a:p>
            <a:pPr lvl="1" fontAlgn="auto">
              <a:spcAft>
                <a:spcPts val="1200"/>
              </a:spcAft>
              <a:buFont typeface="Wingdings" panose="05000000000000000000" pitchFamily="2" charset="2"/>
              <a:buChar char="§"/>
              <a:defRPr/>
            </a:pPr>
            <a:r>
              <a:rPr lang="tr-TR" sz="2800" dirty="0"/>
              <a:t>Komut istemi (CLI: </a:t>
            </a:r>
            <a:r>
              <a:rPr lang="tr-TR" sz="2800" dirty="0" err="1"/>
              <a:t>command-line</a:t>
            </a:r>
            <a:r>
              <a:rPr lang="tr-TR" sz="2800" dirty="0"/>
              <a:t> </a:t>
            </a:r>
            <a:r>
              <a:rPr lang="tr-TR" sz="2800" dirty="0" err="1"/>
              <a:t>interface</a:t>
            </a:r>
            <a:r>
              <a:rPr lang="tr-TR" sz="2800" dirty="0"/>
              <a:t>) kullanan kabuk işlemlerin daha hızlı yapılmasını sağlar. (DOS)</a:t>
            </a:r>
          </a:p>
          <a:p>
            <a:pPr lvl="1" fontAlgn="auto">
              <a:spcAft>
                <a:spcPts val="0"/>
              </a:spcAft>
              <a:buFont typeface="Wingdings" panose="05000000000000000000" pitchFamily="2" charset="2"/>
              <a:buChar char="§"/>
              <a:defRPr/>
            </a:pPr>
            <a:r>
              <a:rPr lang="tr-TR" sz="2800" dirty="0"/>
              <a:t>Grafiksel </a:t>
            </a:r>
            <a:r>
              <a:rPr lang="tr-TR" sz="2800" dirty="0" err="1"/>
              <a:t>arayüz</a:t>
            </a:r>
            <a:r>
              <a:rPr lang="tr-TR" sz="2800" dirty="0"/>
              <a:t> (GUI: </a:t>
            </a:r>
            <a:r>
              <a:rPr lang="tr-TR" sz="2800" dirty="0" err="1"/>
              <a:t>graphical</a:t>
            </a:r>
            <a:r>
              <a:rPr lang="tr-TR" sz="2800" dirty="0"/>
              <a:t> </a:t>
            </a:r>
            <a:r>
              <a:rPr lang="tr-TR" sz="2800" dirty="0" err="1"/>
              <a:t>user</a:t>
            </a:r>
            <a:r>
              <a:rPr lang="tr-TR" sz="2800" dirty="0"/>
              <a:t> </a:t>
            </a:r>
            <a:r>
              <a:rPr lang="tr-TR" sz="2800" dirty="0" err="1"/>
              <a:t>interface</a:t>
            </a:r>
            <a:r>
              <a:rPr lang="tr-TR" sz="2800" dirty="0"/>
              <a:t>) kullanan kabuk ise kullanıcının yapmak istediği işlemleri daha hızlı tarif edebilmesini sağlar. (Windows)</a:t>
            </a:r>
          </a:p>
          <a:p>
            <a:endParaRPr lang="tr-TR" sz="3200" dirty="0"/>
          </a:p>
        </p:txBody>
      </p:sp>
    </p:spTree>
    <p:extLst>
      <p:ext uri="{BB962C8B-B14F-4D97-AF65-F5344CB8AC3E}">
        <p14:creationId xmlns:p14="http://schemas.microsoft.com/office/powerpoint/2010/main" val="3276797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Proses (</a:t>
            </a:r>
            <a:r>
              <a:rPr lang="tr-TR" altLang="tr-TR" dirty="0" err="1"/>
              <a:t>Process</a:t>
            </a:r>
            <a:r>
              <a:rPr lang="tr-TR" altLang="tr-TR" dirty="0" smtClean="0"/>
              <a:t>) </a:t>
            </a:r>
            <a:r>
              <a:rPr lang="tr-TR" dirty="0"/>
              <a:t>[1]</a:t>
            </a:r>
          </a:p>
        </p:txBody>
      </p:sp>
      <p:sp>
        <p:nvSpPr>
          <p:cNvPr id="3" name="İçerik Yer Tutucusu 2"/>
          <p:cNvSpPr>
            <a:spLocks noGrp="1"/>
          </p:cNvSpPr>
          <p:nvPr>
            <p:ph idx="1"/>
          </p:nvPr>
        </p:nvSpPr>
        <p:spPr/>
        <p:txBody>
          <a:bodyPr>
            <a:noAutofit/>
          </a:bodyPr>
          <a:lstStyle/>
          <a:p>
            <a:pPr fontAlgn="auto">
              <a:spcAft>
                <a:spcPts val="0"/>
              </a:spcAft>
              <a:buFont typeface="Wingdings" panose="05000000000000000000" pitchFamily="2" charset="2"/>
              <a:buChar char="Ø"/>
              <a:defRPr/>
            </a:pPr>
            <a:r>
              <a:rPr lang="tr-TR" sz="3000" dirty="0"/>
              <a:t>Bir işletim sisteminde anahtar kavramlardan biri olan </a:t>
            </a:r>
            <a:r>
              <a:rPr lang="tr-TR" sz="3000" b="1" dirty="0"/>
              <a:t>Proses</a:t>
            </a:r>
            <a:r>
              <a:rPr lang="tr-TR" sz="3000" dirty="0"/>
              <a:t> temel olarak “çalıştırılmakta olan bir program” </a:t>
            </a:r>
            <a:r>
              <a:rPr lang="tr-TR" sz="3000" dirty="0" err="1"/>
              <a:t>dır</a:t>
            </a:r>
            <a:r>
              <a:rPr lang="tr-TR" sz="3000" dirty="0"/>
              <a:t>. </a:t>
            </a:r>
          </a:p>
          <a:p>
            <a:pPr fontAlgn="auto">
              <a:spcAft>
                <a:spcPts val="0"/>
              </a:spcAft>
              <a:buFont typeface="Wingdings" panose="05000000000000000000" pitchFamily="2" charset="2"/>
              <a:buChar char="Ø"/>
              <a:defRPr/>
            </a:pPr>
            <a:r>
              <a:rPr lang="tr-TR" sz="3000" dirty="0"/>
              <a:t>Bir </a:t>
            </a:r>
            <a:r>
              <a:rPr lang="tr-TR" sz="3000" b="1" dirty="0"/>
              <a:t>kaynak program</a:t>
            </a:r>
            <a:r>
              <a:rPr lang="tr-TR" sz="3000" dirty="0"/>
              <a:t> durgun bir komutlar dizisi şeklinde bulunurken, proses bu komutlar dizisinin işletilmesi anındaki durumuna verilen isimdir.</a:t>
            </a:r>
          </a:p>
          <a:p>
            <a:pPr fontAlgn="auto">
              <a:spcAft>
                <a:spcPts val="0"/>
              </a:spcAft>
              <a:buFont typeface="Wingdings" panose="05000000000000000000" pitchFamily="2" charset="2"/>
              <a:buChar char="Ø"/>
              <a:defRPr/>
            </a:pPr>
            <a:r>
              <a:rPr lang="tr-TR" sz="3000" dirty="0"/>
              <a:t>Çok görevlilik (Multitasking) özelliğine sahip olan işletim sistemleri, aynı anda birçok prosesin çalıştırılmasına izin verir. Tek çekirdekli işlemciye sahip olan bilgisayarlarda bu iş </a:t>
            </a:r>
            <a:r>
              <a:rPr lang="tr-TR" sz="3000" b="1" dirty="0"/>
              <a:t>zaman paylaşımı</a:t>
            </a:r>
            <a:r>
              <a:rPr lang="tr-TR" sz="3000" dirty="0"/>
              <a:t> esasına göre yapılır.</a:t>
            </a:r>
          </a:p>
          <a:p>
            <a:endParaRPr lang="tr-TR" sz="3000" dirty="0"/>
          </a:p>
        </p:txBody>
      </p:sp>
    </p:spTree>
    <p:extLst>
      <p:ext uri="{BB962C8B-B14F-4D97-AF65-F5344CB8AC3E}">
        <p14:creationId xmlns:p14="http://schemas.microsoft.com/office/powerpoint/2010/main" val="158582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Toplu İşleme (</a:t>
            </a:r>
            <a:r>
              <a:rPr lang="tr-TR" altLang="tr-TR" dirty="0" err="1"/>
              <a:t>Batch</a:t>
            </a:r>
            <a:r>
              <a:rPr lang="tr-TR" altLang="tr-TR" dirty="0"/>
              <a:t> </a:t>
            </a:r>
            <a:r>
              <a:rPr lang="tr-TR" altLang="tr-TR" dirty="0" err="1"/>
              <a:t>Processing</a:t>
            </a:r>
            <a:r>
              <a:rPr lang="tr-TR" altLang="tr-TR" dirty="0" smtClean="0"/>
              <a:t>) </a:t>
            </a:r>
            <a:r>
              <a:rPr lang="tr-TR" dirty="0"/>
              <a:t>[1]</a:t>
            </a:r>
          </a:p>
        </p:txBody>
      </p:sp>
      <p:sp>
        <p:nvSpPr>
          <p:cNvPr id="3" name="İçerik Yer Tutucusu 2"/>
          <p:cNvSpPr>
            <a:spLocks noGrp="1"/>
          </p:cNvSpPr>
          <p:nvPr>
            <p:ph idx="1"/>
          </p:nvPr>
        </p:nvSpPr>
        <p:spPr/>
        <p:txBody>
          <a:bodyPr>
            <a:normAutofit lnSpcReduction="10000"/>
          </a:bodyPr>
          <a:lstStyle/>
          <a:p>
            <a:pPr fontAlgn="auto">
              <a:spcAft>
                <a:spcPts val="0"/>
              </a:spcAft>
              <a:buFont typeface="Wingdings" panose="05000000000000000000" pitchFamily="2" charset="2"/>
              <a:buChar char="Ø"/>
              <a:defRPr/>
            </a:pPr>
            <a:r>
              <a:rPr lang="tr-TR" sz="3000" dirty="0"/>
              <a:t>Kullanıcıların, bilgisayar sisteminde bağımsız bir bütün olarak ve belli bir sıra dahilinde işlenmesini istedikleri hizmetler kümesine toplu iş (</a:t>
            </a:r>
            <a:r>
              <a:rPr lang="tr-TR" sz="3000" dirty="0" err="1"/>
              <a:t>batch</a:t>
            </a:r>
            <a:r>
              <a:rPr lang="tr-TR" sz="3000" dirty="0"/>
              <a:t> </a:t>
            </a:r>
            <a:r>
              <a:rPr lang="tr-TR" sz="3000" dirty="0" err="1"/>
              <a:t>job</a:t>
            </a:r>
            <a:r>
              <a:rPr lang="tr-TR" sz="3000" dirty="0"/>
              <a:t>) denir. </a:t>
            </a:r>
          </a:p>
          <a:p>
            <a:pPr fontAlgn="auto">
              <a:spcAft>
                <a:spcPts val="0"/>
              </a:spcAft>
              <a:buFont typeface="Wingdings" panose="05000000000000000000" pitchFamily="2" charset="2"/>
              <a:buChar char="Ø"/>
              <a:defRPr/>
            </a:pPr>
            <a:r>
              <a:rPr lang="tr-TR" sz="3000" dirty="0"/>
              <a:t>Bilgisayar sistemlerine gönderilen işler, bir veya birden fazla programın ayrı ayrı işletileceği alt adımlardan oluşabilir. İşler genellikle adımların art arda uygulanacağı biçimde düzenlenir. Her adım, bir öncekinin sonuçlanması üzerine işletime girer. </a:t>
            </a:r>
          </a:p>
          <a:p>
            <a:pPr fontAlgn="auto">
              <a:spcAft>
                <a:spcPts val="0"/>
              </a:spcAft>
              <a:buFont typeface="Wingdings" panose="05000000000000000000" pitchFamily="2" charset="2"/>
              <a:buChar char="Ø"/>
              <a:defRPr/>
            </a:pPr>
            <a:r>
              <a:rPr lang="tr-TR" sz="3000" dirty="0"/>
              <a:t>Örneğin DOS işletim sisteminde </a:t>
            </a:r>
            <a:r>
              <a:rPr lang="tr-TR" sz="3000" b="1" dirty="0"/>
              <a:t>bat</a:t>
            </a:r>
            <a:r>
              <a:rPr lang="tr-TR" sz="3000" dirty="0"/>
              <a:t> uzantılı dosyalarda toplu iş adımları yer alır.</a:t>
            </a:r>
          </a:p>
          <a:p>
            <a:endParaRPr lang="tr-TR" dirty="0"/>
          </a:p>
        </p:txBody>
      </p:sp>
    </p:spTree>
    <p:extLst>
      <p:ext uri="{BB962C8B-B14F-4D97-AF65-F5344CB8AC3E}">
        <p14:creationId xmlns:p14="http://schemas.microsoft.com/office/powerpoint/2010/main" val="4220844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Dosya (File) &amp; Dizin (Directory</a:t>
            </a:r>
            <a:r>
              <a:rPr lang="tr-TR" altLang="tr-TR" dirty="0" smtClean="0"/>
              <a:t>) </a:t>
            </a:r>
            <a:r>
              <a:rPr lang="tr-TR" dirty="0"/>
              <a:t>[1]</a:t>
            </a:r>
          </a:p>
        </p:txBody>
      </p:sp>
      <p:sp>
        <p:nvSpPr>
          <p:cNvPr id="3" name="İçerik Yer Tutucusu 2"/>
          <p:cNvSpPr>
            <a:spLocks noGrp="1"/>
          </p:cNvSpPr>
          <p:nvPr>
            <p:ph idx="1"/>
          </p:nvPr>
        </p:nvSpPr>
        <p:spPr/>
        <p:txBody>
          <a:bodyPr>
            <a:normAutofit fontScale="92500"/>
          </a:bodyPr>
          <a:lstStyle/>
          <a:p>
            <a:pPr fontAlgn="auto">
              <a:spcAft>
                <a:spcPts val="0"/>
              </a:spcAft>
              <a:buFont typeface="Wingdings" panose="05000000000000000000" pitchFamily="2" charset="2"/>
              <a:buChar char="Ø"/>
              <a:defRPr/>
            </a:pPr>
            <a:r>
              <a:rPr lang="tr-TR" sz="3000" dirty="0"/>
              <a:t>Dosya, birbiriyle ilişkili veriler topluluğunu (bir bilgisayar programının kaynak kodu, programın derlenmiş olan çalıştırılabilir hali, metin-ses-görüntü verileri, vs.) bir saklama ünitesinde saklamak amacıyla kullanılan yapıdır.</a:t>
            </a:r>
          </a:p>
          <a:p>
            <a:pPr fontAlgn="auto">
              <a:spcAft>
                <a:spcPts val="0"/>
              </a:spcAft>
              <a:buFont typeface="Wingdings" panose="05000000000000000000" pitchFamily="2" charset="2"/>
              <a:buChar char="Ø"/>
              <a:defRPr/>
            </a:pPr>
            <a:r>
              <a:rPr lang="tr-TR" sz="3000" dirty="0"/>
              <a:t>Dizin (Klasör) ise birbiriyle ilişkili dosyaların saklama birimlerinde hiyerarşik bir yapıda gruplanmasına olanak sağlayan yapıdır.</a:t>
            </a:r>
          </a:p>
          <a:p>
            <a:pPr fontAlgn="auto">
              <a:spcAft>
                <a:spcPts val="0"/>
              </a:spcAft>
              <a:buFont typeface="Wingdings" panose="05000000000000000000" pitchFamily="2" charset="2"/>
              <a:buChar char="Ø"/>
              <a:defRPr/>
            </a:pPr>
            <a:r>
              <a:rPr lang="tr-TR" sz="3000" dirty="0"/>
              <a:t>Her işletim sistemi dosya/dizin yaratmak ve yok etmek, dosyadan veri okumak ve yazmak için komutlar (sistem çağrıları) içerir.</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283873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smtClean="0"/>
              <a:t>UNIX </a:t>
            </a:r>
            <a:r>
              <a:rPr lang="tr-TR" dirty="0"/>
              <a:t> [1]</a:t>
            </a:r>
          </a:p>
        </p:txBody>
      </p:sp>
      <p:sp>
        <p:nvSpPr>
          <p:cNvPr id="3" name="İçerik Yer Tutucusu 2"/>
          <p:cNvSpPr>
            <a:spLocks noGrp="1"/>
          </p:cNvSpPr>
          <p:nvPr>
            <p:ph idx="1"/>
          </p:nvPr>
        </p:nvSpPr>
        <p:spPr/>
        <p:txBody>
          <a:bodyPr>
            <a:normAutofit fontScale="92500"/>
          </a:bodyPr>
          <a:lstStyle/>
          <a:p>
            <a:pPr fontAlgn="auto">
              <a:spcAft>
                <a:spcPts val="0"/>
              </a:spcAft>
              <a:buFont typeface="Wingdings" panose="05000000000000000000" pitchFamily="2" charset="2"/>
              <a:buChar char="Ø"/>
              <a:defRPr/>
            </a:pPr>
            <a:r>
              <a:rPr lang="tr-TR" sz="3000" dirty="0"/>
              <a:t>Kökleri 1965 yılında MIT, AT&amp;T </a:t>
            </a:r>
            <a:r>
              <a:rPr lang="tr-TR" sz="3000" dirty="0" err="1"/>
              <a:t>Bell</a:t>
            </a:r>
            <a:r>
              <a:rPr lang="tr-TR" sz="3000" dirty="0"/>
              <a:t> </a:t>
            </a:r>
            <a:r>
              <a:rPr lang="tr-TR" sz="3000" dirty="0" err="1"/>
              <a:t>Labs</a:t>
            </a:r>
            <a:r>
              <a:rPr lang="tr-TR" sz="3000" dirty="0"/>
              <a:t> ve </a:t>
            </a:r>
            <a:r>
              <a:rPr lang="tr-TR" sz="3000" dirty="0" err="1"/>
              <a:t>GE'nin</a:t>
            </a:r>
            <a:r>
              <a:rPr lang="tr-TR" sz="3000" dirty="0"/>
              <a:t> birlikte geliştirdikleri MULTICS (</a:t>
            </a:r>
            <a:r>
              <a:rPr lang="tr-TR" sz="3000" dirty="0" err="1"/>
              <a:t>Multiplexed</a:t>
            </a:r>
            <a:r>
              <a:rPr lang="tr-TR" sz="3000" dirty="0"/>
              <a:t> Operating </a:t>
            </a:r>
            <a:r>
              <a:rPr lang="tr-TR" sz="3000" dirty="0" err="1"/>
              <a:t>and</a:t>
            </a:r>
            <a:r>
              <a:rPr lang="tr-TR" sz="3000" dirty="0"/>
              <a:t> Computing </a:t>
            </a:r>
            <a:r>
              <a:rPr lang="tr-TR" sz="3000" dirty="0" err="1"/>
              <a:t>System</a:t>
            </a:r>
            <a:r>
              <a:rPr lang="tr-TR" sz="3000" dirty="0"/>
              <a:t>) projesiyle atılmıştır. </a:t>
            </a:r>
          </a:p>
          <a:p>
            <a:pPr fontAlgn="auto">
              <a:spcAft>
                <a:spcPts val="0"/>
              </a:spcAft>
              <a:buFont typeface="Wingdings" panose="05000000000000000000" pitchFamily="2" charset="2"/>
              <a:buChar char="Ø"/>
              <a:defRPr/>
            </a:pPr>
            <a:r>
              <a:rPr lang="tr-TR" sz="3000" dirty="0"/>
              <a:t>MULTICS projesinin temel hedefi birden çok kullanıcının eşzamanlı veri paylaşımını sağlamaktı.</a:t>
            </a:r>
          </a:p>
          <a:p>
            <a:pPr fontAlgn="auto">
              <a:spcAft>
                <a:spcPts val="0"/>
              </a:spcAft>
              <a:buFont typeface="Wingdings" panose="05000000000000000000" pitchFamily="2" charset="2"/>
              <a:buChar char="Ø"/>
              <a:defRPr/>
            </a:pPr>
            <a:r>
              <a:rPr lang="tr-TR" sz="3000" dirty="0"/>
              <a:t>1969 yılında proje karmaşık bir hal almaya başlamış ve AT&amp;T </a:t>
            </a:r>
            <a:r>
              <a:rPr lang="tr-TR" sz="3000" dirty="0" err="1"/>
              <a:t>Bell</a:t>
            </a:r>
            <a:r>
              <a:rPr lang="tr-TR" sz="3000" dirty="0"/>
              <a:t> </a:t>
            </a:r>
            <a:r>
              <a:rPr lang="tr-TR" sz="3000" dirty="0" err="1"/>
              <a:t>Labs</a:t>
            </a:r>
            <a:r>
              <a:rPr lang="tr-TR" sz="3000" dirty="0"/>
              <a:t> projeden çekilmiştir. Ancak aynı yıl içinde, </a:t>
            </a:r>
            <a:r>
              <a:rPr lang="tr-TR" sz="3000" dirty="0" err="1"/>
              <a:t>Bell'de</a:t>
            </a:r>
            <a:r>
              <a:rPr lang="tr-TR" sz="3000" dirty="0"/>
              <a:t> araştırmacı olarak çalışan </a:t>
            </a:r>
            <a:r>
              <a:rPr lang="tr-TR" sz="3000" dirty="0" err="1"/>
              <a:t>Ken</a:t>
            </a:r>
            <a:r>
              <a:rPr lang="tr-TR" sz="3000" dirty="0"/>
              <a:t> </a:t>
            </a:r>
            <a:r>
              <a:rPr lang="tr-TR" sz="3000" dirty="0" err="1"/>
              <a:t>Thompson'ın</a:t>
            </a:r>
            <a:r>
              <a:rPr lang="tr-TR" sz="3000" dirty="0"/>
              <a:t> MULTICS programını </a:t>
            </a:r>
            <a:r>
              <a:rPr lang="tr-TR" sz="3000" dirty="0" err="1"/>
              <a:t>simüle</a:t>
            </a:r>
            <a:r>
              <a:rPr lang="tr-TR" sz="3000" dirty="0"/>
              <a:t> eden bir dosya sistemini kodlamasıyla Unix'in ilk sürümü ortaya çıkmıştır. </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84969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576</TotalTime>
  <Words>2095</Words>
  <Application>Microsoft Office PowerPoint</Application>
  <PresentationFormat>Geniş ekran</PresentationFormat>
  <Paragraphs>149</Paragraphs>
  <Slides>40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40</vt:i4>
      </vt:variant>
    </vt:vector>
  </HeadingPairs>
  <TitlesOfParts>
    <vt:vector size="44" baseType="lpstr">
      <vt:lpstr>Calibri</vt:lpstr>
      <vt:lpstr>Times New Roman</vt:lpstr>
      <vt:lpstr>Wingdings</vt:lpstr>
      <vt:lpstr>Geçmişe bakış</vt:lpstr>
      <vt:lpstr>Bilgisayarın Tarihçesi ve İşletim Sistemleri</vt:lpstr>
      <vt:lpstr>İşletim Sistemleri [1]</vt:lpstr>
      <vt:lpstr>İşletim Sistemi Katmanları [1]</vt:lpstr>
      <vt:lpstr>Çekirdek (Kernel) [1]</vt:lpstr>
      <vt:lpstr>Kabuk (Shell) [1]</vt:lpstr>
      <vt:lpstr>Proses (Process) [1]</vt:lpstr>
      <vt:lpstr>Toplu İşleme (Batch Processing) [1]</vt:lpstr>
      <vt:lpstr>Dosya (File) &amp; Dizin (Directory) [1]</vt:lpstr>
      <vt:lpstr>UNIX  [1]</vt:lpstr>
      <vt:lpstr>UNIX  [1]</vt:lpstr>
      <vt:lpstr>UNIX BSD  [1]</vt:lpstr>
      <vt:lpstr>UNIX System V  [1]</vt:lpstr>
      <vt:lpstr>Günümüzde UNIX  [1]</vt:lpstr>
      <vt:lpstr>DOS (Disk Operating System) [1]</vt:lpstr>
      <vt:lpstr>DOS (Disk Operating System) [1]</vt:lpstr>
      <vt:lpstr>FreeDOS  [1]</vt:lpstr>
      <vt:lpstr>Microsoft Windows  [1]</vt:lpstr>
      <vt:lpstr>Windows 1.0  [1]</vt:lpstr>
      <vt:lpstr>Windows 2.0  [1]</vt:lpstr>
      <vt:lpstr>Windows 3.0 [1]</vt:lpstr>
      <vt:lpstr>Windows 3.1  [1]</vt:lpstr>
      <vt:lpstr>Windows 95  [1]</vt:lpstr>
      <vt:lpstr>Windows 98 [1]</vt:lpstr>
      <vt:lpstr>Windows ME [1]</vt:lpstr>
      <vt:lpstr>Windows NT Ailesi [1]</vt:lpstr>
      <vt:lpstr>Windows NT Ailesi [1]</vt:lpstr>
      <vt:lpstr>LINUX [1]</vt:lpstr>
      <vt:lpstr>Özgür Yazılım Nedir? [1]</vt:lpstr>
      <vt:lpstr>Linux Dağıtımları [1]</vt:lpstr>
      <vt:lpstr>Linux Dağıtımları  [1]   </vt:lpstr>
      <vt:lpstr>Linux Dağıtımları [1]  </vt:lpstr>
      <vt:lpstr>Linux Dağıtımları [1]   </vt:lpstr>
      <vt:lpstr>Linux Dağıtımları [1]  </vt:lpstr>
      <vt:lpstr>Linux Dağıtımları [1]  </vt:lpstr>
      <vt:lpstr>Linux Dağıtımları [1]  </vt:lpstr>
      <vt:lpstr>Linux Dağıtımları [1]   </vt:lpstr>
      <vt:lpstr>Linux Dağıtımları [1]  </vt:lpstr>
      <vt:lpstr>Windows, Unix ve Linux  [1]</vt:lpstr>
      <vt:lpstr>Diğer İşletim Sistemleri [1]</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Ufuk.Tanyeri</cp:lastModifiedBy>
  <cp:revision>40</cp:revision>
  <dcterms:created xsi:type="dcterms:W3CDTF">2017-11-14T11:12:27Z</dcterms:created>
  <dcterms:modified xsi:type="dcterms:W3CDTF">2017-12-11T20:44:39Z</dcterms:modified>
</cp:coreProperties>
</file>