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7" r:id="rId3"/>
    <p:sldId id="258" r:id="rId4"/>
    <p:sldId id="259" r:id="rId5"/>
    <p:sldId id="260" r:id="rId6"/>
    <p:sldId id="261" r:id="rId7"/>
    <p:sldId id="284" r:id="rId8"/>
    <p:sldId id="262" r:id="rId9"/>
    <p:sldId id="285"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D17C53DB-8FFA-4774-BA72-960AC679D349}" type="datetimeFigureOut">
              <a:rPr lang="tr-TR" smtClean="0"/>
              <a:t>1.08.2024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9237D4-8363-4DF0-AFE1-A678F74FAD39}" type="slidenum">
              <a:rPr lang="tr-TR" smtClean="0"/>
              <a:t>‹#›</a:t>
            </a:fld>
            <a:endParaRPr lang="tr-TR"/>
          </a:p>
        </p:txBody>
      </p:sp>
    </p:spTree>
    <p:extLst>
      <p:ext uri="{BB962C8B-B14F-4D97-AF65-F5344CB8AC3E}">
        <p14:creationId xmlns:p14="http://schemas.microsoft.com/office/powerpoint/2010/main" val="272773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D17C53DB-8FFA-4774-BA72-960AC679D349}" type="datetimeFigureOut">
              <a:rPr lang="tr-TR" smtClean="0"/>
              <a:t>1.08.2024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9237D4-8363-4DF0-AFE1-A678F74FAD39}" type="slidenum">
              <a:rPr lang="tr-TR" smtClean="0"/>
              <a:t>‹#›</a:t>
            </a:fld>
            <a:endParaRPr lang="tr-TR"/>
          </a:p>
        </p:txBody>
      </p:sp>
    </p:spTree>
    <p:extLst>
      <p:ext uri="{BB962C8B-B14F-4D97-AF65-F5344CB8AC3E}">
        <p14:creationId xmlns:p14="http://schemas.microsoft.com/office/powerpoint/2010/main" val="43146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D17C53DB-8FFA-4774-BA72-960AC679D349}" type="datetimeFigureOut">
              <a:rPr lang="tr-TR" smtClean="0"/>
              <a:t>1.08.2024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9237D4-8363-4DF0-AFE1-A678F74FAD39}" type="slidenum">
              <a:rPr lang="tr-TR" smtClean="0"/>
              <a:t>‹#›</a:t>
            </a:fld>
            <a:endParaRPr lang="tr-TR"/>
          </a:p>
        </p:txBody>
      </p:sp>
    </p:spTree>
    <p:extLst>
      <p:ext uri="{BB962C8B-B14F-4D97-AF65-F5344CB8AC3E}">
        <p14:creationId xmlns:p14="http://schemas.microsoft.com/office/powerpoint/2010/main" val="1639939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D17C53DB-8FFA-4774-BA72-960AC679D349}" type="datetimeFigureOut">
              <a:rPr lang="tr-TR" smtClean="0"/>
              <a:t>1.08.2024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9237D4-8363-4DF0-AFE1-A678F74FAD39}" type="slidenum">
              <a:rPr lang="tr-TR" smtClean="0"/>
              <a:t>‹#›</a:t>
            </a:fld>
            <a:endParaRPr lang="tr-TR"/>
          </a:p>
        </p:txBody>
      </p:sp>
    </p:spTree>
    <p:extLst>
      <p:ext uri="{BB962C8B-B14F-4D97-AF65-F5344CB8AC3E}">
        <p14:creationId xmlns:p14="http://schemas.microsoft.com/office/powerpoint/2010/main" val="196624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7C53DB-8FFA-4774-BA72-960AC679D349}" type="datetimeFigureOut">
              <a:rPr lang="tr-TR" smtClean="0"/>
              <a:t>1.08.2024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B9237D4-8363-4DF0-AFE1-A678F74FAD39}" type="slidenum">
              <a:rPr lang="tr-TR" smtClean="0"/>
              <a:t>‹#›</a:t>
            </a:fld>
            <a:endParaRPr lang="tr-TR"/>
          </a:p>
        </p:txBody>
      </p:sp>
    </p:spTree>
    <p:extLst>
      <p:ext uri="{BB962C8B-B14F-4D97-AF65-F5344CB8AC3E}">
        <p14:creationId xmlns:p14="http://schemas.microsoft.com/office/powerpoint/2010/main" val="174121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D17C53DB-8FFA-4774-BA72-960AC679D349}" type="datetimeFigureOut">
              <a:rPr lang="tr-TR" smtClean="0"/>
              <a:t>1.08.2024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9237D4-8363-4DF0-AFE1-A678F74FAD39}" type="slidenum">
              <a:rPr lang="tr-TR" smtClean="0"/>
              <a:t>‹#›</a:t>
            </a:fld>
            <a:endParaRPr lang="tr-TR"/>
          </a:p>
        </p:txBody>
      </p:sp>
    </p:spTree>
    <p:extLst>
      <p:ext uri="{BB962C8B-B14F-4D97-AF65-F5344CB8AC3E}">
        <p14:creationId xmlns:p14="http://schemas.microsoft.com/office/powerpoint/2010/main" val="335079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D17C53DB-8FFA-4774-BA72-960AC679D349}" type="datetimeFigureOut">
              <a:rPr lang="tr-TR" smtClean="0"/>
              <a:t>1.08.2024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B9237D4-8363-4DF0-AFE1-A678F74FAD39}" type="slidenum">
              <a:rPr lang="tr-TR" smtClean="0"/>
              <a:t>‹#›</a:t>
            </a:fld>
            <a:endParaRPr lang="tr-TR"/>
          </a:p>
        </p:txBody>
      </p:sp>
    </p:spTree>
    <p:extLst>
      <p:ext uri="{BB962C8B-B14F-4D97-AF65-F5344CB8AC3E}">
        <p14:creationId xmlns:p14="http://schemas.microsoft.com/office/powerpoint/2010/main" val="374704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D17C53DB-8FFA-4774-BA72-960AC679D349}" type="datetimeFigureOut">
              <a:rPr lang="tr-TR" smtClean="0"/>
              <a:t>1.08.2024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B9237D4-8363-4DF0-AFE1-A678F74FAD39}" type="slidenum">
              <a:rPr lang="tr-TR" smtClean="0"/>
              <a:t>‹#›</a:t>
            </a:fld>
            <a:endParaRPr lang="tr-TR"/>
          </a:p>
        </p:txBody>
      </p:sp>
    </p:spTree>
    <p:extLst>
      <p:ext uri="{BB962C8B-B14F-4D97-AF65-F5344CB8AC3E}">
        <p14:creationId xmlns:p14="http://schemas.microsoft.com/office/powerpoint/2010/main" val="27428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C53DB-8FFA-4774-BA72-960AC679D349}" type="datetimeFigureOut">
              <a:rPr lang="tr-TR" smtClean="0"/>
              <a:t>1.08.2024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B9237D4-8363-4DF0-AFE1-A678F74FAD39}" type="slidenum">
              <a:rPr lang="tr-TR" smtClean="0"/>
              <a:t>‹#›</a:t>
            </a:fld>
            <a:endParaRPr lang="tr-TR"/>
          </a:p>
        </p:txBody>
      </p:sp>
    </p:spTree>
    <p:extLst>
      <p:ext uri="{BB962C8B-B14F-4D97-AF65-F5344CB8AC3E}">
        <p14:creationId xmlns:p14="http://schemas.microsoft.com/office/powerpoint/2010/main" val="4055025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7C53DB-8FFA-4774-BA72-960AC679D349}" type="datetimeFigureOut">
              <a:rPr lang="tr-TR" smtClean="0"/>
              <a:t>1.08.2024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9237D4-8363-4DF0-AFE1-A678F74FAD39}" type="slidenum">
              <a:rPr lang="tr-TR" smtClean="0"/>
              <a:t>‹#›</a:t>
            </a:fld>
            <a:endParaRPr lang="tr-TR"/>
          </a:p>
        </p:txBody>
      </p:sp>
    </p:spTree>
    <p:extLst>
      <p:ext uri="{BB962C8B-B14F-4D97-AF65-F5344CB8AC3E}">
        <p14:creationId xmlns:p14="http://schemas.microsoft.com/office/powerpoint/2010/main" val="172015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7C53DB-8FFA-4774-BA72-960AC679D349}" type="datetimeFigureOut">
              <a:rPr lang="tr-TR" smtClean="0"/>
              <a:t>1.08.2024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B9237D4-8363-4DF0-AFE1-A678F74FAD39}" type="slidenum">
              <a:rPr lang="tr-TR" smtClean="0"/>
              <a:t>‹#›</a:t>
            </a:fld>
            <a:endParaRPr lang="tr-TR"/>
          </a:p>
        </p:txBody>
      </p:sp>
    </p:spTree>
    <p:extLst>
      <p:ext uri="{BB962C8B-B14F-4D97-AF65-F5344CB8AC3E}">
        <p14:creationId xmlns:p14="http://schemas.microsoft.com/office/powerpoint/2010/main" val="316735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C53DB-8FFA-4774-BA72-960AC679D349}" type="datetimeFigureOut">
              <a:rPr lang="tr-TR" smtClean="0"/>
              <a:t>1.08.2024</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237D4-8363-4DF0-AFE1-A678F74FAD39}" type="slidenum">
              <a:rPr lang="tr-TR" smtClean="0"/>
              <a:t>‹#›</a:t>
            </a:fld>
            <a:endParaRPr lang="tr-TR"/>
          </a:p>
        </p:txBody>
      </p:sp>
    </p:spTree>
    <p:extLst>
      <p:ext uri="{BB962C8B-B14F-4D97-AF65-F5344CB8AC3E}">
        <p14:creationId xmlns:p14="http://schemas.microsoft.com/office/powerpoint/2010/main" val="4068595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1524000" y="177104"/>
            <a:ext cx="9144000" cy="6680897"/>
          </a:xfrm>
          <a:prstGeom prst="rect">
            <a:avLst/>
          </a:prstGeom>
        </p:spPr>
      </p:pic>
      <p:sp>
        <p:nvSpPr>
          <p:cNvPr id="2" name="Title 1"/>
          <p:cNvSpPr>
            <a:spLocks noGrp="1"/>
          </p:cNvSpPr>
          <p:nvPr>
            <p:ph type="ctrTitle"/>
          </p:nvPr>
        </p:nvSpPr>
        <p:spPr/>
        <p:txBody>
          <a:bodyPr>
            <a:normAutofit/>
          </a:bodyPr>
          <a:lstStyle/>
          <a:p>
            <a:r>
              <a:rPr lang="tr-TR" sz="5644" b="1" dirty="0">
                <a:solidFill>
                  <a:schemeClr val="tx1">
                    <a:lumMod val="95000"/>
                    <a:lumOff val="5000"/>
                  </a:schemeClr>
                </a:solidFill>
              </a:rPr>
              <a:t>AVRUPA</a:t>
            </a:r>
          </a:p>
        </p:txBody>
      </p:sp>
      <p:sp>
        <p:nvSpPr>
          <p:cNvPr id="3" name="Subtitle 2"/>
          <p:cNvSpPr>
            <a:spLocks noGrp="1"/>
          </p:cNvSpPr>
          <p:nvPr>
            <p:ph type="subTitle" idx="1"/>
          </p:nvPr>
        </p:nvSpPr>
        <p:spPr/>
        <p:txBody>
          <a:bodyPr/>
          <a:lstStyle/>
          <a:p>
            <a:r>
              <a:rPr lang="tr-TR" dirty="0"/>
              <a:t>Dr. Öğr. Üyesi Merve Altundal Öncü</a:t>
            </a:r>
          </a:p>
        </p:txBody>
      </p:sp>
    </p:spTree>
    <p:extLst>
      <p:ext uri="{BB962C8B-B14F-4D97-AF65-F5344CB8AC3E}">
        <p14:creationId xmlns:p14="http://schemas.microsoft.com/office/powerpoint/2010/main" val="122064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2940"/>
            <a:ext cx="10515600" cy="689932"/>
          </a:xfrm>
          <a:prstGeom prst="rect">
            <a:avLst/>
          </a:prstGeom>
        </p:spPr>
        <p:txBody>
          <a:bodyPr vert="horz" wrap="square" lIns="0" tIns="12700" rIns="0" bIns="0" rtlCol="0" anchor="ctr">
            <a:spAutoFit/>
          </a:bodyPr>
          <a:lstStyle/>
          <a:p>
            <a:pPr marL="12700">
              <a:lnSpc>
                <a:spcPct val="100000"/>
              </a:lnSpc>
              <a:spcBef>
                <a:spcPts val="100"/>
              </a:spcBef>
            </a:pPr>
            <a:r>
              <a:rPr spc="-80" dirty="0"/>
              <a:t>İklim</a:t>
            </a:r>
            <a:r>
              <a:rPr spc="-220" dirty="0"/>
              <a:t> </a:t>
            </a:r>
            <a:r>
              <a:rPr spc="-90" dirty="0"/>
              <a:t>Özellikleri</a:t>
            </a:r>
          </a:p>
        </p:txBody>
      </p:sp>
      <p:sp>
        <p:nvSpPr>
          <p:cNvPr id="4" name="object 4"/>
          <p:cNvSpPr txBox="1">
            <a:spLocks noGrp="1"/>
          </p:cNvSpPr>
          <p:nvPr>
            <p:ph type="ftr" sz="quarter" idx="11"/>
          </p:nvPr>
        </p:nvSpPr>
        <p:spPr>
          <a:xfrm>
            <a:off x="5562600" y="6259670"/>
            <a:ext cx="4114800" cy="558486"/>
          </a:xfrm>
          <a:prstGeom prst="rect">
            <a:avLst/>
          </a:prstGeom>
        </p:spPr>
        <p:txBody>
          <a:bodyPr vert="horz" wrap="square" lIns="0" tIns="4445" rIns="0" bIns="0" rtlCol="0" anchor="ctr">
            <a:spAutoFit/>
          </a:bodyPr>
          <a:lstStyle/>
          <a:p>
            <a:pPr marL="12700">
              <a:spcBef>
                <a:spcPts val="35"/>
              </a:spcBef>
            </a:pPr>
            <a:r>
              <a:rPr b="1" spc="-114" dirty="0">
                <a:latin typeface="Cambria"/>
                <a:cs typeface="Cambria"/>
              </a:rPr>
              <a:t>Yararlanılan</a:t>
            </a:r>
            <a:r>
              <a:rPr b="1" spc="-95" dirty="0">
                <a:latin typeface="Cambria"/>
                <a:cs typeface="Cambria"/>
              </a:rPr>
              <a:t> </a:t>
            </a:r>
            <a:r>
              <a:rPr b="1" spc="-105" dirty="0">
                <a:latin typeface="Cambria"/>
                <a:cs typeface="Cambria"/>
              </a:rPr>
              <a:t>Kaynak:</a:t>
            </a:r>
            <a:r>
              <a:rPr b="1" spc="-95" dirty="0">
                <a:latin typeface="Cambria"/>
                <a:cs typeface="Cambria"/>
              </a:rPr>
              <a:t> </a:t>
            </a:r>
            <a:r>
              <a:rPr spc="-95" dirty="0"/>
              <a:t>Gümüş,</a:t>
            </a:r>
            <a:r>
              <a:rPr spc="-100" dirty="0"/>
              <a:t> </a:t>
            </a:r>
            <a:r>
              <a:rPr spc="-50" dirty="0"/>
              <a:t>E.</a:t>
            </a:r>
            <a:r>
              <a:rPr spc="-95" dirty="0"/>
              <a:t> </a:t>
            </a:r>
            <a:r>
              <a:rPr spc="-80" dirty="0"/>
              <a:t>2005.</a:t>
            </a:r>
            <a:r>
              <a:rPr spc="-100" dirty="0"/>
              <a:t> </a:t>
            </a:r>
            <a:r>
              <a:rPr i="1" spc="-105" dirty="0">
                <a:latin typeface="Cambria"/>
                <a:cs typeface="Cambria"/>
              </a:rPr>
              <a:t>Avrupa</a:t>
            </a:r>
            <a:r>
              <a:rPr i="1" spc="-90" dirty="0">
                <a:latin typeface="Cambria"/>
                <a:cs typeface="Cambria"/>
              </a:rPr>
              <a:t> </a:t>
            </a:r>
            <a:r>
              <a:rPr i="1" spc="-100" dirty="0">
                <a:latin typeface="Cambria"/>
                <a:cs typeface="Cambria"/>
              </a:rPr>
              <a:t>Kıtası.</a:t>
            </a:r>
            <a:r>
              <a:rPr i="1" spc="-105" dirty="0">
                <a:latin typeface="Cambria"/>
                <a:cs typeface="Cambria"/>
              </a:rPr>
              <a:t> </a:t>
            </a:r>
            <a:r>
              <a:rPr spc="-95" dirty="0"/>
              <a:t>Gümüş, </a:t>
            </a:r>
            <a:r>
              <a:rPr spc="-50" dirty="0"/>
              <a:t>E.</a:t>
            </a:r>
            <a:r>
              <a:rPr spc="-95" dirty="0"/>
              <a:t> </a:t>
            </a:r>
            <a:r>
              <a:rPr spc="-75" dirty="0"/>
              <a:t>ve</a:t>
            </a:r>
            <a:r>
              <a:rPr spc="-90" dirty="0"/>
              <a:t> </a:t>
            </a:r>
            <a:r>
              <a:rPr spc="-95" dirty="0"/>
              <a:t>Güçlü, </a:t>
            </a:r>
            <a:r>
              <a:rPr spc="-120" dirty="0"/>
              <a:t>Y.</a:t>
            </a:r>
            <a:r>
              <a:rPr spc="-100" dirty="0"/>
              <a:t> </a:t>
            </a:r>
            <a:r>
              <a:rPr spc="-95" dirty="0"/>
              <a:t>(Ed). </a:t>
            </a:r>
            <a:r>
              <a:rPr spc="-90" dirty="0"/>
              <a:t>Kıtalar</a:t>
            </a:r>
            <a:r>
              <a:rPr spc="-105" dirty="0"/>
              <a:t> </a:t>
            </a:r>
            <a:r>
              <a:rPr spc="-60" dirty="0"/>
              <a:t>ve</a:t>
            </a:r>
            <a:r>
              <a:rPr spc="-85" dirty="0"/>
              <a:t> </a:t>
            </a:r>
            <a:r>
              <a:rPr spc="-105" dirty="0"/>
              <a:t>Ülkeler</a:t>
            </a:r>
            <a:r>
              <a:rPr spc="-90" dirty="0"/>
              <a:t> </a:t>
            </a:r>
            <a:r>
              <a:rPr spc="-65" dirty="0"/>
              <a:t>Coğrafyası.</a:t>
            </a:r>
          </a:p>
          <a:p>
            <a:pPr marL="12700"/>
            <a:r>
              <a:rPr spc="-95" dirty="0"/>
              <a:t>95-</a:t>
            </a:r>
            <a:r>
              <a:rPr spc="-45" dirty="0"/>
              <a:t>150,LisansYayıncılık</a:t>
            </a:r>
          </a:p>
        </p:txBody>
      </p:sp>
      <p:sp>
        <p:nvSpPr>
          <p:cNvPr id="3" name="object 3"/>
          <p:cNvSpPr txBox="1"/>
          <p:nvPr/>
        </p:nvSpPr>
        <p:spPr>
          <a:xfrm>
            <a:off x="351691" y="1618235"/>
            <a:ext cx="10876085" cy="3465051"/>
          </a:xfrm>
          <a:prstGeom prst="rect">
            <a:avLst/>
          </a:prstGeom>
        </p:spPr>
        <p:txBody>
          <a:bodyPr vert="horz" wrap="square" lIns="0" tIns="12700" rIns="0" bIns="0" rtlCol="0">
            <a:spAutoFit/>
          </a:bodyPr>
          <a:lstStyle/>
          <a:p>
            <a:pPr marL="241300" marR="6985" indent="-228600" algn="just">
              <a:spcBef>
                <a:spcPts val="100"/>
              </a:spcBef>
              <a:buClr>
                <a:srgbClr val="A9A47B"/>
              </a:buClr>
              <a:buFont typeface="Arial MT"/>
              <a:buChar char="•"/>
              <a:tabLst>
                <a:tab pos="241300" algn="l"/>
              </a:tabLst>
            </a:pPr>
            <a:r>
              <a:rPr dirty="0">
                <a:solidFill>
                  <a:srgbClr val="2E2B1F"/>
                </a:solidFill>
                <a:latin typeface="Calibri"/>
                <a:cs typeface="Calibri"/>
              </a:rPr>
              <a:t>Avrupa</a:t>
            </a:r>
            <a:r>
              <a:rPr spc="95" dirty="0">
                <a:solidFill>
                  <a:srgbClr val="2E2B1F"/>
                </a:solidFill>
                <a:latin typeface="Calibri"/>
                <a:cs typeface="Calibri"/>
              </a:rPr>
              <a:t> </a:t>
            </a:r>
            <a:r>
              <a:rPr dirty="0">
                <a:solidFill>
                  <a:srgbClr val="2E2B1F"/>
                </a:solidFill>
                <a:latin typeface="Calibri"/>
                <a:cs typeface="Calibri"/>
              </a:rPr>
              <a:t>kıtası,</a:t>
            </a:r>
            <a:r>
              <a:rPr spc="85" dirty="0">
                <a:solidFill>
                  <a:srgbClr val="2E2B1F"/>
                </a:solidFill>
                <a:latin typeface="Calibri"/>
                <a:cs typeface="Calibri"/>
              </a:rPr>
              <a:t> </a:t>
            </a:r>
            <a:r>
              <a:rPr dirty="0">
                <a:solidFill>
                  <a:srgbClr val="2E2B1F"/>
                </a:solidFill>
                <a:latin typeface="Calibri"/>
                <a:cs typeface="Calibri"/>
              </a:rPr>
              <a:t>kutup</a:t>
            </a:r>
            <a:r>
              <a:rPr spc="95" dirty="0">
                <a:solidFill>
                  <a:srgbClr val="2E2B1F"/>
                </a:solidFill>
                <a:latin typeface="Calibri"/>
                <a:cs typeface="Calibri"/>
              </a:rPr>
              <a:t> </a:t>
            </a:r>
            <a:r>
              <a:rPr dirty="0">
                <a:solidFill>
                  <a:srgbClr val="2E2B1F"/>
                </a:solidFill>
                <a:latin typeface="Calibri"/>
                <a:cs typeface="Calibri"/>
              </a:rPr>
              <a:t>dairesi</a:t>
            </a:r>
            <a:r>
              <a:rPr spc="95" dirty="0">
                <a:solidFill>
                  <a:srgbClr val="2E2B1F"/>
                </a:solidFill>
                <a:latin typeface="Calibri"/>
                <a:cs typeface="Calibri"/>
              </a:rPr>
              <a:t>  </a:t>
            </a:r>
            <a:r>
              <a:rPr dirty="0">
                <a:solidFill>
                  <a:srgbClr val="2E2B1F"/>
                </a:solidFill>
                <a:latin typeface="Calibri"/>
                <a:cs typeface="Calibri"/>
              </a:rPr>
              <a:t>içinde</a:t>
            </a:r>
            <a:r>
              <a:rPr spc="95" dirty="0">
                <a:solidFill>
                  <a:srgbClr val="2E2B1F"/>
                </a:solidFill>
                <a:latin typeface="Calibri"/>
                <a:cs typeface="Calibri"/>
              </a:rPr>
              <a:t> </a:t>
            </a:r>
            <a:r>
              <a:rPr dirty="0">
                <a:solidFill>
                  <a:srgbClr val="2E2B1F"/>
                </a:solidFill>
                <a:latin typeface="Calibri"/>
                <a:cs typeface="Calibri"/>
              </a:rPr>
              <a:t>kalan</a:t>
            </a:r>
            <a:r>
              <a:rPr spc="90" dirty="0">
                <a:solidFill>
                  <a:srgbClr val="2E2B1F"/>
                </a:solidFill>
                <a:latin typeface="Calibri"/>
                <a:cs typeface="Calibri"/>
              </a:rPr>
              <a:t> </a:t>
            </a:r>
            <a:r>
              <a:rPr dirty="0">
                <a:solidFill>
                  <a:srgbClr val="2E2B1F"/>
                </a:solidFill>
                <a:latin typeface="Calibri"/>
                <a:cs typeface="Calibri"/>
              </a:rPr>
              <a:t>kesimi</a:t>
            </a:r>
            <a:r>
              <a:rPr spc="95" dirty="0">
                <a:solidFill>
                  <a:srgbClr val="2E2B1F"/>
                </a:solidFill>
                <a:latin typeface="Calibri"/>
                <a:cs typeface="Calibri"/>
              </a:rPr>
              <a:t> </a:t>
            </a:r>
            <a:r>
              <a:rPr dirty="0">
                <a:solidFill>
                  <a:srgbClr val="2E2B1F"/>
                </a:solidFill>
                <a:latin typeface="Calibri"/>
                <a:cs typeface="Calibri"/>
              </a:rPr>
              <a:t>hariç</a:t>
            </a:r>
            <a:r>
              <a:rPr spc="75" dirty="0">
                <a:solidFill>
                  <a:srgbClr val="2E2B1F"/>
                </a:solidFill>
                <a:latin typeface="Calibri"/>
                <a:cs typeface="Calibri"/>
              </a:rPr>
              <a:t> </a:t>
            </a:r>
            <a:r>
              <a:rPr dirty="0">
                <a:solidFill>
                  <a:srgbClr val="2E2B1F"/>
                </a:solidFill>
                <a:latin typeface="Calibri"/>
                <a:cs typeface="Calibri"/>
              </a:rPr>
              <a:t>orta</a:t>
            </a:r>
            <a:r>
              <a:rPr spc="100" dirty="0">
                <a:solidFill>
                  <a:srgbClr val="2E2B1F"/>
                </a:solidFill>
                <a:latin typeface="Calibri"/>
                <a:cs typeface="Calibri"/>
              </a:rPr>
              <a:t> </a:t>
            </a:r>
            <a:r>
              <a:rPr dirty="0">
                <a:solidFill>
                  <a:srgbClr val="2E2B1F"/>
                </a:solidFill>
                <a:latin typeface="Calibri"/>
                <a:cs typeface="Calibri"/>
              </a:rPr>
              <a:t>iklim</a:t>
            </a:r>
            <a:r>
              <a:rPr spc="100" dirty="0">
                <a:solidFill>
                  <a:srgbClr val="2E2B1F"/>
                </a:solidFill>
                <a:latin typeface="Calibri"/>
                <a:cs typeface="Calibri"/>
              </a:rPr>
              <a:t> </a:t>
            </a:r>
            <a:r>
              <a:rPr spc="-10" dirty="0">
                <a:solidFill>
                  <a:srgbClr val="2E2B1F"/>
                </a:solidFill>
                <a:latin typeface="Calibri"/>
                <a:cs typeface="Calibri"/>
              </a:rPr>
              <a:t>kuşağında </a:t>
            </a:r>
            <a:r>
              <a:rPr dirty="0">
                <a:solidFill>
                  <a:srgbClr val="2E2B1F"/>
                </a:solidFill>
                <a:latin typeface="Calibri"/>
                <a:cs typeface="Calibri"/>
              </a:rPr>
              <a:t>yer</a:t>
            </a:r>
            <a:r>
              <a:rPr spc="285" dirty="0">
                <a:solidFill>
                  <a:srgbClr val="2E2B1F"/>
                </a:solidFill>
                <a:latin typeface="Calibri"/>
                <a:cs typeface="Calibri"/>
              </a:rPr>
              <a:t> </a:t>
            </a:r>
            <a:r>
              <a:rPr dirty="0">
                <a:solidFill>
                  <a:srgbClr val="2E2B1F"/>
                </a:solidFill>
                <a:latin typeface="Calibri"/>
                <a:cs typeface="Calibri"/>
              </a:rPr>
              <a:t>alır</a:t>
            </a:r>
            <a:r>
              <a:rPr spc="295" dirty="0">
                <a:solidFill>
                  <a:srgbClr val="2E2B1F"/>
                </a:solidFill>
                <a:latin typeface="Calibri"/>
                <a:cs typeface="Calibri"/>
              </a:rPr>
              <a:t> </a:t>
            </a:r>
            <a:r>
              <a:rPr dirty="0">
                <a:solidFill>
                  <a:srgbClr val="2E2B1F"/>
                </a:solidFill>
                <a:latin typeface="Calibri"/>
                <a:cs typeface="Calibri"/>
              </a:rPr>
              <a:t>ve</a:t>
            </a:r>
            <a:r>
              <a:rPr spc="290" dirty="0">
                <a:solidFill>
                  <a:srgbClr val="2E2B1F"/>
                </a:solidFill>
                <a:latin typeface="Calibri"/>
                <a:cs typeface="Calibri"/>
              </a:rPr>
              <a:t> </a:t>
            </a:r>
            <a:r>
              <a:rPr dirty="0">
                <a:solidFill>
                  <a:srgbClr val="2E2B1F"/>
                </a:solidFill>
                <a:latin typeface="Calibri"/>
                <a:cs typeface="Calibri"/>
              </a:rPr>
              <a:t>bu</a:t>
            </a:r>
            <a:r>
              <a:rPr spc="295" dirty="0">
                <a:solidFill>
                  <a:srgbClr val="2E2B1F"/>
                </a:solidFill>
                <a:latin typeface="Calibri"/>
                <a:cs typeface="Calibri"/>
              </a:rPr>
              <a:t> </a:t>
            </a:r>
            <a:r>
              <a:rPr dirty="0">
                <a:solidFill>
                  <a:srgbClr val="2E2B1F"/>
                </a:solidFill>
                <a:latin typeface="Calibri"/>
                <a:cs typeface="Calibri"/>
              </a:rPr>
              <a:t>nedenle</a:t>
            </a:r>
            <a:r>
              <a:rPr spc="300" dirty="0">
                <a:solidFill>
                  <a:srgbClr val="2E2B1F"/>
                </a:solidFill>
                <a:latin typeface="Calibri"/>
                <a:cs typeface="Calibri"/>
              </a:rPr>
              <a:t> </a:t>
            </a:r>
            <a:r>
              <a:rPr dirty="0">
                <a:solidFill>
                  <a:srgbClr val="2E2B1F"/>
                </a:solidFill>
                <a:latin typeface="Calibri"/>
                <a:cs typeface="Calibri"/>
              </a:rPr>
              <a:t>başlıca</a:t>
            </a:r>
            <a:r>
              <a:rPr spc="295" dirty="0">
                <a:solidFill>
                  <a:srgbClr val="2E2B1F"/>
                </a:solidFill>
                <a:latin typeface="Calibri"/>
                <a:cs typeface="Calibri"/>
              </a:rPr>
              <a:t> </a:t>
            </a:r>
            <a:r>
              <a:rPr dirty="0">
                <a:solidFill>
                  <a:srgbClr val="2E2B1F"/>
                </a:solidFill>
                <a:latin typeface="Calibri"/>
                <a:cs typeface="Calibri"/>
              </a:rPr>
              <a:t>özelliği</a:t>
            </a:r>
            <a:r>
              <a:rPr spc="300" dirty="0">
                <a:solidFill>
                  <a:srgbClr val="2E2B1F"/>
                </a:solidFill>
                <a:latin typeface="Calibri"/>
                <a:cs typeface="Calibri"/>
              </a:rPr>
              <a:t> </a:t>
            </a:r>
            <a:r>
              <a:rPr dirty="0">
                <a:solidFill>
                  <a:srgbClr val="2E2B1F"/>
                </a:solidFill>
                <a:latin typeface="Calibri"/>
                <a:cs typeface="Calibri"/>
              </a:rPr>
              <a:t>ılıman</a:t>
            </a:r>
            <a:r>
              <a:rPr spc="315" dirty="0">
                <a:solidFill>
                  <a:srgbClr val="2E2B1F"/>
                </a:solidFill>
                <a:latin typeface="Calibri"/>
                <a:cs typeface="Calibri"/>
              </a:rPr>
              <a:t> </a:t>
            </a:r>
            <a:r>
              <a:rPr dirty="0">
                <a:solidFill>
                  <a:srgbClr val="2E2B1F"/>
                </a:solidFill>
                <a:latin typeface="Calibri"/>
                <a:cs typeface="Calibri"/>
              </a:rPr>
              <a:t>karakterli</a:t>
            </a:r>
            <a:r>
              <a:rPr spc="290" dirty="0">
                <a:solidFill>
                  <a:srgbClr val="2E2B1F"/>
                </a:solidFill>
                <a:latin typeface="Calibri"/>
                <a:cs typeface="Calibri"/>
              </a:rPr>
              <a:t> </a:t>
            </a:r>
            <a:r>
              <a:rPr dirty="0">
                <a:solidFill>
                  <a:srgbClr val="2E2B1F"/>
                </a:solidFill>
                <a:latin typeface="Calibri"/>
                <a:cs typeface="Calibri"/>
              </a:rPr>
              <a:t>olmasıdır.</a:t>
            </a:r>
            <a:r>
              <a:rPr spc="290" dirty="0">
                <a:solidFill>
                  <a:srgbClr val="2E2B1F"/>
                </a:solidFill>
                <a:latin typeface="Calibri"/>
                <a:cs typeface="Calibri"/>
              </a:rPr>
              <a:t> </a:t>
            </a:r>
            <a:endParaRPr lang="tr-TR" spc="290" dirty="0">
              <a:solidFill>
                <a:srgbClr val="2E2B1F"/>
              </a:solidFill>
              <a:latin typeface="Calibri"/>
              <a:cs typeface="Calibri"/>
            </a:endParaRPr>
          </a:p>
          <a:p>
            <a:pPr marL="241300" marR="6985" indent="-228600" algn="just">
              <a:spcBef>
                <a:spcPts val="100"/>
              </a:spcBef>
              <a:buClr>
                <a:srgbClr val="A9A47B"/>
              </a:buClr>
              <a:buFont typeface="Arial MT"/>
              <a:buChar char="•"/>
              <a:tabLst>
                <a:tab pos="241300" algn="l"/>
              </a:tabLst>
            </a:pPr>
            <a:endParaRPr lang="tr-TR" spc="290" dirty="0">
              <a:solidFill>
                <a:srgbClr val="2E2B1F"/>
              </a:solidFill>
              <a:latin typeface="Calibri"/>
              <a:cs typeface="Calibri"/>
            </a:endParaRPr>
          </a:p>
          <a:p>
            <a:pPr marL="241300" marR="6985" indent="-228600" algn="just">
              <a:spcBef>
                <a:spcPts val="100"/>
              </a:spcBef>
              <a:buClr>
                <a:srgbClr val="A9A47B"/>
              </a:buClr>
              <a:buFont typeface="Arial MT"/>
              <a:buChar char="•"/>
              <a:tabLst>
                <a:tab pos="241300" algn="l"/>
              </a:tabLst>
            </a:pPr>
            <a:r>
              <a:rPr spc="-10" dirty="0" err="1">
                <a:solidFill>
                  <a:srgbClr val="2E2B1F"/>
                </a:solidFill>
                <a:latin typeface="Calibri"/>
                <a:cs typeface="Calibri"/>
              </a:rPr>
              <a:t>Batıda</a:t>
            </a:r>
            <a:r>
              <a:rPr spc="-10" dirty="0">
                <a:solidFill>
                  <a:srgbClr val="2E2B1F"/>
                </a:solidFill>
                <a:latin typeface="Calibri"/>
                <a:cs typeface="Calibri"/>
              </a:rPr>
              <a:t> </a:t>
            </a:r>
            <a:r>
              <a:rPr dirty="0">
                <a:solidFill>
                  <a:srgbClr val="2E2B1F"/>
                </a:solidFill>
                <a:latin typeface="Calibri"/>
                <a:cs typeface="Calibri"/>
              </a:rPr>
              <a:t>okyanusal,</a:t>
            </a:r>
            <a:r>
              <a:rPr spc="50" dirty="0">
                <a:solidFill>
                  <a:srgbClr val="2E2B1F"/>
                </a:solidFill>
                <a:latin typeface="Calibri"/>
                <a:cs typeface="Calibri"/>
              </a:rPr>
              <a:t> </a:t>
            </a:r>
            <a:r>
              <a:rPr dirty="0">
                <a:solidFill>
                  <a:srgbClr val="2E2B1F"/>
                </a:solidFill>
                <a:latin typeface="Calibri"/>
                <a:cs typeface="Calibri"/>
              </a:rPr>
              <a:t>doğuya</a:t>
            </a:r>
            <a:r>
              <a:rPr spc="60" dirty="0">
                <a:solidFill>
                  <a:srgbClr val="2E2B1F"/>
                </a:solidFill>
                <a:latin typeface="Calibri"/>
                <a:cs typeface="Calibri"/>
              </a:rPr>
              <a:t> </a:t>
            </a:r>
            <a:r>
              <a:rPr dirty="0">
                <a:solidFill>
                  <a:srgbClr val="2E2B1F"/>
                </a:solidFill>
                <a:latin typeface="Calibri"/>
                <a:cs typeface="Calibri"/>
              </a:rPr>
              <a:t>doğu</a:t>
            </a:r>
            <a:r>
              <a:rPr spc="60" dirty="0">
                <a:solidFill>
                  <a:srgbClr val="2E2B1F"/>
                </a:solidFill>
                <a:latin typeface="Calibri"/>
                <a:cs typeface="Calibri"/>
              </a:rPr>
              <a:t> </a:t>
            </a:r>
            <a:r>
              <a:rPr dirty="0">
                <a:solidFill>
                  <a:srgbClr val="2E2B1F"/>
                </a:solidFill>
                <a:latin typeface="Calibri"/>
                <a:cs typeface="Calibri"/>
              </a:rPr>
              <a:t>karasal,</a:t>
            </a:r>
            <a:r>
              <a:rPr spc="50" dirty="0">
                <a:solidFill>
                  <a:srgbClr val="2E2B1F"/>
                </a:solidFill>
                <a:latin typeface="Calibri"/>
                <a:cs typeface="Calibri"/>
              </a:rPr>
              <a:t> </a:t>
            </a:r>
            <a:r>
              <a:rPr dirty="0">
                <a:solidFill>
                  <a:srgbClr val="2E2B1F"/>
                </a:solidFill>
                <a:latin typeface="Calibri"/>
                <a:cs typeface="Calibri"/>
              </a:rPr>
              <a:t>güneyde</a:t>
            </a:r>
            <a:r>
              <a:rPr spc="65" dirty="0">
                <a:solidFill>
                  <a:srgbClr val="2E2B1F"/>
                </a:solidFill>
                <a:latin typeface="Calibri"/>
                <a:cs typeface="Calibri"/>
              </a:rPr>
              <a:t> </a:t>
            </a:r>
            <a:r>
              <a:rPr dirty="0">
                <a:solidFill>
                  <a:srgbClr val="2E2B1F"/>
                </a:solidFill>
                <a:latin typeface="Calibri"/>
                <a:cs typeface="Calibri"/>
              </a:rPr>
              <a:t>Akdeniz,</a:t>
            </a:r>
            <a:r>
              <a:rPr spc="50" dirty="0">
                <a:solidFill>
                  <a:srgbClr val="2E2B1F"/>
                </a:solidFill>
                <a:latin typeface="Calibri"/>
                <a:cs typeface="Calibri"/>
              </a:rPr>
              <a:t> </a:t>
            </a:r>
            <a:r>
              <a:rPr dirty="0">
                <a:solidFill>
                  <a:srgbClr val="2E2B1F"/>
                </a:solidFill>
                <a:latin typeface="Calibri"/>
                <a:cs typeface="Calibri"/>
              </a:rPr>
              <a:t>kuzeyde</a:t>
            </a:r>
            <a:r>
              <a:rPr spc="75" dirty="0">
                <a:solidFill>
                  <a:srgbClr val="2E2B1F"/>
                </a:solidFill>
                <a:latin typeface="Calibri"/>
                <a:cs typeface="Calibri"/>
              </a:rPr>
              <a:t> </a:t>
            </a:r>
            <a:r>
              <a:rPr dirty="0">
                <a:solidFill>
                  <a:srgbClr val="2E2B1F"/>
                </a:solidFill>
                <a:latin typeface="Calibri"/>
                <a:cs typeface="Calibri"/>
              </a:rPr>
              <a:t>dar</a:t>
            </a:r>
            <a:r>
              <a:rPr spc="65" dirty="0">
                <a:solidFill>
                  <a:srgbClr val="2E2B1F"/>
                </a:solidFill>
                <a:latin typeface="Calibri"/>
                <a:cs typeface="Calibri"/>
              </a:rPr>
              <a:t> </a:t>
            </a:r>
            <a:r>
              <a:rPr dirty="0">
                <a:solidFill>
                  <a:srgbClr val="2E2B1F"/>
                </a:solidFill>
                <a:latin typeface="Calibri"/>
                <a:cs typeface="Calibri"/>
              </a:rPr>
              <a:t>bir</a:t>
            </a:r>
            <a:r>
              <a:rPr spc="55" dirty="0">
                <a:solidFill>
                  <a:srgbClr val="2E2B1F"/>
                </a:solidFill>
                <a:latin typeface="Calibri"/>
                <a:cs typeface="Calibri"/>
              </a:rPr>
              <a:t> </a:t>
            </a:r>
            <a:r>
              <a:rPr spc="-10" dirty="0">
                <a:solidFill>
                  <a:srgbClr val="2E2B1F"/>
                </a:solidFill>
                <a:latin typeface="Calibri"/>
                <a:cs typeface="Calibri"/>
              </a:rPr>
              <a:t>alanda </a:t>
            </a:r>
            <a:r>
              <a:rPr dirty="0">
                <a:solidFill>
                  <a:srgbClr val="2E2B1F"/>
                </a:solidFill>
                <a:latin typeface="Calibri"/>
                <a:cs typeface="Calibri"/>
              </a:rPr>
              <a:t>ise</a:t>
            </a:r>
            <a:r>
              <a:rPr spc="-20" dirty="0">
                <a:solidFill>
                  <a:srgbClr val="2E2B1F"/>
                </a:solidFill>
                <a:latin typeface="Calibri"/>
                <a:cs typeface="Calibri"/>
              </a:rPr>
              <a:t> </a:t>
            </a:r>
            <a:r>
              <a:rPr spc="-25" dirty="0">
                <a:solidFill>
                  <a:srgbClr val="2E2B1F"/>
                </a:solidFill>
                <a:latin typeface="Calibri"/>
                <a:cs typeface="Calibri"/>
              </a:rPr>
              <a:t>Tundra</a:t>
            </a:r>
            <a:r>
              <a:rPr spc="-30" dirty="0">
                <a:solidFill>
                  <a:srgbClr val="2E2B1F"/>
                </a:solidFill>
                <a:latin typeface="Calibri"/>
                <a:cs typeface="Calibri"/>
              </a:rPr>
              <a:t> </a:t>
            </a:r>
            <a:r>
              <a:rPr dirty="0">
                <a:solidFill>
                  <a:srgbClr val="2E2B1F"/>
                </a:solidFill>
                <a:latin typeface="Calibri"/>
                <a:cs typeface="Calibri"/>
              </a:rPr>
              <a:t>iklimi</a:t>
            </a:r>
            <a:r>
              <a:rPr spc="-15" dirty="0">
                <a:solidFill>
                  <a:srgbClr val="2E2B1F"/>
                </a:solidFill>
                <a:latin typeface="Calibri"/>
                <a:cs typeface="Calibri"/>
              </a:rPr>
              <a:t> </a:t>
            </a:r>
            <a:r>
              <a:rPr spc="-10" dirty="0">
                <a:solidFill>
                  <a:srgbClr val="2E2B1F"/>
                </a:solidFill>
                <a:latin typeface="Calibri"/>
                <a:cs typeface="Calibri"/>
              </a:rPr>
              <a:t>görülür.</a:t>
            </a:r>
            <a:endParaRPr dirty="0">
              <a:latin typeface="Calibri"/>
              <a:cs typeface="Calibri"/>
            </a:endParaRPr>
          </a:p>
          <a:p>
            <a:pPr>
              <a:spcBef>
                <a:spcPts val="830"/>
              </a:spcBef>
              <a:buClr>
                <a:srgbClr val="A9A47B"/>
              </a:buClr>
              <a:buFont typeface="Arial MT"/>
              <a:buChar char="•"/>
            </a:pPr>
            <a:endParaRPr dirty="0">
              <a:latin typeface="Calibri"/>
              <a:cs typeface="Calibri"/>
            </a:endParaRPr>
          </a:p>
          <a:p>
            <a:pPr marL="241300" marR="5080" indent="-228600" algn="just">
              <a:buClr>
                <a:srgbClr val="A9A47B"/>
              </a:buClr>
              <a:buFont typeface="Arial MT"/>
              <a:buChar char="•"/>
              <a:tabLst>
                <a:tab pos="241300" algn="l"/>
              </a:tabLst>
            </a:pPr>
            <a:r>
              <a:rPr dirty="0">
                <a:solidFill>
                  <a:srgbClr val="2E2B1F"/>
                </a:solidFill>
                <a:latin typeface="Calibri"/>
                <a:cs typeface="Calibri"/>
              </a:rPr>
              <a:t>Kuzeyde</a:t>
            </a:r>
            <a:r>
              <a:rPr spc="320" dirty="0">
                <a:solidFill>
                  <a:srgbClr val="2E2B1F"/>
                </a:solidFill>
                <a:latin typeface="Calibri"/>
                <a:cs typeface="Calibri"/>
              </a:rPr>
              <a:t> </a:t>
            </a:r>
            <a:r>
              <a:rPr dirty="0">
                <a:solidFill>
                  <a:srgbClr val="2E2B1F"/>
                </a:solidFill>
                <a:latin typeface="Calibri"/>
                <a:cs typeface="Calibri"/>
              </a:rPr>
              <a:t>dar</a:t>
            </a:r>
            <a:r>
              <a:rPr spc="315" dirty="0">
                <a:solidFill>
                  <a:srgbClr val="2E2B1F"/>
                </a:solidFill>
                <a:latin typeface="Calibri"/>
                <a:cs typeface="Calibri"/>
              </a:rPr>
              <a:t> </a:t>
            </a:r>
            <a:r>
              <a:rPr dirty="0">
                <a:solidFill>
                  <a:srgbClr val="2E2B1F"/>
                </a:solidFill>
                <a:latin typeface="Calibri"/>
                <a:cs typeface="Calibri"/>
              </a:rPr>
              <a:t>alanda</a:t>
            </a:r>
            <a:r>
              <a:rPr spc="325" dirty="0">
                <a:solidFill>
                  <a:srgbClr val="2E2B1F"/>
                </a:solidFill>
                <a:latin typeface="Calibri"/>
                <a:cs typeface="Calibri"/>
              </a:rPr>
              <a:t> </a:t>
            </a:r>
            <a:r>
              <a:rPr dirty="0">
                <a:solidFill>
                  <a:srgbClr val="2E2B1F"/>
                </a:solidFill>
                <a:latin typeface="Calibri"/>
                <a:cs typeface="Calibri"/>
              </a:rPr>
              <a:t>rastlanan</a:t>
            </a:r>
            <a:r>
              <a:rPr spc="330" dirty="0">
                <a:solidFill>
                  <a:srgbClr val="2E2B1F"/>
                </a:solidFill>
                <a:latin typeface="Calibri"/>
                <a:cs typeface="Calibri"/>
              </a:rPr>
              <a:t> </a:t>
            </a:r>
            <a:r>
              <a:rPr dirty="0">
                <a:solidFill>
                  <a:srgbClr val="2E2B1F"/>
                </a:solidFill>
                <a:latin typeface="Calibri"/>
                <a:cs typeface="Calibri"/>
              </a:rPr>
              <a:t>Tundra</a:t>
            </a:r>
            <a:r>
              <a:rPr spc="320" dirty="0">
                <a:solidFill>
                  <a:srgbClr val="2E2B1F"/>
                </a:solidFill>
                <a:latin typeface="Calibri"/>
                <a:cs typeface="Calibri"/>
              </a:rPr>
              <a:t> </a:t>
            </a:r>
            <a:r>
              <a:rPr dirty="0">
                <a:solidFill>
                  <a:srgbClr val="2E2B1F"/>
                </a:solidFill>
                <a:latin typeface="Calibri"/>
                <a:cs typeface="Calibri"/>
              </a:rPr>
              <a:t>ikliminde</a:t>
            </a:r>
            <a:r>
              <a:rPr spc="340" dirty="0">
                <a:solidFill>
                  <a:srgbClr val="2E2B1F"/>
                </a:solidFill>
                <a:latin typeface="Calibri"/>
                <a:cs typeface="Calibri"/>
              </a:rPr>
              <a:t> </a:t>
            </a:r>
            <a:r>
              <a:rPr dirty="0">
                <a:solidFill>
                  <a:srgbClr val="2E2B1F"/>
                </a:solidFill>
                <a:latin typeface="Calibri"/>
                <a:cs typeface="Calibri"/>
              </a:rPr>
              <a:t>yazlar</a:t>
            </a:r>
            <a:r>
              <a:rPr spc="315" dirty="0">
                <a:solidFill>
                  <a:srgbClr val="2E2B1F"/>
                </a:solidFill>
                <a:latin typeface="Calibri"/>
                <a:cs typeface="Calibri"/>
              </a:rPr>
              <a:t> </a:t>
            </a:r>
            <a:r>
              <a:rPr dirty="0">
                <a:solidFill>
                  <a:srgbClr val="2E2B1F"/>
                </a:solidFill>
                <a:latin typeface="Calibri"/>
                <a:cs typeface="Calibri"/>
              </a:rPr>
              <a:t>çok</a:t>
            </a:r>
            <a:r>
              <a:rPr spc="315" dirty="0">
                <a:solidFill>
                  <a:srgbClr val="2E2B1F"/>
                </a:solidFill>
                <a:latin typeface="Calibri"/>
                <a:cs typeface="Calibri"/>
              </a:rPr>
              <a:t> </a:t>
            </a:r>
            <a:r>
              <a:rPr dirty="0">
                <a:solidFill>
                  <a:srgbClr val="2E2B1F"/>
                </a:solidFill>
                <a:latin typeface="Calibri"/>
                <a:cs typeface="Calibri"/>
              </a:rPr>
              <a:t>kısa</a:t>
            </a:r>
            <a:r>
              <a:rPr spc="325" dirty="0">
                <a:solidFill>
                  <a:srgbClr val="2E2B1F"/>
                </a:solidFill>
                <a:latin typeface="Calibri"/>
                <a:cs typeface="Calibri"/>
              </a:rPr>
              <a:t> </a:t>
            </a:r>
            <a:r>
              <a:rPr dirty="0">
                <a:solidFill>
                  <a:srgbClr val="2E2B1F"/>
                </a:solidFill>
                <a:latin typeface="Calibri"/>
                <a:cs typeface="Calibri"/>
              </a:rPr>
              <a:t>sürer</a:t>
            </a:r>
            <a:r>
              <a:rPr spc="320" dirty="0">
                <a:solidFill>
                  <a:srgbClr val="2E2B1F"/>
                </a:solidFill>
                <a:latin typeface="Calibri"/>
                <a:cs typeface="Calibri"/>
              </a:rPr>
              <a:t> </a:t>
            </a:r>
            <a:r>
              <a:rPr spc="-25" dirty="0">
                <a:solidFill>
                  <a:srgbClr val="2E2B1F"/>
                </a:solidFill>
                <a:latin typeface="Calibri"/>
                <a:cs typeface="Calibri"/>
              </a:rPr>
              <a:t>ve </a:t>
            </a:r>
            <a:r>
              <a:rPr dirty="0">
                <a:solidFill>
                  <a:srgbClr val="2E2B1F"/>
                </a:solidFill>
                <a:latin typeface="Calibri"/>
                <a:cs typeface="Calibri"/>
              </a:rPr>
              <a:t>buzulların</a:t>
            </a:r>
            <a:r>
              <a:rPr spc="155" dirty="0">
                <a:solidFill>
                  <a:srgbClr val="2E2B1F"/>
                </a:solidFill>
                <a:latin typeface="Calibri"/>
                <a:cs typeface="Calibri"/>
              </a:rPr>
              <a:t>  </a:t>
            </a:r>
            <a:r>
              <a:rPr dirty="0">
                <a:solidFill>
                  <a:srgbClr val="2E2B1F"/>
                </a:solidFill>
                <a:latin typeface="Calibri"/>
                <a:cs typeface="Calibri"/>
              </a:rPr>
              <a:t>eridiği</a:t>
            </a:r>
            <a:r>
              <a:rPr spc="150" dirty="0">
                <a:solidFill>
                  <a:srgbClr val="2E2B1F"/>
                </a:solidFill>
                <a:latin typeface="Calibri"/>
                <a:cs typeface="Calibri"/>
              </a:rPr>
              <a:t>  </a:t>
            </a:r>
            <a:r>
              <a:rPr dirty="0">
                <a:solidFill>
                  <a:srgbClr val="2E2B1F"/>
                </a:solidFill>
                <a:latin typeface="Calibri"/>
                <a:cs typeface="Calibri"/>
              </a:rPr>
              <a:t>bu</a:t>
            </a:r>
            <a:r>
              <a:rPr spc="155" dirty="0">
                <a:solidFill>
                  <a:srgbClr val="2E2B1F"/>
                </a:solidFill>
                <a:latin typeface="Calibri"/>
                <a:cs typeface="Calibri"/>
              </a:rPr>
              <a:t>  </a:t>
            </a:r>
            <a:r>
              <a:rPr dirty="0">
                <a:solidFill>
                  <a:srgbClr val="2E2B1F"/>
                </a:solidFill>
                <a:latin typeface="Calibri"/>
                <a:cs typeface="Calibri"/>
              </a:rPr>
              <a:t>dönemde</a:t>
            </a:r>
            <a:r>
              <a:rPr spc="150" dirty="0">
                <a:solidFill>
                  <a:srgbClr val="2E2B1F"/>
                </a:solidFill>
                <a:latin typeface="Calibri"/>
                <a:cs typeface="Calibri"/>
              </a:rPr>
              <a:t>  </a:t>
            </a:r>
            <a:r>
              <a:rPr dirty="0">
                <a:solidFill>
                  <a:srgbClr val="2E2B1F"/>
                </a:solidFill>
                <a:latin typeface="Calibri"/>
                <a:cs typeface="Calibri"/>
              </a:rPr>
              <a:t>bataklıklar</a:t>
            </a:r>
            <a:r>
              <a:rPr spc="150" dirty="0">
                <a:solidFill>
                  <a:srgbClr val="2E2B1F"/>
                </a:solidFill>
                <a:latin typeface="Calibri"/>
                <a:cs typeface="Calibri"/>
              </a:rPr>
              <a:t>  </a:t>
            </a:r>
            <a:r>
              <a:rPr dirty="0">
                <a:solidFill>
                  <a:srgbClr val="2E2B1F"/>
                </a:solidFill>
                <a:latin typeface="Calibri"/>
                <a:cs typeface="Calibri"/>
              </a:rPr>
              <a:t>dikkati</a:t>
            </a:r>
            <a:r>
              <a:rPr spc="145" dirty="0">
                <a:solidFill>
                  <a:srgbClr val="2E2B1F"/>
                </a:solidFill>
                <a:latin typeface="Calibri"/>
                <a:cs typeface="Calibri"/>
              </a:rPr>
              <a:t>  </a:t>
            </a:r>
            <a:r>
              <a:rPr dirty="0">
                <a:solidFill>
                  <a:srgbClr val="2E2B1F"/>
                </a:solidFill>
                <a:latin typeface="Calibri"/>
                <a:cs typeface="Calibri"/>
              </a:rPr>
              <a:t>çeker.</a:t>
            </a:r>
            <a:r>
              <a:rPr spc="150" dirty="0">
                <a:solidFill>
                  <a:srgbClr val="2E2B1F"/>
                </a:solidFill>
                <a:latin typeface="Calibri"/>
                <a:cs typeface="Calibri"/>
              </a:rPr>
              <a:t>  </a:t>
            </a:r>
            <a:r>
              <a:rPr dirty="0">
                <a:solidFill>
                  <a:srgbClr val="2E2B1F"/>
                </a:solidFill>
                <a:latin typeface="Calibri"/>
                <a:cs typeface="Calibri"/>
              </a:rPr>
              <a:t>Kıtanın</a:t>
            </a:r>
            <a:r>
              <a:rPr spc="155" dirty="0">
                <a:solidFill>
                  <a:srgbClr val="2E2B1F"/>
                </a:solidFill>
                <a:latin typeface="Calibri"/>
                <a:cs typeface="Calibri"/>
              </a:rPr>
              <a:t>  </a:t>
            </a:r>
            <a:r>
              <a:rPr spc="-20" dirty="0">
                <a:solidFill>
                  <a:srgbClr val="2E2B1F"/>
                </a:solidFill>
                <a:latin typeface="Calibri"/>
                <a:cs typeface="Calibri"/>
              </a:rPr>
              <a:t>barı </a:t>
            </a:r>
            <a:r>
              <a:rPr dirty="0">
                <a:solidFill>
                  <a:srgbClr val="2E2B1F"/>
                </a:solidFill>
                <a:latin typeface="Calibri"/>
                <a:cs typeface="Calibri"/>
              </a:rPr>
              <a:t>sahillerinde</a:t>
            </a:r>
            <a:r>
              <a:rPr spc="160" dirty="0">
                <a:solidFill>
                  <a:srgbClr val="2E2B1F"/>
                </a:solidFill>
                <a:latin typeface="Calibri"/>
                <a:cs typeface="Calibri"/>
              </a:rPr>
              <a:t> </a:t>
            </a:r>
            <a:r>
              <a:rPr dirty="0">
                <a:solidFill>
                  <a:srgbClr val="2E2B1F"/>
                </a:solidFill>
                <a:latin typeface="Calibri"/>
                <a:cs typeface="Calibri"/>
              </a:rPr>
              <a:t>Okyanusal</a:t>
            </a:r>
            <a:r>
              <a:rPr spc="145" dirty="0">
                <a:solidFill>
                  <a:srgbClr val="2E2B1F"/>
                </a:solidFill>
                <a:latin typeface="Calibri"/>
                <a:cs typeface="Calibri"/>
              </a:rPr>
              <a:t> </a:t>
            </a:r>
            <a:r>
              <a:rPr dirty="0" err="1">
                <a:solidFill>
                  <a:srgbClr val="2E2B1F"/>
                </a:solidFill>
                <a:latin typeface="Calibri"/>
                <a:cs typeface="Calibri"/>
              </a:rPr>
              <a:t>iklim</a:t>
            </a:r>
            <a:r>
              <a:rPr spc="145" dirty="0">
                <a:solidFill>
                  <a:srgbClr val="2E2B1F"/>
                </a:solidFill>
                <a:latin typeface="Calibri"/>
                <a:cs typeface="Calibri"/>
              </a:rPr>
              <a:t> </a:t>
            </a:r>
            <a:r>
              <a:rPr dirty="0" err="1">
                <a:solidFill>
                  <a:srgbClr val="2E2B1F"/>
                </a:solidFill>
                <a:latin typeface="Calibri"/>
                <a:cs typeface="Calibri"/>
              </a:rPr>
              <a:t>etkilidir</a:t>
            </a:r>
            <a:r>
              <a:rPr dirty="0">
                <a:solidFill>
                  <a:srgbClr val="2E2B1F"/>
                </a:solidFill>
                <a:latin typeface="Calibri"/>
                <a:cs typeface="Calibri"/>
              </a:rPr>
              <a:t>.</a:t>
            </a:r>
            <a:endParaRPr lang="tr-TR" spc="145" dirty="0">
              <a:solidFill>
                <a:srgbClr val="2E2B1F"/>
              </a:solidFill>
              <a:latin typeface="Calibri"/>
              <a:cs typeface="Calibri"/>
            </a:endParaRPr>
          </a:p>
          <a:p>
            <a:pPr marL="241300" marR="5080" indent="-228600" algn="just">
              <a:buClr>
                <a:srgbClr val="A9A47B"/>
              </a:buClr>
              <a:buFont typeface="Arial MT"/>
              <a:buChar char="•"/>
              <a:tabLst>
                <a:tab pos="241300" algn="l"/>
              </a:tabLst>
            </a:pPr>
            <a:endParaRPr lang="tr-TR" spc="145" dirty="0">
              <a:solidFill>
                <a:srgbClr val="2E2B1F"/>
              </a:solidFill>
              <a:latin typeface="Calibri"/>
              <a:cs typeface="Calibri"/>
            </a:endParaRPr>
          </a:p>
          <a:p>
            <a:pPr marL="241300" marR="5080" indent="-228600" algn="just">
              <a:buClr>
                <a:srgbClr val="A9A47B"/>
              </a:buClr>
              <a:buFont typeface="Arial MT"/>
              <a:buChar char="•"/>
              <a:tabLst>
                <a:tab pos="241300" algn="l"/>
              </a:tabLst>
            </a:pPr>
            <a:r>
              <a:rPr dirty="0" err="1">
                <a:solidFill>
                  <a:srgbClr val="2E2B1F"/>
                </a:solidFill>
                <a:latin typeface="Calibri"/>
                <a:cs typeface="Calibri"/>
              </a:rPr>
              <a:t>Kışlar</a:t>
            </a:r>
            <a:r>
              <a:rPr spc="145" dirty="0">
                <a:solidFill>
                  <a:srgbClr val="2E2B1F"/>
                </a:solidFill>
                <a:latin typeface="Calibri"/>
                <a:cs typeface="Calibri"/>
              </a:rPr>
              <a:t> </a:t>
            </a:r>
            <a:r>
              <a:rPr dirty="0">
                <a:solidFill>
                  <a:srgbClr val="2E2B1F"/>
                </a:solidFill>
                <a:latin typeface="Calibri"/>
                <a:cs typeface="Calibri"/>
              </a:rPr>
              <a:t>ılık,</a:t>
            </a:r>
            <a:r>
              <a:rPr spc="140" dirty="0">
                <a:solidFill>
                  <a:srgbClr val="2E2B1F"/>
                </a:solidFill>
                <a:latin typeface="Calibri"/>
                <a:cs typeface="Calibri"/>
              </a:rPr>
              <a:t> </a:t>
            </a:r>
            <a:r>
              <a:rPr dirty="0">
                <a:solidFill>
                  <a:srgbClr val="2E2B1F"/>
                </a:solidFill>
                <a:latin typeface="Calibri"/>
                <a:cs typeface="Calibri"/>
              </a:rPr>
              <a:t>yazlar</a:t>
            </a:r>
            <a:r>
              <a:rPr spc="140" dirty="0">
                <a:solidFill>
                  <a:srgbClr val="2E2B1F"/>
                </a:solidFill>
                <a:latin typeface="Calibri"/>
                <a:cs typeface="Calibri"/>
              </a:rPr>
              <a:t> </a:t>
            </a:r>
            <a:r>
              <a:rPr dirty="0">
                <a:solidFill>
                  <a:srgbClr val="2E2B1F"/>
                </a:solidFill>
                <a:latin typeface="Calibri"/>
                <a:cs typeface="Calibri"/>
              </a:rPr>
              <a:t>serin</a:t>
            </a:r>
            <a:r>
              <a:rPr spc="145" dirty="0">
                <a:solidFill>
                  <a:srgbClr val="2E2B1F"/>
                </a:solidFill>
                <a:latin typeface="Calibri"/>
                <a:cs typeface="Calibri"/>
              </a:rPr>
              <a:t> </a:t>
            </a:r>
            <a:r>
              <a:rPr dirty="0">
                <a:solidFill>
                  <a:srgbClr val="2E2B1F"/>
                </a:solidFill>
                <a:latin typeface="Calibri"/>
                <a:cs typeface="Calibri"/>
              </a:rPr>
              <a:t>geçer.</a:t>
            </a:r>
            <a:r>
              <a:rPr spc="150" dirty="0">
                <a:solidFill>
                  <a:srgbClr val="2E2B1F"/>
                </a:solidFill>
                <a:latin typeface="Calibri"/>
                <a:cs typeface="Calibri"/>
              </a:rPr>
              <a:t> </a:t>
            </a:r>
            <a:r>
              <a:rPr spc="-10" dirty="0">
                <a:solidFill>
                  <a:srgbClr val="2E2B1F"/>
                </a:solidFill>
                <a:latin typeface="Calibri"/>
                <a:cs typeface="Calibri"/>
              </a:rPr>
              <a:t>Kışların </a:t>
            </a:r>
            <a:r>
              <a:rPr dirty="0">
                <a:solidFill>
                  <a:srgbClr val="2E2B1F"/>
                </a:solidFill>
                <a:latin typeface="Calibri"/>
                <a:cs typeface="Calibri"/>
              </a:rPr>
              <a:t>ılık</a:t>
            </a:r>
            <a:r>
              <a:rPr spc="75" dirty="0">
                <a:solidFill>
                  <a:srgbClr val="2E2B1F"/>
                </a:solidFill>
                <a:latin typeface="Calibri"/>
                <a:cs typeface="Calibri"/>
              </a:rPr>
              <a:t> </a:t>
            </a:r>
            <a:r>
              <a:rPr dirty="0">
                <a:solidFill>
                  <a:srgbClr val="2E2B1F"/>
                </a:solidFill>
                <a:latin typeface="Calibri"/>
                <a:cs typeface="Calibri"/>
              </a:rPr>
              <a:t>geçmesi,</a:t>
            </a:r>
            <a:r>
              <a:rPr spc="70" dirty="0">
                <a:solidFill>
                  <a:srgbClr val="2E2B1F"/>
                </a:solidFill>
                <a:latin typeface="Calibri"/>
                <a:cs typeface="Calibri"/>
              </a:rPr>
              <a:t> </a:t>
            </a:r>
            <a:r>
              <a:rPr dirty="0">
                <a:solidFill>
                  <a:srgbClr val="2E2B1F"/>
                </a:solidFill>
                <a:latin typeface="Calibri"/>
                <a:cs typeface="Calibri"/>
              </a:rPr>
              <a:t>Atlas</a:t>
            </a:r>
            <a:r>
              <a:rPr spc="85" dirty="0">
                <a:solidFill>
                  <a:srgbClr val="2E2B1F"/>
                </a:solidFill>
                <a:latin typeface="Calibri"/>
                <a:cs typeface="Calibri"/>
              </a:rPr>
              <a:t> </a:t>
            </a:r>
            <a:r>
              <a:rPr dirty="0">
                <a:solidFill>
                  <a:srgbClr val="2E2B1F"/>
                </a:solidFill>
                <a:latin typeface="Calibri"/>
                <a:cs typeface="Calibri"/>
              </a:rPr>
              <a:t>okyanusundan</a:t>
            </a:r>
            <a:r>
              <a:rPr spc="85" dirty="0">
                <a:solidFill>
                  <a:srgbClr val="2E2B1F"/>
                </a:solidFill>
                <a:latin typeface="Calibri"/>
                <a:cs typeface="Calibri"/>
              </a:rPr>
              <a:t> </a:t>
            </a:r>
            <a:r>
              <a:rPr dirty="0">
                <a:solidFill>
                  <a:srgbClr val="2E2B1F"/>
                </a:solidFill>
                <a:latin typeface="Calibri"/>
                <a:cs typeface="Calibri"/>
              </a:rPr>
              <a:t>barı</a:t>
            </a:r>
            <a:r>
              <a:rPr spc="70" dirty="0">
                <a:solidFill>
                  <a:srgbClr val="2E2B1F"/>
                </a:solidFill>
                <a:latin typeface="Calibri"/>
                <a:cs typeface="Calibri"/>
              </a:rPr>
              <a:t> </a:t>
            </a:r>
            <a:r>
              <a:rPr dirty="0">
                <a:solidFill>
                  <a:srgbClr val="2E2B1F"/>
                </a:solidFill>
                <a:latin typeface="Calibri"/>
                <a:cs typeface="Calibri"/>
              </a:rPr>
              <a:t>rüzgarları</a:t>
            </a:r>
            <a:r>
              <a:rPr spc="85" dirty="0">
                <a:solidFill>
                  <a:srgbClr val="2E2B1F"/>
                </a:solidFill>
                <a:latin typeface="Calibri"/>
                <a:cs typeface="Calibri"/>
              </a:rPr>
              <a:t> </a:t>
            </a:r>
            <a:r>
              <a:rPr dirty="0">
                <a:solidFill>
                  <a:srgbClr val="2E2B1F"/>
                </a:solidFill>
                <a:latin typeface="Calibri"/>
                <a:cs typeface="Calibri"/>
              </a:rPr>
              <a:t>ile</a:t>
            </a:r>
            <a:r>
              <a:rPr spc="75" dirty="0">
                <a:solidFill>
                  <a:srgbClr val="2E2B1F"/>
                </a:solidFill>
                <a:latin typeface="Calibri"/>
                <a:cs typeface="Calibri"/>
              </a:rPr>
              <a:t> </a:t>
            </a:r>
            <a:r>
              <a:rPr dirty="0">
                <a:solidFill>
                  <a:srgbClr val="2E2B1F"/>
                </a:solidFill>
                <a:latin typeface="Calibri"/>
                <a:cs typeface="Calibri"/>
              </a:rPr>
              <a:t>Avrupa</a:t>
            </a:r>
            <a:r>
              <a:rPr spc="85" dirty="0">
                <a:solidFill>
                  <a:srgbClr val="2E2B1F"/>
                </a:solidFill>
                <a:latin typeface="Calibri"/>
                <a:cs typeface="Calibri"/>
              </a:rPr>
              <a:t> </a:t>
            </a:r>
            <a:r>
              <a:rPr dirty="0">
                <a:solidFill>
                  <a:srgbClr val="2E2B1F"/>
                </a:solidFill>
                <a:latin typeface="Calibri"/>
                <a:cs typeface="Calibri"/>
              </a:rPr>
              <a:t>kıyılarına</a:t>
            </a:r>
            <a:r>
              <a:rPr spc="80" dirty="0">
                <a:solidFill>
                  <a:srgbClr val="2E2B1F"/>
                </a:solidFill>
                <a:latin typeface="Calibri"/>
                <a:cs typeface="Calibri"/>
              </a:rPr>
              <a:t> </a:t>
            </a:r>
            <a:r>
              <a:rPr spc="-10" dirty="0">
                <a:solidFill>
                  <a:srgbClr val="2E2B1F"/>
                </a:solidFill>
                <a:latin typeface="Calibri"/>
                <a:cs typeface="Calibri"/>
              </a:rPr>
              <a:t>gelen </a:t>
            </a:r>
            <a:r>
              <a:rPr dirty="0">
                <a:solidFill>
                  <a:srgbClr val="2E2B1F"/>
                </a:solidFill>
                <a:latin typeface="Calibri"/>
                <a:cs typeface="Calibri"/>
              </a:rPr>
              <a:t>Gulf Stream</a:t>
            </a:r>
            <a:r>
              <a:rPr spc="-5" dirty="0">
                <a:solidFill>
                  <a:srgbClr val="2E2B1F"/>
                </a:solidFill>
                <a:latin typeface="Calibri"/>
                <a:cs typeface="Calibri"/>
              </a:rPr>
              <a:t> </a:t>
            </a:r>
            <a:r>
              <a:rPr dirty="0">
                <a:solidFill>
                  <a:srgbClr val="2E2B1F"/>
                </a:solidFill>
                <a:latin typeface="Calibri"/>
                <a:cs typeface="Calibri"/>
              </a:rPr>
              <a:t>sıcak</a:t>
            </a:r>
            <a:r>
              <a:rPr spc="-5" dirty="0">
                <a:solidFill>
                  <a:srgbClr val="2E2B1F"/>
                </a:solidFill>
                <a:latin typeface="Calibri"/>
                <a:cs typeface="Calibri"/>
              </a:rPr>
              <a:t> </a:t>
            </a:r>
            <a:r>
              <a:rPr dirty="0">
                <a:solidFill>
                  <a:srgbClr val="2E2B1F"/>
                </a:solidFill>
                <a:latin typeface="Calibri"/>
                <a:cs typeface="Calibri"/>
              </a:rPr>
              <a:t>su</a:t>
            </a:r>
            <a:r>
              <a:rPr spc="5" dirty="0">
                <a:solidFill>
                  <a:srgbClr val="2E2B1F"/>
                </a:solidFill>
                <a:latin typeface="Calibri"/>
                <a:cs typeface="Calibri"/>
              </a:rPr>
              <a:t> </a:t>
            </a:r>
            <a:r>
              <a:rPr dirty="0">
                <a:solidFill>
                  <a:srgbClr val="2E2B1F"/>
                </a:solidFill>
                <a:latin typeface="Calibri"/>
                <a:cs typeface="Calibri"/>
              </a:rPr>
              <a:t>akıntısının</a:t>
            </a:r>
            <a:r>
              <a:rPr spc="-5" dirty="0">
                <a:solidFill>
                  <a:srgbClr val="2E2B1F"/>
                </a:solidFill>
                <a:latin typeface="Calibri"/>
                <a:cs typeface="Calibri"/>
              </a:rPr>
              <a:t> </a:t>
            </a:r>
            <a:r>
              <a:rPr dirty="0">
                <a:solidFill>
                  <a:srgbClr val="2E2B1F"/>
                </a:solidFill>
                <a:latin typeface="Calibri"/>
                <a:cs typeface="Calibri"/>
              </a:rPr>
              <a:t>etkisi</a:t>
            </a:r>
            <a:r>
              <a:rPr spc="-5" dirty="0">
                <a:solidFill>
                  <a:srgbClr val="2E2B1F"/>
                </a:solidFill>
                <a:latin typeface="Calibri"/>
                <a:cs typeface="Calibri"/>
              </a:rPr>
              <a:t> </a:t>
            </a:r>
            <a:r>
              <a:rPr dirty="0">
                <a:solidFill>
                  <a:srgbClr val="2E2B1F"/>
                </a:solidFill>
                <a:latin typeface="Calibri"/>
                <a:cs typeface="Calibri"/>
              </a:rPr>
              <a:t>ile </a:t>
            </a:r>
            <a:r>
              <a:rPr spc="-10" dirty="0">
                <a:solidFill>
                  <a:srgbClr val="2E2B1F"/>
                </a:solidFill>
                <a:latin typeface="Calibri"/>
                <a:cs typeface="Calibri"/>
              </a:rPr>
              <a:t>gerçekleşir.</a:t>
            </a:r>
            <a:r>
              <a:rPr dirty="0">
                <a:solidFill>
                  <a:srgbClr val="2E2B1F"/>
                </a:solidFill>
                <a:latin typeface="Calibri"/>
                <a:cs typeface="Calibri"/>
              </a:rPr>
              <a:t> </a:t>
            </a:r>
            <a:endParaRPr lang="tr-TR" dirty="0">
              <a:solidFill>
                <a:srgbClr val="2E2B1F"/>
              </a:solidFill>
              <a:latin typeface="Calibri"/>
              <a:cs typeface="Calibri"/>
            </a:endParaRPr>
          </a:p>
          <a:p>
            <a:pPr marL="241300" marR="5080" indent="-228600" algn="just">
              <a:buClr>
                <a:srgbClr val="A9A47B"/>
              </a:buClr>
              <a:buFont typeface="Arial MT"/>
              <a:buChar char="•"/>
              <a:tabLst>
                <a:tab pos="241300" algn="l"/>
              </a:tabLst>
            </a:pPr>
            <a:endParaRPr lang="tr-TR" dirty="0">
              <a:solidFill>
                <a:srgbClr val="2E2B1F"/>
              </a:solidFill>
              <a:latin typeface="Calibri"/>
              <a:cs typeface="Calibri"/>
            </a:endParaRPr>
          </a:p>
          <a:p>
            <a:pPr marL="241300" marR="5080" indent="-228600" algn="just">
              <a:buClr>
                <a:srgbClr val="A9A47B"/>
              </a:buClr>
              <a:buFont typeface="Arial MT"/>
              <a:buChar char="•"/>
              <a:tabLst>
                <a:tab pos="241300" algn="l"/>
              </a:tabLst>
            </a:pPr>
            <a:r>
              <a:rPr dirty="0" err="1">
                <a:solidFill>
                  <a:srgbClr val="2E2B1F"/>
                </a:solidFill>
                <a:latin typeface="Calibri"/>
                <a:cs typeface="Calibri"/>
              </a:rPr>
              <a:t>Denize</a:t>
            </a:r>
            <a:r>
              <a:rPr spc="-5" dirty="0">
                <a:solidFill>
                  <a:srgbClr val="2E2B1F"/>
                </a:solidFill>
                <a:latin typeface="Calibri"/>
                <a:cs typeface="Calibri"/>
              </a:rPr>
              <a:t> </a:t>
            </a:r>
            <a:r>
              <a:rPr dirty="0">
                <a:solidFill>
                  <a:srgbClr val="2E2B1F"/>
                </a:solidFill>
                <a:latin typeface="Calibri"/>
                <a:cs typeface="Calibri"/>
              </a:rPr>
              <a:t>uzak iç</a:t>
            </a:r>
            <a:r>
              <a:rPr spc="-5" dirty="0">
                <a:solidFill>
                  <a:srgbClr val="2E2B1F"/>
                </a:solidFill>
                <a:latin typeface="Calibri"/>
                <a:cs typeface="Calibri"/>
              </a:rPr>
              <a:t> </a:t>
            </a:r>
            <a:r>
              <a:rPr dirty="0">
                <a:solidFill>
                  <a:srgbClr val="2E2B1F"/>
                </a:solidFill>
                <a:latin typeface="Calibri"/>
                <a:cs typeface="Calibri"/>
              </a:rPr>
              <a:t>ve </a:t>
            </a:r>
            <a:r>
              <a:rPr spc="-20" dirty="0">
                <a:solidFill>
                  <a:srgbClr val="2E2B1F"/>
                </a:solidFill>
                <a:latin typeface="Calibri"/>
                <a:cs typeface="Calibri"/>
              </a:rPr>
              <a:t>doğu </a:t>
            </a:r>
            <a:r>
              <a:rPr dirty="0">
                <a:solidFill>
                  <a:srgbClr val="2E2B1F"/>
                </a:solidFill>
                <a:latin typeface="Calibri"/>
                <a:cs typeface="Calibri"/>
              </a:rPr>
              <a:t>kesimlerde</a:t>
            </a:r>
            <a:r>
              <a:rPr spc="480" dirty="0">
                <a:solidFill>
                  <a:srgbClr val="2E2B1F"/>
                </a:solidFill>
                <a:latin typeface="Calibri"/>
                <a:cs typeface="Calibri"/>
              </a:rPr>
              <a:t> </a:t>
            </a:r>
            <a:r>
              <a:rPr dirty="0">
                <a:solidFill>
                  <a:srgbClr val="2E2B1F"/>
                </a:solidFill>
                <a:latin typeface="Calibri"/>
                <a:cs typeface="Calibri"/>
              </a:rPr>
              <a:t>kış</a:t>
            </a:r>
            <a:r>
              <a:rPr spc="459" dirty="0">
                <a:solidFill>
                  <a:srgbClr val="2E2B1F"/>
                </a:solidFill>
                <a:latin typeface="Calibri"/>
                <a:cs typeface="Calibri"/>
              </a:rPr>
              <a:t> </a:t>
            </a:r>
            <a:r>
              <a:rPr dirty="0">
                <a:solidFill>
                  <a:srgbClr val="2E2B1F"/>
                </a:solidFill>
                <a:latin typeface="Calibri"/>
                <a:cs typeface="Calibri"/>
              </a:rPr>
              <a:t>döneminin</a:t>
            </a:r>
            <a:r>
              <a:rPr spc="470" dirty="0">
                <a:solidFill>
                  <a:srgbClr val="2E2B1F"/>
                </a:solidFill>
                <a:latin typeface="Calibri"/>
                <a:cs typeface="Calibri"/>
              </a:rPr>
              <a:t> </a:t>
            </a:r>
            <a:r>
              <a:rPr dirty="0">
                <a:solidFill>
                  <a:srgbClr val="2E2B1F"/>
                </a:solidFill>
                <a:latin typeface="Calibri"/>
                <a:cs typeface="Calibri"/>
              </a:rPr>
              <a:t>soğuk</a:t>
            </a:r>
            <a:r>
              <a:rPr spc="459" dirty="0">
                <a:solidFill>
                  <a:srgbClr val="2E2B1F"/>
                </a:solidFill>
                <a:latin typeface="Calibri"/>
                <a:cs typeface="Calibri"/>
              </a:rPr>
              <a:t> </a:t>
            </a:r>
            <a:r>
              <a:rPr dirty="0">
                <a:solidFill>
                  <a:srgbClr val="2E2B1F"/>
                </a:solidFill>
                <a:latin typeface="Calibri"/>
                <a:cs typeface="Calibri"/>
              </a:rPr>
              <a:t>ve</a:t>
            </a:r>
            <a:r>
              <a:rPr spc="459" dirty="0">
                <a:solidFill>
                  <a:srgbClr val="2E2B1F"/>
                </a:solidFill>
                <a:latin typeface="Calibri"/>
                <a:cs typeface="Calibri"/>
              </a:rPr>
              <a:t> </a:t>
            </a:r>
            <a:r>
              <a:rPr dirty="0">
                <a:solidFill>
                  <a:srgbClr val="2E2B1F"/>
                </a:solidFill>
                <a:latin typeface="Calibri"/>
                <a:cs typeface="Calibri"/>
              </a:rPr>
              <a:t>karlı,</a:t>
            </a:r>
            <a:r>
              <a:rPr spc="459" dirty="0">
                <a:solidFill>
                  <a:srgbClr val="2E2B1F"/>
                </a:solidFill>
                <a:latin typeface="Calibri"/>
                <a:cs typeface="Calibri"/>
              </a:rPr>
              <a:t> </a:t>
            </a:r>
            <a:r>
              <a:rPr dirty="0">
                <a:solidFill>
                  <a:srgbClr val="2E2B1F"/>
                </a:solidFill>
                <a:latin typeface="Calibri"/>
                <a:cs typeface="Calibri"/>
              </a:rPr>
              <a:t>yazların</a:t>
            </a:r>
            <a:r>
              <a:rPr spc="480" dirty="0">
                <a:solidFill>
                  <a:srgbClr val="2E2B1F"/>
                </a:solidFill>
                <a:latin typeface="Calibri"/>
                <a:cs typeface="Calibri"/>
              </a:rPr>
              <a:t> </a:t>
            </a:r>
            <a:r>
              <a:rPr dirty="0">
                <a:solidFill>
                  <a:srgbClr val="2E2B1F"/>
                </a:solidFill>
                <a:latin typeface="Calibri"/>
                <a:cs typeface="Calibri"/>
              </a:rPr>
              <a:t>sıcak</a:t>
            </a:r>
            <a:r>
              <a:rPr spc="455" dirty="0">
                <a:solidFill>
                  <a:srgbClr val="2E2B1F"/>
                </a:solidFill>
                <a:latin typeface="Calibri"/>
                <a:cs typeface="Calibri"/>
              </a:rPr>
              <a:t> </a:t>
            </a:r>
            <a:r>
              <a:rPr dirty="0">
                <a:solidFill>
                  <a:srgbClr val="2E2B1F"/>
                </a:solidFill>
                <a:latin typeface="Calibri"/>
                <a:cs typeface="Calibri"/>
              </a:rPr>
              <a:t>olduğu</a:t>
            </a:r>
            <a:r>
              <a:rPr spc="470" dirty="0">
                <a:solidFill>
                  <a:srgbClr val="2E2B1F"/>
                </a:solidFill>
                <a:latin typeface="Calibri"/>
                <a:cs typeface="Calibri"/>
              </a:rPr>
              <a:t> </a:t>
            </a:r>
            <a:r>
              <a:rPr spc="-10" dirty="0">
                <a:solidFill>
                  <a:srgbClr val="2E2B1F"/>
                </a:solidFill>
                <a:latin typeface="Calibri"/>
                <a:cs typeface="Calibri"/>
              </a:rPr>
              <a:t>karasal </a:t>
            </a:r>
            <a:r>
              <a:rPr dirty="0">
                <a:solidFill>
                  <a:srgbClr val="2E2B1F"/>
                </a:solidFill>
                <a:latin typeface="Calibri"/>
                <a:cs typeface="Calibri"/>
              </a:rPr>
              <a:t>iklime</a:t>
            </a:r>
            <a:r>
              <a:rPr spc="-30" dirty="0">
                <a:solidFill>
                  <a:srgbClr val="2E2B1F"/>
                </a:solidFill>
                <a:latin typeface="Calibri"/>
                <a:cs typeface="Calibri"/>
              </a:rPr>
              <a:t> </a:t>
            </a:r>
            <a:r>
              <a:rPr spc="-10" dirty="0">
                <a:solidFill>
                  <a:srgbClr val="2E2B1F"/>
                </a:solidFill>
                <a:latin typeface="Calibri"/>
                <a:cs typeface="Calibri"/>
              </a:rPr>
              <a:t>geçilir.</a:t>
            </a:r>
            <a:endParaRPr dirty="0">
              <a:latin typeface="Calibri"/>
              <a:cs typeface="Calibri"/>
            </a:endParaRPr>
          </a:p>
        </p:txBody>
      </p:sp>
    </p:spTree>
    <p:extLst>
      <p:ext uri="{BB962C8B-B14F-4D97-AF65-F5344CB8AC3E}">
        <p14:creationId xmlns:p14="http://schemas.microsoft.com/office/powerpoint/2010/main" val="241130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143962"/>
            <a:ext cx="7886700" cy="689932"/>
          </a:xfrm>
          <a:prstGeom prst="rect">
            <a:avLst/>
          </a:prstGeom>
        </p:spPr>
        <p:txBody>
          <a:bodyPr vert="horz" wrap="square" lIns="0" tIns="12700" rIns="0" bIns="0" rtlCol="0" anchor="ctr">
            <a:spAutoFit/>
          </a:bodyPr>
          <a:lstStyle/>
          <a:p>
            <a:pPr marL="12700">
              <a:lnSpc>
                <a:spcPct val="100000"/>
              </a:lnSpc>
              <a:spcBef>
                <a:spcPts val="100"/>
              </a:spcBef>
            </a:pPr>
            <a:r>
              <a:rPr lang="tr-TR" spc="-80" dirty="0"/>
              <a:t>Sıcaklık:</a:t>
            </a:r>
            <a:endParaRPr spc="-90" dirty="0"/>
          </a:p>
        </p:txBody>
      </p:sp>
      <p:sp>
        <p:nvSpPr>
          <p:cNvPr id="4" name="object 4"/>
          <p:cNvSpPr txBox="1">
            <a:spLocks noGrp="1"/>
          </p:cNvSpPr>
          <p:nvPr>
            <p:ph type="ftr" sz="quarter" idx="11"/>
          </p:nvPr>
        </p:nvSpPr>
        <p:spPr>
          <a:xfrm>
            <a:off x="5562600" y="6259670"/>
            <a:ext cx="4114800" cy="558486"/>
          </a:xfrm>
          <a:prstGeom prst="rect">
            <a:avLst/>
          </a:prstGeom>
        </p:spPr>
        <p:txBody>
          <a:bodyPr vert="horz" wrap="square" lIns="0" tIns="4445" rIns="0" bIns="0" rtlCol="0" anchor="ctr">
            <a:spAutoFit/>
          </a:bodyPr>
          <a:lstStyle/>
          <a:p>
            <a:pPr marL="12700">
              <a:spcBef>
                <a:spcPts val="35"/>
              </a:spcBef>
            </a:pPr>
            <a:r>
              <a:rPr b="1" spc="-114" dirty="0">
                <a:latin typeface="Cambria"/>
                <a:cs typeface="Cambria"/>
              </a:rPr>
              <a:t>Yararlanılan</a:t>
            </a:r>
            <a:r>
              <a:rPr b="1" spc="-95" dirty="0">
                <a:latin typeface="Cambria"/>
                <a:cs typeface="Cambria"/>
              </a:rPr>
              <a:t> </a:t>
            </a:r>
            <a:r>
              <a:rPr b="1" spc="-105" dirty="0">
                <a:latin typeface="Cambria"/>
                <a:cs typeface="Cambria"/>
              </a:rPr>
              <a:t>Kaynak:</a:t>
            </a:r>
            <a:r>
              <a:rPr b="1" spc="-95" dirty="0">
                <a:latin typeface="Cambria"/>
                <a:cs typeface="Cambria"/>
              </a:rPr>
              <a:t> </a:t>
            </a:r>
            <a:r>
              <a:rPr spc="-95" dirty="0"/>
              <a:t>Gümüş,</a:t>
            </a:r>
            <a:r>
              <a:rPr spc="-100" dirty="0"/>
              <a:t> </a:t>
            </a:r>
            <a:r>
              <a:rPr spc="-50" dirty="0"/>
              <a:t>E.</a:t>
            </a:r>
            <a:r>
              <a:rPr spc="-95" dirty="0"/>
              <a:t> </a:t>
            </a:r>
            <a:r>
              <a:rPr spc="-80" dirty="0"/>
              <a:t>2005.</a:t>
            </a:r>
            <a:r>
              <a:rPr spc="-100" dirty="0"/>
              <a:t> </a:t>
            </a:r>
            <a:r>
              <a:rPr i="1" spc="-105" dirty="0">
                <a:latin typeface="Cambria"/>
                <a:cs typeface="Cambria"/>
              </a:rPr>
              <a:t>Avrupa</a:t>
            </a:r>
            <a:r>
              <a:rPr i="1" spc="-90" dirty="0">
                <a:latin typeface="Cambria"/>
                <a:cs typeface="Cambria"/>
              </a:rPr>
              <a:t> </a:t>
            </a:r>
            <a:r>
              <a:rPr i="1" spc="-100" dirty="0">
                <a:latin typeface="Cambria"/>
                <a:cs typeface="Cambria"/>
              </a:rPr>
              <a:t>Kıtası.</a:t>
            </a:r>
            <a:r>
              <a:rPr i="1" spc="-105" dirty="0">
                <a:latin typeface="Cambria"/>
                <a:cs typeface="Cambria"/>
              </a:rPr>
              <a:t> </a:t>
            </a:r>
            <a:r>
              <a:rPr spc="-95" dirty="0"/>
              <a:t>Gümüş, </a:t>
            </a:r>
            <a:r>
              <a:rPr spc="-50" dirty="0"/>
              <a:t>E.</a:t>
            </a:r>
            <a:r>
              <a:rPr spc="-95" dirty="0"/>
              <a:t> </a:t>
            </a:r>
            <a:r>
              <a:rPr spc="-75" dirty="0"/>
              <a:t>ve</a:t>
            </a:r>
            <a:r>
              <a:rPr spc="-90" dirty="0"/>
              <a:t> </a:t>
            </a:r>
            <a:r>
              <a:rPr spc="-95" dirty="0"/>
              <a:t>Güçlü, </a:t>
            </a:r>
            <a:r>
              <a:rPr spc="-120" dirty="0"/>
              <a:t>Y.</a:t>
            </a:r>
            <a:r>
              <a:rPr spc="-100" dirty="0"/>
              <a:t> </a:t>
            </a:r>
            <a:r>
              <a:rPr spc="-95" dirty="0"/>
              <a:t>(Ed). </a:t>
            </a:r>
            <a:r>
              <a:rPr spc="-90" dirty="0"/>
              <a:t>Kıtalar</a:t>
            </a:r>
            <a:r>
              <a:rPr spc="-105" dirty="0"/>
              <a:t> </a:t>
            </a:r>
            <a:r>
              <a:rPr spc="-60" dirty="0"/>
              <a:t>ve</a:t>
            </a:r>
            <a:r>
              <a:rPr spc="-85" dirty="0"/>
              <a:t> </a:t>
            </a:r>
            <a:r>
              <a:rPr spc="-105" dirty="0"/>
              <a:t>Ülkeler</a:t>
            </a:r>
            <a:r>
              <a:rPr spc="-90" dirty="0"/>
              <a:t> </a:t>
            </a:r>
            <a:r>
              <a:rPr spc="-65" dirty="0"/>
              <a:t>Coğrafyası.</a:t>
            </a:r>
          </a:p>
          <a:p>
            <a:pPr marL="12700"/>
            <a:r>
              <a:rPr spc="-95" dirty="0"/>
              <a:t>95-</a:t>
            </a:r>
            <a:r>
              <a:rPr spc="-45" dirty="0"/>
              <a:t>150,LisansYayıncılık</a:t>
            </a:r>
          </a:p>
        </p:txBody>
      </p:sp>
      <p:sp>
        <p:nvSpPr>
          <p:cNvPr id="3" name="object 3"/>
          <p:cNvSpPr txBox="1"/>
          <p:nvPr/>
        </p:nvSpPr>
        <p:spPr>
          <a:xfrm>
            <a:off x="2038351" y="904021"/>
            <a:ext cx="7229475" cy="1500411"/>
          </a:xfrm>
          <a:prstGeom prst="rect">
            <a:avLst/>
          </a:prstGeom>
        </p:spPr>
        <p:txBody>
          <a:bodyPr vert="horz" wrap="square" lIns="0" tIns="12700" rIns="0" bIns="0" rtlCol="0">
            <a:spAutoFit/>
          </a:bodyPr>
          <a:lstStyle/>
          <a:p>
            <a:pPr marL="241300" marR="9525" indent="-228600" algn="just">
              <a:spcBef>
                <a:spcPts val="100"/>
              </a:spcBef>
              <a:buClr>
                <a:srgbClr val="A9A47B"/>
              </a:buClr>
              <a:buFont typeface="Arial MT"/>
              <a:buChar char="•"/>
              <a:tabLst>
                <a:tab pos="241300" algn="l"/>
              </a:tabLst>
            </a:pPr>
            <a:r>
              <a:rPr dirty="0">
                <a:solidFill>
                  <a:srgbClr val="2E2B1F"/>
                </a:solidFill>
                <a:latin typeface="Calibri"/>
                <a:cs typeface="Calibri"/>
              </a:rPr>
              <a:t>Ülkemizde</a:t>
            </a:r>
            <a:r>
              <a:rPr spc="200" dirty="0">
                <a:solidFill>
                  <a:srgbClr val="2E2B1F"/>
                </a:solidFill>
                <a:latin typeface="Calibri"/>
                <a:cs typeface="Calibri"/>
              </a:rPr>
              <a:t> </a:t>
            </a:r>
            <a:r>
              <a:rPr dirty="0">
                <a:solidFill>
                  <a:srgbClr val="2E2B1F"/>
                </a:solidFill>
                <a:latin typeface="Calibri"/>
                <a:cs typeface="Calibri"/>
              </a:rPr>
              <a:t>olduğu</a:t>
            </a:r>
            <a:r>
              <a:rPr spc="204" dirty="0">
                <a:solidFill>
                  <a:srgbClr val="2E2B1F"/>
                </a:solidFill>
                <a:latin typeface="Calibri"/>
                <a:cs typeface="Calibri"/>
              </a:rPr>
              <a:t> </a:t>
            </a:r>
            <a:r>
              <a:rPr dirty="0">
                <a:solidFill>
                  <a:srgbClr val="2E2B1F"/>
                </a:solidFill>
                <a:latin typeface="Calibri"/>
                <a:cs typeface="Calibri"/>
              </a:rPr>
              <a:t>gibi</a:t>
            </a:r>
            <a:r>
              <a:rPr spc="190" dirty="0">
                <a:solidFill>
                  <a:srgbClr val="2E2B1F"/>
                </a:solidFill>
                <a:latin typeface="Calibri"/>
                <a:cs typeface="Calibri"/>
              </a:rPr>
              <a:t> </a:t>
            </a:r>
            <a:r>
              <a:rPr dirty="0">
                <a:solidFill>
                  <a:srgbClr val="2E2B1F"/>
                </a:solidFill>
                <a:latin typeface="Calibri"/>
                <a:cs typeface="Calibri"/>
              </a:rPr>
              <a:t>Avrupa’nın</a:t>
            </a:r>
            <a:r>
              <a:rPr spc="195" dirty="0">
                <a:solidFill>
                  <a:srgbClr val="2E2B1F"/>
                </a:solidFill>
                <a:latin typeface="Calibri"/>
                <a:cs typeface="Calibri"/>
              </a:rPr>
              <a:t> </a:t>
            </a:r>
            <a:r>
              <a:rPr dirty="0">
                <a:solidFill>
                  <a:srgbClr val="2E2B1F"/>
                </a:solidFill>
                <a:latin typeface="Calibri"/>
                <a:cs typeface="Calibri"/>
              </a:rPr>
              <a:t>da</a:t>
            </a:r>
            <a:r>
              <a:rPr spc="195" dirty="0">
                <a:solidFill>
                  <a:srgbClr val="2E2B1F"/>
                </a:solidFill>
                <a:latin typeface="Calibri"/>
                <a:cs typeface="Calibri"/>
              </a:rPr>
              <a:t> </a:t>
            </a:r>
            <a:r>
              <a:rPr dirty="0">
                <a:solidFill>
                  <a:srgbClr val="2E2B1F"/>
                </a:solidFill>
                <a:latin typeface="Calibri"/>
                <a:cs typeface="Calibri"/>
              </a:rPr>
              <a:t>Akdeniz’e</a:t>
            </a:r>
            <a:r>
              <a:rPr spc="200" dirty="0">
                <a:solidFill>
                  <a:srgbClr val="2E2B1F"/>
                </a:solidFill>
                <a:latin typeface="Calibri"/>
                <a:cs typeface="Calibri"/>
              </a:rPr>
              <a:t> </a:t>
            </a:r>
            <a:r>
              <a:rPr dirty="0">
                <a:solidFill>
                  <a:srgbClr val="2E2B1F"/>
                </a:solidFill>
                <a:latin typeface="Calibri"/>
                <a:cs typeface="Calibri"/>
              </a:rPr>
              <a:t>komşu</a:t>
            </a:r>
            <a:r>
              <a:rPr spc="200" dirty="0">
                <a:solidFill>
                  <a:srgbClr val="2E2B1F"/>
                </a:solidFill>
                <a:latin typeface="Calibri"/>
                <a:cs typeface="Calibri"/>
              </a:rPr>
              <a:t> </a:t>
            </a:r>
            <a:r>
              <a:rPr dirty="0">
                <a:solidFill>
                  <a:srgbClr val="2E2B1F"/>
                </a:solidFill>
                <a:latin typeface="Calibri"/>
                <a:cs typeface="Calibri"/>
              </a:rPr>
              <a:t>olan</a:t>
            </a:r>
            <a:r>
              <a:rPr spc="200" dirty="0">
                <a:solidFill>
                  <a:srgbClr val="2E2B1F"/>
                </a:solidFill>
                <a:latin typeface="Calibri"/>
                <a:cs typeface="Calibri"/>
              </a:rPr>
              <a:t> </a:t>
            </a:r>
            <a:r>
              <a:rPr spc="-10" dirty="0">
                <a:solidFill>
                  <a:srgbClr val="2E2B1F"/>
                </a:solidFill>
                <a:latin typeface="Calibri"/>
                <a:cs typeface="Calibri"/>
              </a:rPr>
              <a:t>kesimlerinde </a:t>
            </a:r>
            <a:r>
              <a:rPr dirty="0">
                <a:solidFill>
                  <a:srgbClr val="2E2B1F"/>
                </a:solidFill>
                <a:latin typeface="Calibri"/>
                <a:cs typeface="Calibri"/>
              </a:rPr>
              <a:t>ise</a:t>
            </a:r>
            <a:r>
              <a:rPr spc="-30" dirty="0">
                <a:solidFill>
                  <a:srgbClr val="2E2B1F"/>
                </a:solidFill>
                <a:latin typeface="Calibri"/>
                <a:cs typeface="Calibri"/>
              </a:rPr>
              <a:t> </a:t>
            </a:r>
            <a:r>
              <a:rPr dirty="0">
                <a:solidFill>
                  <a:srgbClr val="2E2B1F"/>
                </a:solidFill>
                <a:latin typeface="Calibri"/>
                <a:cs typeface="Calibri"/>
              </a:rPr>
              <a:t>yazlar</a:t>
            </a:r>
            <a:r>
              <a:rPr spc="-35" dirty="0">
                <a:solidFill>
                  <a:srgbClr val="2E2B1F"/>
                </a:solidFill>
                <a:latin typeface="Calibri"/>
                <a:cs typeface="Calibri"/>
              </a:rPr>
              <a:t> </a:t>
            </a:r>
            <a:r>
              <a:rPr dirty="0">
                <a:solidFill>
                  <a:srgbClr val="2E2B1F"/>
                </a:solidFill>
                <a:latin typeface="Calibri"/>
                <a:cs typeface="Calibri"/>
              </a:rPr>
              <a:t>sıcak</a:t>
            </a:r>
            <a:r>
              <a:rPr spc="-35" dirty="0">
                <a:solidFill>
                  <a:srgbClr val="2E2B1F"/>
                </a:solidFill>
                <a:latin typeface="Calibri"/>
                <a:cs typeface="Calibri"/>
              </a:rPr>
              <a:t> </a:t>
            </a:r>
            <a:r>
              <a:rPr dirty="0">
                <a:solidFill>
                  <a:srgbClr val="2E2B1F"/>
                </a:solidFill>
                <a:latin typeface="Calibri"/>
                <a:cs typeface="Calibri"/>
              </a:rPr>
              <a:t>ve</a:t>
            </a:r>
            <a:r>
              <a:rPr spc="-30" dirty="0">
                <a:solidFill>
                  <a:srgbClr val="2E2B1F"/>
                </a:solidFill>
                <a:latin typeface="Calibri"/>
                <a:cs typeface="Calibri"/>
              </a:rPr>
              <a:t> </a:t>
            </a:r>
            <a:r>
              <a:rPr dirty="0">
                <a:solidFill>
                  <a:srgbClr val="2E2B1F"/>
                </a:solidFill>
                <a:latin typeface="Calibri"/>
                <a:cs typeface="Calibri"/>
              </a:rPr>
              <a:t>kurak,</a:t>
            </a:r>
            <a:r>
              <a:rPr spc="-30" dirty="0">
                <a:solidFill>
                  <a:srgbClr val="2E2B1F"/>
                </a:solidFill>
                <a:latin typeface="Calibri"/>
                <a:cs typeface="Calibri"/>
              </a:rPr>
              <a:t> </a:t>
            </a:r>
            <a:r>
              <a:rPr dirty="0">
                <a:solidFill>
                  <a:srgbClr val="2E2B1F"/>
                </a:solidFill>
                <a:latin typeface="Calibri"/>
                <a:cs typeface="Calibri"/>
              </a:rPr>
              <a:t>kışlar</a:t>
            </a:r>
            <a:r>
              <a:rPr spc="-40" dirty="0">
                <a:solidFill>
                  <a:srgbClr val="2E2B1F"/>
                </a:solidFill>
                <a:latin typeface="Calibri"/>
                <a:cs typeface="Calibri"/>
              </a:rPr>
              <a:t> </a:t>
            </a:r>
            <a:r>
              <a:rPr dirty="0">
                <a:solidFill>
                  <a:srgbClr val="2E2B1F"/>
                </a:solidFill>
                <a:latin typeface="Calibri"/>
                <a:cs typeface="Calibri"/>
              </a:rPr>
              <a:t>ılık</a:t>
            </a:r>
            <a:r>
              <a:rPr spc="-25" dirty="0">
                <a:solidFill>
                  <a:srgbClr val="2E2B1F"/>
                </a:solidFill>
                <a:latin typeface="Calibri"/>
                <a:cs typeface="Calibri"/>
              </a:rPr>
              <a:t> </a:t>
            </a:r>
            <a:r>
              <a:rPr dirty="0">
                <a:solidFill>
                  <a:srgbClr val="2E2B1F"/>
                </a:solidFill>
                <a:latin typeface="Calibri"/>
                <a:cs typeface="Calibri"/>
              </a:rPr>
              <a:t>ve</a:t>
            </a:r>
            <a:r>
              <a:rPr spc="-45" dirty="0">
                <a:solidFill>
                  <a:srgbClr val="2E2B1F"/>
                </a:solidFill>
                <a:latin typeface="Calibri"/>
                <a:cs typeface="Calibri"/>
              </a:rPr>
              <a:t> </a:t>
            </a:r>
            <a:r>
              <a:rPr spc="-10" dirty="0">
                <a:solidFill>
                  <a:srgbClr val="2E2B1F"/>
                </a:solidFill>
                <a:latin typeface="Calibri"/>
                <a:cs typeface="Calibri"/>
              </a:rPr>
              <a:t>yağışlıdır.</a:t>
            </a:r>
            <a:endParaRPr dirty="0">
              <a:latin typeface="Calibri"/>
              <a:cs typeface="Calibri"/>
            </a:endParaRPr>
          </a:p>
          <a:p>
            <a:pPr>
              <a:spcBef>
                <a:spcPts val="825"/>
              </a:spcBef>
              <a:buClr>
                <a:srgbClr val="A9A47B"/>
              </a:buClr>
              <a:buFont typeface="Arial MT"/>
              <a:buChar char="•"/>
            </a:pPr>
            <a:endParaRPr dirty="0">
              <a:latin typeface="Calibri"/>
              <a:cs typeface="Calibri"/>
            </a:endParaRPr>
          </a:p>
          <a:p>
            <a:pPr marL="241300" marR="5080" indent="-228600" algn="just">
              <a:spcBef>
                <a:spcPts val="5"/>
              </a:spcBef>
              <a:buClr>
                <a:srgbClr val="A9A47B"/>
              </a:buClr>
              <a:buFont typeface="Arial MT"/>
              <a:buChar char="•"/>
              <a:tabLst>
                <a:tab pos="241300" algn="l"/>
              </a:tabLst>
            </a:pPr>
            <a:r>
              <a:rPr dirty="0">
                <a:solidFill>
                  <a:srgbClr val="2E2B1F"/>
                </a:solidFill>
                <a:latin typeface="Calibri"/>
                <a:cs typeface="Calibri"/>
              </a:rPr>
              <a:t>Bir</a:t>
            </a:r>
            <a:r>
              <a:rPr spc="15" dirty="0">
                <a:solidFill>
                  <a:srgbClr val="2E2B1F"/>
                </a:solidFill>
                <a:latin typeface="Calibri"/>
                <a:cs typeface="Calibri"/>
              </a:rPr>
              <a:t> </a:t>
            </a:r>
            <a:r>
              <a:rPr dirty="0">
                <a:solidFill>
                  <a:srgbClr val="2E2B1F"/>
                </a:solidFill>
                <a:latin typeface="Calibri"/>
                <a:cs typeface="Calibri"/>
              </a:rPr>
              <a:t>bütün</a:t>
            </a:r>
            <a:r>
              <a:rPr spc="30" dirty="0">
                <a:solidFill>
                  <a:srgbClr val="2E2B1F"/>
                </a:solidFill>
                <a:latin typeface="Calibri"/>
                <a:cs typeface="Calibri"/>
              </a:rPr>
              <a:t> </a:t>
            </a:r>
            <a:r>
              <a:rPr dirty="0">
                <a:solidFill>
                  <a:srgbClr val="2E2B1F"/>
                </a:solidFill>
                <a:latin typeface="Calibri"/>
                <a:cs typeface="Calibri"/>
              </a:rPr>
              <a:t>olarak</a:t>
            </a:r>
            <a:r>
              <a:rPr spc="30" dirty="0">
                <a:solidFill>
                  <a:srgbClr val="2E2B1F"/>
                </a:solidFill>
                <a:latin typeface="Calibri"/>
                <a:cs typeface="Calibri"/>
              </a:rPr>
              <a:t> </a:t>
            </a:r>
            <a:r>
              <a:rPr spc="-10" dirty="0">
                <a:solidFill>
                  <a:srgbClr val="2E2B1F"/>
                </a:solidFill>
                <a:latin typeface="Calibri"/>
                <a:cs typeface="Calibri"/>
              </a:rPr>
              <a:t>Avrupa’da</a:t>
            </a:r>
            <a:r>
              <a:rPr spc="30" dirty="0">
                <a:solidFill>
                  <a:srgbClr val="2E2B1F"/>
                </a:solidFill>
                <a:latin typeface="Calibri"/>
                <a:cs typeface="Calibri"/>
              </a:rPr>
              <a:t> </a:t>
            </a:r>
            <a:r>
              <a:rPr dirty="0">
                <a:solidFill>
                  <a:srgbClr val="2E2B1F"/>
                </a:solidFill>
                <a:latin typeface="Calibri"/>
                <a:cs typeface="Calibri"/>
              </a:rPr>
              <a:t>ortalama</a:t>
            </a:r>
            <a:r>
              <a:rPr spc="25" dirty="0">
                <a:solidFill>
                  <a:srgbClr val="2E2B1F"/>
                </a:solidFill>
                <a:latin typeface="Calibri"/>
                <a:cs typeface="Calibri"/>
              </a:rPr>
              <a:t> </a:t>
            </a:r>
            <a:r>
              <a:rPr dirty="0">
                <a:solidFill>
                  <a:srgbClr val="2E2B1F"/>
                </a:solidFill>
                <a:latin typeface="Calibri"/>
                <a:cs typeface="Calibri"/>
              </a:rPr>
              <a:t>sıcaklıklar</a:t>
            </a:r>
            <a:r>
              <a:rPr spc="25" dirty="0">
                <a:solidFill>
                  <a:srgbClr val="2E2B1F"/>
                </a:solidFill>
                <a:latin typeface="Calibri"/>
                <a:cs typeface="Calibri"/>
              </a:rPr>
              <a:t> </a:t>
            </a:r>
            <a:r>
              <a:rPr dirty="0">
                <a:solidFill>
                  <a:srgbClr val="2E2B1F"/>
                </a:solidFill>
                <a:latin typeface="Calibri"/>
                <a:cs typeface="Calibri"/>
              </a:rPr>
              <a:t>güneybatıdan</a:t>
            </a:r>
            <a:r>
              <a:rPr spc="30" dirty="0">
                <a:solidFill>
                  <a:srgbClr val="2E2B1F"/>
                </a:solidFill>
                <a:latin typeface="Calibri"/>
                <a:cs typeface="Calibri"/>
              </a:rPr>
              <a:t> </a:t>
            </a:r>
            <a:r>
              <a:rPr spc="-10" dirty="0">
                <a:solidFill>
                  <a:srgbClr val="2E2B1F"/>
                </a:solidFill>
                <a:latin typeface="Calibri"/>
                <a:cs typeface="Calibri"/>
              </a:rPr>
              <a:t>kuzeydoğuya </a:t>
            </a:r>
            <a:r>
              <a:rPr dirty="0">
                <a:solidFill>
                  <a:srgbClr val="2E2B1F"/>
                </a:solidFill>
                <a:latin typeface="Calibri"/>
                <a:cs typeface="Calibri"/>
              </a:rPr>
              <a:t>doğru</a:t>
            </a:r>
            <a:r>
              <a:rPr spc="80" dirty="0">
                <a:solidFill>
                  <a:srgbClr val="2E2B1F"/>
                </a:solidFill>
                <a:latin typeface="Calibri"/>
                <a:cs typeface="Calibri"/>
              </a:rPr>
              <a:t> </a:t>
            </a:r>
            <a:r>
              <a:rPr dirty="0">
                <a:solidFill>
                  <a:srgbClr val="2E2B1F"/>
                </a:solidFill>
                <a:latin typeface="Calibri"/>
                <a:cs typeface="Calibri"/>
              </a:rPr>
              <a:t>düşüş</a:t>
            </a:r>
            <a:r>
              <a:rPr spc="95" dirty="0">
                <a:solidFill>
                  <a:srgbClr val="2E2B1F"/>
                </a:solidFill>
                <a:latin typeface="Calibri"/>
                <a:cs typeface="Calibri"/>
              </a:rPr>
              <a:t> </a:t>
            </a:r>
            <a:r>
              <a:rPr spc="-10" dirty="0">
                <a:solidFill>
                  <a:srgbClr val="2E2B1F"/>
                </a:solidFill>
                <a:latin typeface="Calibri"/>
                <a:cs typeface="Calibri"/>
              </a:rPr>
              <a:t>gösterir.</a:t>
            </a:r>
            <a:r>
              <a:rPr spc="90" dirty="0">
                <a:solidFill>
                  <a:srgbClr val="2E2B1F"/>
                </a:solidFill>
                <a:latin typeface="Calibri"/>
                <a:cs typeface="Calibri"/>
              </a:rPr>
              <a:t> </a:t>
            </a:r>
            <a:endParaRPr dirty="0">
              <a:latin typeface="Calibri"/>
              <a:cs typeface="Calibri"/>
            </a:endParaRPr>
          </a:p>
        </p:txBody>
      </p:sp>
      <p:pic>
        <p:nvPicPr>
          <p:cNvPr id="5" name="Picture 4"/>
          <p:cNvPicPr>
            <a:picLocks noChangeAspect="1"/>
          </p:cNvPicPr>
          <p:nvPr/>
        </p:nvPicPr>
        <p:blipFill>
          <a:blip r:embed="rId2"/>
          <a:stretch>
            <a:fillRect/>
          </a:stretch>
        </p:blipFill>
        <p:spPr>
          <a:xfrm>
            <a:off x="2286001" y="2404432"/>
            <a:ext cx="7134225" cy="4317045"/>
          </a:xfrm>
          <a:prstGeom prst="rect">
            <a:avLst/>
          </a:prstGeom>
        </p:spPr>
      </p:pic>
    </p:spTree>
    <p:extLst>
      <p:ext uri="{BB962C8B-B14F-4D97-AF65-F5344CB8AC3E}">
        <p14:creationId xmlns:p14="http://schemas.microsoft.com/office/powerpoint/2010/main" val="112094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701674"/>
          </a:xfrm>
        </p:spPr>
        <p:txBody>
          <a:bodyPr/>
          <a:lstStyle/>
          <a:p>
            <a:r>
              <a:rPr lang="tr-TR" dirty="0"/>
              <a:t>Yağış:</a:t>
            </a:r>
          </a:p>
        </p:txBody>
      </p:sp>
      <p:sp>
        <p:nvSpPr>
          <p:cNvPr id="3" name="Content Placeholder 2"/>
          <p:cNvSpPr>
            <a:spLocks noGrp="1"/>
          </p:cNvSpPr>
          <p:nvPr>
            <p:ph idx="1"/>
          </p:nvPr>
        </p:nvSpPr>
        <p:spPr>
          <a:xfrm>
            <a:off x="633046" y="1066801"/>
            <a:ext cx="11025554" cy="5486399"/>
          </a:xfrm>
        </p:spPr>
        <p:txBody>
          <a:bodyPr>
            <a:normAutofit lnSpcReduction="10000"/>
          </a:bodyPr>
          <a:lstStyle/>
          <a:p>
            <a:r>
              <a:rPr lang="tr-TR" dirty="0"/>
              <a:t>Yağış miktarları yeryüzü şekillerine bağlıdır. Genel olarak dağ yamaçlarına fazla yağış düşerken, ovalara daha az yağış 	düşmektedir. Yıllık yağışlar batıdan doğuya doğru azalır ve bu 	azalma dağlık alanların yamaçlarında daha da belirginleşir. </a:t>
            </a:r>
          </a:p>
          <a:p>
            <a:endParaRPr lang="tr-TR" dirty="0"/>
          </a:p>
          <a:p>
            <a:r>
              <a:rPr lang="tr-TR" dirty="0"/>
              <a:t>Yağışlar  mevsimsel  olarak,  en  fazla  kuzey  bölgelerinde ilkbahar  ve  yaz  mevsiminde  düşerken,  güneyde  Akdeniz 	kıyılarında kış mevsiminde düşer. Orta Avrupa'da ise, yağışın 	mevsimlere göre dağılışı düzenlidir.</a:t>
            </a:r>
          </a:p>
          <a:p>
            <a:endParaRPr lang="tr-TR" dirty="0"/>
          </a:p>
          <a:p>
            <a:r>
              <a:rPr lang="tr-TR" dirty="0">
                <a:solidFill>
                  <a:schemeClr val="tx1">
                    <a:lumMod val="95000"/>
                    <a:lumOff val="5000"/>
                  </a:schemeClr>
                </a:solidFill>
              </a:rPr>
              <a:t>Avrupa'da  bulutluluk  süresi,  güneydoğudan  kuzeybatıya 	doğru, kar yağışları güneyden kuzeye doğru, karın yerde 	kalma  süresi  ise  ovalardan  dağlara  doğru  artar.  Yıllık 	güneşlenme  süresi  ise  kuzeyden  güneye  doğru  artış 	göstermektedir.</a:t>
            </a:r>
          </a:p>
          <a:p>
            <a:endParaRPr lang="tr-TR" dirty="0"/>
          </a:p>
        </p:txBody>
      </p:sp>
    </p:spTree>
    <p:extLst>
      <p:ext uri="{BB962C8B-B14F-4D97-AF65-F5344CB8AC3E}">
        <p14:creationId xmlns:p14="http://schemas.microsoft.com/office/powerpoint/2010/main" val="3257902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169986" y="169518"/>
            <a:ext cx="11744254" cy="6515564"/>
            <a:chOff x="-1264699" y="360361"/>
            <a:chExt cx="13734254" cy="7619591"/>
          </a:xfrm>
        </p:grpSpPr>
        <p:pic>
          <p:nvPicPr>
            <p:cNvPr id="6" name="object 6"/>
            <p:cNvPicPr/>
            <p:nvPr/>
          </p:nvPicPr>
          <p:blipFill>
            <a:blip r:embed="rId2" cstate="print"/>
            <a:stretch>
              <a:fillRect/>
            </a:stretch>
          </p:blipFill>
          <p:spPr>
            <a:xfrm>
              <a:off x="-1264699" y="360361"/>
              <a:ext cx="5281579" cy="3338805"/>
            </a:xfrm>
            <a:prstGeom prst="rect">
              <a:avLst/>
            </a:prstGeom>
          </p:spPr>
        </p:pic>
        <p:pic>
          <p:nvPicPr>
            <p:cNvPr id="7" name="object 7"/>
            <p:cNvPicPr/>
            <p:nvPr/>
          </p:nvPicPr>
          <p:blipFill>
            <a:blip r:embed="rId3" cstate="print"/>
            <a:stretch>
              <a:fillRect/>
            </a:stretch>
          </p:blipFill>
          <p:spPr>
            <a:xfrm>
              <a:off x="4530985" y="676226"/>
              <a:ext cx="7938570" cy="7303726"/>
            </a:xfrm>
            <a:prstGeom prst="rect">
              <a:avLst/>
            </a:prstGeom>
          </p:spPr>
        </p:pic>
      </p:grpSp>
      <p:pic>
        <p:nvPicPr>
          <p:cNvPr id="2" name="Picture 1"/>
          <p:cNvPicPr>
            <a:picLocks noChangeAspect="1"/>
          </p:cNvPicPr>
          <p:nvPr/>
        </p:nvPicPr>
        <p:blipFill>
          <a:blip r:embed="rId4"/>
          <a:stretch>
            <a:fillRect/>
          </a:stretch>
        </p:blipFill>
        <p:spPr>
          <a:xfrm>
            <a:off x="169986" y="3579830"/>
            <a:ext cx="4516314" cy="2867860"/>
          </a:xfrm>
          <a:prstGeom prst="rect">
            <a:avLst/>
          </a:prstGeom>
        </p:spPr>
      </p:pic>
    </p:spTree>
    <p:extLst>
      <p:ext uri="{BB962C8B-B14F-4D97-AF65-F5344CB8AC3E}">
        <p14:creationId xmlns:p14="http://schemas.microsoft.com/office/powerpoint/2010/main" val="204518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42900" y="342900"/>
            <a:ext cx="11632223" cy="2443981"/>
          </a:xfrm>
          <a:prstGeom prst="rect">
            <a:avLst/>
          </a:prstGeom>
        </p:spPr>
        <p:txBody>
          <a:bodyPr vert="horz" wrap="square" lIns="0" tIns="39095" rIns="0" bIns="0" rtlCol="0">
            <a:spAutoFit/>
          </a:bodyPr>
          <a:lstStyle/>
          <a:p>
            <a:pPr marL="10318" marR="4344" algn="just">
              <a:lnSpc>
                <a:spcPts val="1753"/>
              </a:lnSpc>
              <a:spcBef>
                <a:spcPts val="308"/>
              </a:spcBef>
              <a:buClr>
                <a:srgbClr val="98C723"/>
              </a:buClr>
              <a:buSzPct val="78947"/>
              <a:tabLst>
                <a:tab pos="450137" algn="l"/>
              </a:tabLst>
            </a:pPr>
            <a:r>
              <a:rPr lang="tr-TR" sz="1625" dirty="0">
                <a:solidFill>
                  <a:prstClr val="black">
                    <a:lumMod val="95000"/>
                    <a:lumOff val="5000"/>
                  </a:prstClr>
                </a:solidFill>
                <a:latin typeface="Verdana"/>
                <a:cs typeface="Verdana"/>
              </a:rPr>
              <a:t>1. </a:t>
            </a:r>
            <a:r>
              <a:rPr sz="1625" dirty="0" err="1">
                <a:solidFill>
                  <a:prstClr val="black">
                    <a:lumMod val="95000"/>
                    <a:lumOff val="5000"/>
                  </a:prstClr>
                </a:solidFill>
                <a:latin typeface="Verdana"/>
                <a:cs typeface="Verdana"/>
              </a:rPr>
              <a:t>Kıtanın</a:t>
            </a:r>
            <a:r>
              <a:rPr sz="1625" spc="329"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kuzeyinde</a:t>
            </a:r>
            <a:r>
              <a:rPr sz="1625" spc="333"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kutup</a:t>
            </a:r>
            <a:r>
              <a:rPr sz="1625" spc="329"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altı</a:t>
            </a:r>
            <a:r>
              <a:rPr sz="1625" spc="329" dirty="0">
                <a:solidFill>
                  <a:prstClr val="black">
                    <a:lumMod val="95000"/>
                    <a:lumOff val="5000"/>
                  </a:prstClr>
                </a:solidFill>
                <a:latin typeface="Verdana"/>
                <a:cs typeface="Verdana"/>
              </a:rPr>
              <a:t> </a:t>
            </a:r>
            <a:r>
              <a:rPr sz="1625" b="1" spc="-9" dirty="0">
                <a:solidFill>
                  <a:prstClr val="black">
                    <a:lumMod val="95000"/>
                    <a:lumOff val="5000"/>
                  </a:prstClr>
                </a:solidFill>
                <a:latin typeface="Tahoma"/>
                <a:cs typeface="Tahoma"/>
              </a:rPr>
              <a:t>(Subarktik)</a:t>
            </a:r>
            <a:r>
              <a:rPr sz="1625" b="1" spc="-26" dirty="0">
                <a:solidFill>
                  <a:prstClr val="black">
                    <a:lumMod val="95000"/>
                    <a:lumOff val="5000"/>
                  </a:prstClr>
                </a:solidFill>
                <a:latin typeface="Tahoma"/>
                <a:cs typeface="Tahoma"/>
              </a:rPr>
              <a:t>  </a:t>
            </a:r>
            <a:r>
              <a:rPr sz="1625" b="1" dirty="0">
                <a:solidFill>
                  <a:prstClr val="black">
                    <a:lumMod val="95000"/>
                    <a:lumOff val="5000"/>
                  </a:prstClr>
                </a:solidFill>
                <a:latin typeface="Tahoma"/>
                <a:cs typeface="Tahoma"/>
              </a:rPr>
              <a:t>veya</a:t>
            </a:r>
            <a:r>
              <a:rPr sz="1625" b="1" spc="-26" dirty="0">
                <a:solidFill>
                  <a:prstClr val="black">
                    <a:lumMod val="95000"/>
                    <a:lumOff val="5000"/>
                  </a:prstClr>
                </a:solidFill>
                <a:latin typeface="Tahoma"/>
                <a:cs typeface="Tahoma"/>
              </a:rPr>
              <a:t>  </a:t>
            </a:r>
            <a:r>
              <a:rPr sz="1625" b="1" dirty="0">
                <a:solidFill>
                  <a:prstClr val="black">
                    <a:lumMod val="95000"/>
                    <a:lumOff val="5000"/>
                  </a:prstClr>
                </a:solidFill>
                <a:latin typeface="Tahoma"/>
                <a:cs typeface="Tahoma"/>
              </a:rPr>
              <a:t>Tundra</a:t>
            </a:r>
            <a:r>
              <a:rPr sz="1625" b="1" spc="-26" dirty="0">
                <a:solidFill>
                  <a:prstClr val="black">
                    <a:lumMod val="95000"/>
                    <a:lumOff val="5000"/>
                  </a:prstClr>
                </a:solidFill>
                <a:latin typeface="Tahoma"/>
                <a:cs typeface="Tahoma"/>
              </a:rPr>
              <a:t>  </a:t>
            </a:r>
            <a:r>
              <a:rPr sz="1625" spc="-68" dirty="0" err="1">
                <a:solidFill>
                  <a:prstClr val="black">
                    <a:lumMod val="95000"/>
                    <a:lumOff val="5000"/>
                  </a:prstClr>
                </a:solidFill>
                <a:latin typeface="Verdana"/>
                <a:cs typeface="Verdana"/>
              </a:rPr>
              <a:t>iklimi</a:t>
            </a:r>
            <a:r>
              <a:rPr sz="1625" spc="-68" dirty="0">
                <a:solidFill>
                  <a:prstClr val="black">
                    <a:lumMod val="95000"/>
                    <a:lumOff val="5000"/>
                  </a:prstClr>
                </a:solidFill>
                <a:latin typeface="Verdana"/>
                <a:cs typeface="Verdana"/>
              </a:rPr>
              <a:t> </a:t>
            </a:r>
            <a:r>
              <a:rPr sz="1625" spc="-26" dirty="0" err="1">
                <a:solidFill>
                  <a:prstClr val="black">
                    <a:lumMod val="95000"/>
                    <a:lumOff val="5000"/>
                  </a:prstClr>
                </a:solidFill>
                <a:latin typeface="Verdana"/>
                <a:cs typeface="Verdana"/>
              </a:rPr>
              <a:t>hâkimdir</a:t>
            </a:r>
            <a:r>
              <a:rPr sz="1625" spc="-26" dirty="0">
                <a:solidFill>
                  <a:prstClr val="black">
                    <a:lumMod val="95000"/>
                    <a:lumOff val="5000"/>
                  </a:prstClr>
                </a:solidFill>
                <a:latin typeface="Verdana"/>
                <a:cs typeface="Verdana"/>
              </a:rPr>
              <a:t>.</a:t>
            </a:r>
            <a:endParaRPr lang="tr-TR" sz="1625" spc="103" dirty="0">
              <a:solidFill>
                <a:prstClr val="black">
                  <a:lumMod val="95000"/>
                  <a:lumOff val="5000"/>
                </a:prstClr>
              </a:solidFill>
              <a:latin typeface="Verdana"/>
              <a:cs typeface="Verdana"/>
            </a:endParaRPr>
          </a:p>
          <a:p>
            <a:pPr marL="447966" marR="4344" indent="-437648" algn="just">
              <a:lnSpc>
                <a:spcPts val="1753"/>
              </a:lnSpc>
              <a:spcBef>
                <a:spcPts val="308"/>
              </a:spcBef>
              <a:buClr>
                <a:srgbClr val="98C723"/>
              </a:buClr>
              <a:buSzPct val="78947"/>
              <a:buFontTx/>
              <a:buAutoNum type="arabicPeriod"/>
              <a:tabLst>
                <a:tab pos="450137" algn="l"/>
              </a:tabLst>
            </a:pPr>
            <a:endParaRPr lang="tr-TR" sz="1625" spc="103" dirty="0">
              <a:solidFill>
                <a:prstClr val="black">
                  <a:lumMod val="95000"/>
                  <a:lumOff val="5000"/>
                </a:prstClr>
              </a:solidFill>
              <a:latin typeface="Verdana"/>
              <a:cs typeface="Verdana"/>
            </a:endParaRPr>
          </a:p>
          <a:p>
            <a:pPr marL="10318" marR="4344" algn="just">
              <a:lnSpc>
                <a:spcPts val="1753"/>
              </a:lnSpc>
              <a:spcBef>
                <a:spcPts val="308"/>
              </a:spcBef>
              <a:buClr>
                <a:srgbClr val="98C723"/>
              </a:buClr>
              <a:buSzPct val="78947"/>
              <a:tabLst>
                <a:tab pos="450137" algn="l"/>
              </a:tabLst>
            </a:pPr>
            <a:r>
              <a:rPr sz="1625" dirty="0" err="1">
                <a:solidFill>
                  <a:prstClr val="black">
                    <a:lumMod val="95000"/>
                    <a:lumOff val="5000"/>
                  </a:prstClr>
                </a:solidFill>
                <a:latin typeface="Verdana"/>
                <a:cs typeface="Verdana"/>
              </a:rPr>
              <a:t>Burada</a:t>
            </a:r>
            <a:r>
              <a:rPr sz="1625" spc="103"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yazlar</a:t>
            </a:r>
            <a:r>
              <a:rPr sz="1625" spc="97"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çok</a:t>
            </a:r>
            <a:r>
              <a:rPr sz="1625" spc="97"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kısa</a:t>
            </a:r>
            <a:r>
              <a:rPr sz="1625" spc="107" dirty="0">
                <a:solidFill>
                  <a:prstClr val="black">
                    <a:lumMod val="95000"/>
                    <a:lumOff val="5000"/>
                  </a:prstClr>
                </a:solidFill>
                <a:latin typeface="Verdana"/>
                <a:cs typeface="Verdana"/>
              </a:rPr>
              <a:t> </a:t>
            </a:r>
            <a:r>
              <a:rPr sz="1625" spc="-64" dirty="0">
                <a:solidFill>
                  <a:prstClr val="black">
                    <a:lumMod val="95000"/>
                    <a:lumOff val="5000"/>
                  </a:prstClr>
                </a:solidFill>
                <a:latin typeface="Verdana"/>
                <a:cs typeface="Verdana"/>
              </a:rPr>
              <a:t>sürer.</a:t>
            </a:r>
            <a:r>
              <a:rPr sz="1625" spc="103"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Bu</a:t>
            </a:r>
            <a:r>
              <a:rPr sz="1625" spc="103" dirty="0">
                <a:solidFill>
                  <a:prstClr val="black">
                    <a:lumMod val="95000"/>
                    <a:lumOff val="5000"/>
                  </a:prstClr>
                </a:solidFill>
                <a:latin typeface="Verdana"/>
                <a:cs typeface="Verdana"/>
              </a:rPr>
              <a:t> </a:t>
            </a:r>
            <a:r>
              <a:rPr sz="1625" spc="38" dirty="0">
                <a:solidFill>
                  <a:prstClr val="black">
                    <a:lumMod val="95000"/>
                    <a:lumOff val="5000"/>
                  </a:prstClr>
                </a:solidFill>
                <a:latin typeface="Verdana"/>
                <a:cs typeface="Verdana"/>
              </a:rPr>
              <a:t>dönemde</a:t>
            </a:r>
            <a:r>
              <a:rPr sz="1625" spc="107" dirty="0">
                <a:solidFill>
                  <a:prstClr val="black">
                    <a:lumMod val="95000"/>
                    <a:lumOff val="5000"/>
                  </a:prstClr>
                </a:solidFill>
                <a:latin typeface="Verdana"/>
                <a:cs typeface="Verdana"/>
              </a:rPr>
              <a:t> </a:t>
            </a:r>
            <a:r>
              <a:rPr sz="1625" spc="-9" dirty="0">
                <a:solidFill>
                  <a:prstClr val="black">
                    <a:lumMod val="95000"/>
                    <a:lumOff val="5000"/>
                  </a:prstClr>
                </a:solidFill>
                <a:latin typeface="Verdana"/>
                <a:cs typeface="Verdana"/>
              </a:rPr>
              <a:t>gündüz 	</a:t>
            </a:r>
            <a:r>
              <a:rPr sz="1625" spc="-17" dirty="0" err="1">
                <a:solidFill>
                  <a:prstClr val="black">
                    <a:lumMod val="95000"/>
                    <a:lumOff val="5000"/>
                  </a:prstClr>
                </a:solidFill>
                <a:latin typeface="Verdana"/>
                <a:cs typeface="Verdana"/>
              </a:rPr>
              <a:t>süresi</a:t>
            </a:r>
            <a:r>
              <a:rPr sz="1625" spc="128" dirty="0">
                <a:solidFill>
                  <a:prstClr val="black">
                    <a:lumMod val="95000"/>
                    <a:lumOff val="5000"/>
                  </a:prstClr>
                </a:solidFill>
                <a:latin typeface="Verdana"/>
                <a:cs typeface="Verdana"/>
              </a:rPr>
              <a:t> </a:t>
            </a:r>
            <a:r>
              <a:rPr sz="1625" dirty="0" err="1">
                <a:solidFill>
                  <a:prstClr val="black">
                    <a:lumMod val="95000"/>
                    <a:lumOff val="5000"/>
                  </a:prstClr>
                </a:solidFill>
                <a:latin typeface="Verdana"/>
                <a:cs typeface="Verdana"/>
              </a:rPr>
              <a:t>uzundur</a:t>
            </a:r>
            <a:r>
              <a:rPr sz="1625" dirty="0">
                <a:solidFill>
                  <a:prstClr val="black">
                    <a:lumMod val="95000"/>
                    <a:lumOff val="5000"/>
                  </a:prstClr>
                </a:solidFill>
                <a:latin typeface="Verdana"/>
                <a:cs typeface="Verdana"/>
              </a:rPr>
              <a:t>.</a:t>
            </a:r>
            <a:endParaRPr lang="tr-TR" sz="1625" spc="128" dirty="0">
              <a:solidFill>
                <a:prstClr val="black">
                  <a:lumMod val="95000"/>
                  <a:lumOff val="5000"/>
                </a:prstClr>
              </a:solidFill>
              <a:latin typeface="Verdana"/>
              <a:cs typeface="Verdana"/>
            </a:endParaRPr>
          </a:p>
          <a:p>
            <a:pPr marL="10318" marR="4344" algn="just">
              <a:lnSpc>
                <a:spcPts val="1753"/>
              </a:lnSpc>
              <a:spcBef>
                <a:spcPts val="308"/>
              </a:spcBef>
              <a:buClr>
                <a:srgbClr val="98C723"/>
              </a:buClr>
              <a:buSzPct val="78947"/>
              <a:tabLst>
                <a:tab pos="450137" algn="l"/>
              </a:tabLst>
            </a:pPr>
            <a:endParaRPr lang="tr-TR" sz="1625" dirty="0">
              <a:solidFill>
                <a:prstClr val="black">
                  <a:lumMod val="95000"/>
                  <a:lumOff val="5000"/>
                </a:prstClr>
              </a:solidFill>
              <a:latin typeface="Verdana"/>
              <a:cs typeface="Verdana"/>
            </a:endParaRPr>
          </a:p>
          <a:p>
            <a:pPr marL="10318" marR="4344" algn="just">
              <a:lnSpc>
                <a:spcPts val="1753"/>
              </a:lnSpc>
              <a:spcBef>
                <a:spcPts val="308"/>
              </a:spcBef>
              <a:buClr>
                <a:srgbClr val="98C723"/>
              </a:buClr>
              <a:buSzPct val="78947"/>
              <a:tabLst>
                <a:tab pos="450137" algn="l"/>
              </a:tabLst>
            </a:pPr>
            <a:r>
              <a:rPr sz="1625" dirty="0" err="1">
                <a:solidFill>
                  <a:prstClr val="black">
                    <a:lumMod val="95000"/>
                    <a:lumOff val="5000"/>
                  </a:prstClr>
                </a:solidFill>
                <a:latin typeface="Verdana"/>
                <a:cs typeface="Verdana"/>
              </a:rPr>
              <a:t>Orta</a:t>
            </a:r>
            <a:r>
              <a:rPr sz="1625" spc="137"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Avrupa'nın</a:t>
            </a:r>
            <a:r>
              <a:rPr sz="1625" spc="133"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kuzeyinde</a:t>
            </a:r>
            <a:r>
              <a:rPr sz="1625" spc="137"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gündüz</a:t>
            </a:r>
            <a:r>
              <a:rPr sz="1625" spc="133" dirty="0">
                <a:solidFill>
                  <a:prstClr val="black">
                    <a:lumMod val="95000"/>
                    <a:lumOff val="5000"/>
                  </a:prstClr>
                </a:solidFill>
                <a:latin typeface="Verdana"/>
                <a:cs typeface="Verdana"/>
              </a:rPr>
              <a:t> </a:t>
            </a:r>
            <a:r>
              <a:rPr sz="1625" spc="-21" dirty="0">
                <a:solidFill>
                  <a:prstClr val="black">
                    <a:lumMod val="95000"/>
                    <a:lumOff val="5000"/>
                  </a:prstClr>
                </a:solidFill>
                <a:latin typeface="Verdana"/>
                <a:cs typeface="Verdana"/>
              </a:rPr>
              <a:t>süresi</a:t>
            </a:r>
            <a:r>
              <a:rPr sz="1625" spc="124" dirty="0">
                <a:solidFill>
                  <a:prstClr val="black">
                    <a:lumMod val="95000"/>
                    <a:lumOff val="5000"/>
                  </a:prstClr>
                </a:solidFill>
                <a:latin typeface="Verdana"/>
                <a:cs typeface="Verdana"/>
              </a:rPr>
              <a:t> </a:t>
            </a:r>
            <a:r>
              <a:rPr sz="1625" spc="-21" dirty="0">
                <a:solidFill>
                  <a:prstClr val="black">
                    <a:lumMod val="95000"/>
                    <a:lumOff val="5000"/>
                  </a:prstClr>
                </a:solidFill>
                <a:latin typeface="Verdana"/>
                <a:cs typeface="Verdana"/>
              </a:rPr>
              <a:t>20 </a:t>
            </a:r>
            <a:r>
              <a:rPr sz="1625" dirty="0" err="1">
                <a:solidFill>
                  <a:prstClr val="black">
                    <a:lumMod val="95000"/>
                    <a:lumOff val="5000"/>
                  </a:prstClr>
                </a:solidFill>
                <a:latin typeface="Verdana"/>
                <a:cs typeface="Verdana"/>
              </a:rPr>
              <a:t>saate</a:t>
            </a:r>
            <a:r>
              <a:rPr sz="1625" spc="13" dirty="0">
                <a:solidFill>
                  <a:prstClr val="black">
                    <a:lumMod val="95000"/>
                    <a:lumOff val="5000"/>
                  </a:prstClr>
                </a:solidFill>
                <a:latin typeface="Verdana"/>
                <a:cs typeface="Verdana"/>
              </a:rPr>
              <a:t> </a:t>
            </a:r>
            <a:r>
              <a:rPr sz="1625" spc="-68" dirty="0">
                <a:solidFill>
                  <a:prstClr val="black">
                    <a:lumMod val="95000"/>
                    <a:lumOff val="5000"/>
                  </a:prstClr>
                </a:solidFill>
                <a:latin typeface="Verdana"/>
                <a:cs typeface="Verdana"/>
              </a:rPr>
              <a:t>yaklaşır.</a:t>
            </a:r>
            <a:r>
              <a:rPr sz="1625" spc="13" dirty="0">
                <a:solidFill>
                  <a:prstClr val="black">
                    <a:lumMod val="95000"/>
                    <a:lumOff val="5000"/>
                  </a:prstClr>
                </a:solidFill>
                <a:latin typeface="Verdana"/>
                <a:cs typeface="Verdana"/>
              </a:rPr>
              <a:t> </a:t>
            </a:r>
            <a:endParaRPr lang="tr-TR" sz="1625" spc="13" dirty="0">
              <a:solidFill>
                <a:prstClr val="black">
                  <a:lumMod val="95000"/>
                  <a:lumOff val="5000"/>
                </a:prstClr>
              </a:solidFill>
              <a:latin typeface="Verdana"/>
              <a:cs typeface="Verdana"/>
            </a:endParaRPr>
          </a:p>
          <a:p>
            <a:pPr marL="10318" marR="4344" algn="just">
              <a:lnSpc>
                <a:spcPts val="1753"/>
              </a:lnSpc>
              <a:spcBef>
                <a:spcPts val="308"/>
              </a:spcBef>
              <a:buClr>
                <a:srgbClr val="98C723"/>
              </a:buClr>
              <a:buSzPct val="78947"/>
              <a:tabLst>
                <a:tab pos="450137" algn="l"/>
              </a:tabLst>
            </a:pPr>
            <a:endParaRPr lang="tr-TR" sz="1625" spc="-60" dirty="0">
              <a:solidFill>
                <a:prstClr val="black">
                  <a:lumMod val="95000"/>
                  <a:lumOff val="5000"/>
                </a:prstClr>
              </a:solidFill>
              <a:latin typeface="Verdana"/>
              <a:cs typeface="Verdana"/>
            </a:endParaRPr>
          </a:p>
          <a:p>
            <a:pPr marL="10318" marR="4344" algn="just">
              <a:lnSpc>
                <a:spcPts val="1753"/>
              </a:lnSpc>
              <a:spcBef>
                <a:spcPts val="308"/>
              </a:spcBef>
              <a:buClr>
                <a:srgbClr val="98C723"/>
              </a:buClr>
              <a:buSzPct val="78947"/>
              <a:tabLst>
                <a:tab pos="450137" algn="l"/>
              </a:tabLst>
            </a:pPr>
            <a:r>
              <a:rPr sz="1625" spc="-60" dirty="0">
                <a:solidFill>
                  <a:prstClr val="black">
                    <a:lumMod val="95000"/>
                    <a:lumOff val="5000"/>
                  </a:prstClr>
                </a:solidFill>
                <a:latin typeface="Verdana"/>
                <a:cs typeface="Verdana"/>
              </a:rPr>
              <a:t>66°33'</a:t>
            </a:r>
            <a:r>
              <a:rPr lang="tr-TR" sz="1625" spc="-60" dirty="0">
                <a:solidFill>
                  <a:prstClr val="black">
                    <a:lumMod val="95000"/>
                    <a:lumOff val="5000"/>
                  </a:prstClr>
                </a:solidFill>
                <a:latin typeface="Verdana"/>
                <a:cs typeface="Verdana"/>
              </a:rPr>
              <a:t>te</a:t>
            </a:r>
            <a:r>
              <a:rPr sz="1625" spc="-60" dirty="0">
                <a:solidFill>
                  <a:prstClr val="black">
                    <a:lumMod val="95000"/>
                    <a:lumOff val="5000"/>
                  </a:prstClr>
                </a:solidFill>
                <a:latin typeface="Verdana"/>
                <a:cs typeface="Verdana"/>
              </a:rPr>
              <a:t>n</a:t>
            </a:r>
            <a:r>
              <a:rPr sz="1625" spc="9" dirty="0">
                <a:solidFill>
                  <a:prstClr val="black">
                    <a:lumMod val="95000"/>
                    <a:lumOff val="5000"/>
                  </a:prstClr>
                </a:solidFill>
                <a:latin typeface="Verdana"/>
                <a:cs typeface="Verdana"/>
              </a:rPr>
              <a:t> </a:t>
            </a:r>
            <a:r>
              <a:rPr sz="1625" spc="68" dirty="0">
                <a:solidFill>
                  <a:prstClr val="black">
                    <a:lumMod val="95000"/>
                    <a:lumOff val="5000"/>
                  </a:prstClr>
                </a:solidFill>
                <a:latin typeface="Verdana"/>
                <a:cs typeface="Verdana"/>
              </a:rPr>
              <a:t>geçen</a:t>
            </a:r>
            <a:r>
              <a:rPr sz="1625" spc="9" dirty="0">
                <a:solidFill>
                  <a:prstClr val="black">
                    <a:lumMod val="95000"/>
                    <a:lumOff val="5000"/>
                  </a:prstClr>
                </a:solidFill>
                <a:latin typeface="Verdana"/>
                <a:cs typeface="Verdana"/>
              </a:rPr>
              <a:t> </a:t>
            </a:r>
            <a:r>
              <a:rPr sz="1625" spc="-21" dirty="0">
                <a:solidFill>
                  <a:prstClr val="black">
                    <a:lumMod val="95000"/>
                    <a:lumOff val="5000"/>
                  </a:prstClr>
                </a:solidFill>
                <a:latin typeface="Verdana"/>
                <a:cs typeface="Verdana"/>
              </a:rPr>
              <a:t>Kuzey</a:t>
            </a:r>
            <a:r>
              <a:rPr sz="1625" spc="13"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Kutup</a:t>
            </a:r>
            <a:r>
              <a:rPr sz="1625" spc="13" dirty="0">
                <a:solidFill>
                  <a:prstClr val="black">
                    <a:lumMod val="95000"/>
                    <a:lumOff val="5000"/>
                  </a:prstClr>
                </a:solidFill>
                <a:latin typeface="Verdana"/>
                <a:cs typeface="Verdana"/>
              </a:rPr>
              <a:t> </a:t>
            </a:r>
            <a:r>
              <a:rPr sz="1625" spc="-60" dirty="0">
                <a:solidFill>
                  <a:prstClr val="black">
                    <a:lumMod val="95000"/>
                    <a:lumOff val="5000"/>
                  </a:prstClr>
                </a:solidFill>
                <a:latin typeface="Verdana"/>
                <a:cs typeface="Verdana"/>
              </a:rPr>
              <a:t>Dairesi'nin</a:t>
            </a:r>
            <a:r>
              <a:rPr sz="1625" spc="13" dirty="0">
                <a:solidFill>
                  <a:prstClr val="black">
                    <a:lumMod val="95000"/>
                    <a:lumOff val="5000"/>
                  </a:prstClr>
                </a:solidFill>
                <a:latin typeface="Verdana"/>
                <a:cs typeface="Verdana"/>
              </a:rPr>
              <a:t> </a:t>
            </a:r>
            <a:r>
              <a:rPr sz="1625" spc="-9" dirty="0" err="1">
                <a:solidFill>
                  <a:prstClr val="black">
                    <a:lumMod val="95000"/>
                    <a:lumOff val="5000"/>
                  </a:prstClr>
                </a:solidFill>
                <a:latin typeface="Verdana"/>
                <a:cs typeface="Verdana"/>
              </a:rPr>
              <a:t>kuzey</a:t>
            </a:r>
            <a:r>
              <a:rPr sz="1625" spc="-9" dirty="0">
                <a:solidFill>
                  <a:prstClr val="black">
                    <a:lumMod val="95000"/>
                    <a:lumOff val="5000"/>
                  </a:prstClr>
                </a:solidFill>
                <a:latin typeface="Verdana"/>
                <a:cs typeface="Verdana"/>
              </a:rPr>
              <a:t> </a:t>
            </a:r>
            <a:r>
              <a:rPr sz="1625" dirty="0" err="1">
                <a:solidFill>
                  <a:prstClr val="black">
                    <a:lumMod val="95000"/>
                    <a:lumOff val="5000"/>
                  </a:prstClr>
                </a:solidFill>
                <a:latin typeface="Verdana"/>
                <a:cs typeface="Verdana"/>
              </a:rPr>
              <a:t>kesimine</a:t>
            </a:r>
            <a:r>
              <a:rPr sz="1625" spc="-56"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tekabül</a:t>
            </a:r>
            <a:r>
              <a:rPr sz="1625" spc="-56" dirty="0">
                <a:solidFill>
                  <a:prstClr val="black">
                    <a:lumMod val="95000"/>
                    <a:lumOff val="5000"/>
                  </a:prstClr>
                </a:solidFill>
                <a:latin typeface="Verdana"/>
                <a:cs typeface="Verdana"/>
              </a:rPr>
              <a:t>  </a:t>
            </a:r>
            <a:r>
              <a:rPr sz="1625" spc="47" dirty="0">
                <a:solidFill>
                  <a:prstClr val="black">
                    <a:lumMod val="95000"/>
                    <a:lumOff val="5000"/>
                  </a:prstClr>
                </a:solidFill>
                <a:latin typeface="Verdana"/>
                <a:cs typeface="Verdana"/>
              </a:rPr>
              <a:t>eden</a:t>
            </a:r>
            <a:r>
              <a:rPr sz="1625" spc="-51"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İskandinavya</a:t>
            </a:r>
            <a:r>
              <a:rPr sz="1625" spc="-56"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yarımadası</a:t>
            </a:r>
            <a:r>
              <a:rPr sz="1625" spc="-60" dirty="0">
                <a:solidFill>
                  <a:prstClr val="black">
                    <a:lumMod val="95000"/>
                    <a:lumOff val="5000"/>
                  </a:prstClr>
                </a:solidFill>
                <a:latin typeface="Verdana"/>
                <a:cs typeface="Verdana"/>
              </a:rPr>
              <a:t>  </a:t>
            </a:r>
            <a:r>
              <a:rPr sz="1625" dirty="0">
                <a:solidFill>
                  <a:prstClr val="black">
                    <a:lumMod val="95000"/>
                    <a:lumOff val="5000"/>
                  </a:prstClr>
                </a:solidFill>
                <a:latin typeface="Verdana"/>
                <a:cs typeface="Verdana"/>
              </a:rPr>
              <a:t>ve</a:t>
            </a:r>
            <a:r>
              <a:rPr sz="1625" spc="-51" dirty="0">
                <a:solidFill>
                  <a:prstClr val="black">
                    <a:lumMod val="95000"/>
                    <a:lumOff val="5000"/>
                  </a:prstClr>
                </a:solidFill>
                <a:latin typeface="Verdana"/>
                <a:cs typeface="Verdana"/>
              </a:rPr>
              <a:t>  </a:t>
            </a:r>
            <a:r>
              <a:rPr sz="1625" spc="-9" dirty="0" err="1">
                <a:solidFill>
                  <a:prstClr val="black">
                    <a:lumMod val="95000"/>
                    <a:lumOff val="5000"/>
                  </a:prstClr>
                </a:solidFill>
                <a:latin typeface="Verdana"/>
                <a:cs typeface="Verdana"/>
              </a:rPr>
              <a:t>Rusya</a:t>
            </a:r>
            <a:r>
              <a:rPr sz="1625" spc="-9" dirty="0">
                <a:solidFill>
                  <a:prstClr val="black">
                    <a:lumMod val="95000"/>
                    <a:lumOff val="5000"/>
                  </a:prstClr>
                </a:solidFill>
                <a:latin typeface="Verdana"/>
                <a:cs typeface="Verdana"/>
              </a:rPr>
              <a:t> </a:t>
            </a:r>
            <a:r>
              <a:rPr sz="1625" spc="-34" dirty="0" err="1">
                <a:solidFill>
                  <a:prstClr val="black">
                    <a:lumMod val="95000"/>
                    <a:lumOff val="5000"/>
                  </a:prstClr>
                </a:solidFill>
                <a:latin typeface="Verdana"/>
                <a:cs typeface="Verdana"/>
              </a:rPr>
              <a:t>Federasyonunun</a:t>
            </a:r>
            <a:r>
              <a:rPr sz="1625" spc="-77" dirty="0">
                <a:solidFill>
                  <a:prstClr val="black">
                    <a:lumMod val="95000"/>
                    <a:lumOff val="5000"/>
                  </a:prstClr>
                </a:solidFill>
                <a:latin typeface="Verdana"/>
                <a:cs typeface="Verdana"/>
              </a:rPr>
              <a:t> </a:t>
            </a:r>
            <a:r>
              <a:rPr sz="1625" spc="-86" dirty="0">
                <a:solidFill>
                  <a:prstClr val="black">
                    <a:lumMod val="95000"/>
                    <a:lumOff val="5000"/>
                  </a:prstClr>
                </a:solidFill>
                <a:latin typeface="Verdana"/>
                <a:cs typeface="Verdana"/>
              </a:rPr>
              <a:t>kuzey </a:t>
            </a:r>
            <a:r>
              <a:rPr sz="1625" spc="-64" dirty="0">
                <a:solidFill>
                  <a:prstClr val="black">
                    <a:lumMod val="95000"/>
                    <a:lumOff val="5000"/>
                  </a:prstClr>
                </a:solidFill>
                <a:latin typeface="Verdana"/>
                <a:cs typeface="Verdana"/>
              </a:rPr>
              <a:t>kesimlerinde</a:t>
            </a:r>
            <a:r>
              <a:rPr sz="1625" spc="-68" dirty="0">
                <a:solidFill>
                  <a:prstClr val="black">
                    <a:lumMod val="95000"/>
                    <a:lumOff val="5000"/>
                  </a:prstClr>
                </a:solidFill>
                <a:latin typeface="Verdana"/>
                <a:cs typeface="Verdana"/>
              </a:rPr>
              <a:t> </a:t>
            </a:r>
            <a:r>
              <a:rPr sz="1625" spc="-21" dirty="0">
                <a:solidFill>
                  <a:prstClr val="black">
                    <a:lumMod val="95000"/>
                    <a:lumOff val="5000"/>
                  </a:prstClr>
                </a:solidFill>
                <a:latin typeface="Verdana"/>
                <a:cs typeface="Verdana"/>
              </a:rPr>
              <a:t>devamlı</a:t>
            </a:r>
            <a:r>
              <a:rPr sz="1625" spc="-81" dirty="0">
                <a:solidFill>
                  <a:prstClr val="black">
                    <a:lumMod val="95000"/>
                    <a:lumOff val="5000"/>
                  </a:prstClr>
                </a:solidFill>
                <a:latin typeface="Verdana"/>
                <a:cs typeface="Verdana"/>
              </a:rPr>
              <a:t> </a:t>
            </a:r>
            <a:r>
              <a:rPr sz="1625" spc="-38" dirty="0">
                <a:solidFill>
                  <a:prstClr val="black">
                    <a:lumMod val="95000"/>
                    <a:lumOff val="5000"/>
                  </a:prstClr>
                </a:solidFill>
                <a:latin typeface="Verdana"/>
                <a:cs typeface="Verdana"/>
              </a:rPr>
              <a:t>gündüzlere</a:t>
            </a:r>
            <a:r>
              <a:rPr sz="1625" spc="-81" dirty="0">
                <a:solidFill>
                  <a:prstClr val="black">
                    <a:lumMod val="95000"/>
                    <a:lumOff val="5000"/>
                  </a:prstClr>
                </a:solidFill>
                <a:latin typeface="Verdana"/>
                <a:cs typeface="Verdana"/>
              </a:rPr>
              <a:t> </a:t>
            </a:r>
            <a:r>
              <a:rPr sz="1625" spc="-9" dirty="0">
                <a:solidFill>
                  <a:prstClr val="black">
                    <a:lumMod val="95000"/>
                    <a:lumOff val="5000"/>
                  </a:prstClr>
                </a:solidFill>
                <a:latin typeface="Verdana"/>
                <a:cs typeface="Verdana"/>
              </a:rPr>
              <a:t>geçilir.</a:t>
            </a:r>
            <a:endParaRPr sz="1625" dirty="0">
              <a:solidFill>
                <a:prstClr val="black">
                  <a:lumMod val="95000"/>
                  <a:lumOff val="5000"/>
                </a:prstClr>
              </a:solidFill>
              <a:latin typeface="Verdana"/>
              <a:cs typeface="Verdana"/>
            </a:endParaRPr>
          </a:p>
          <a:p>
            <a:pPr>
              <a:spcBef>
                <a:spcPts val="569"/>
              </a:spcBef>
              <a:buClr>
                <a:srgbClr val="98C723"/>
              </a:buClr>
              <a:buFont typeface="Verdana"/>
              <a:buAutoNum type="arabicPeriod"/>
            </a:pPr>
            <a:endParaRPr sz="1625" dirty="0">
              <a:solidFill>
                <a:prstClr val="black">
                  <a:lumMod val="95000"/>
                  <a:lumOff val="5000"/>
                </a:prstClr>
              </a:solidFill>
              <a:latin typeface="Verdana"/>
              <a:cs typeface="Verdana"/>
            </a:endParaRPr>
          </a:p>
        </p:txBody>
      </p:sp>
      <p:pic>
        <p:nvPicPr>
          <p:cNvPr id="3" name="Picture 2"/>
          <p:cNvPicPr>
            <a:picLocks noChangeAspect="1"/>
          </p:cNvPicPr>
          <p:nvPr/>
        </p:nvPicPr>
        <p:blipFill>
          <a:blip r:embed="rId2"/>
          <a:stretch>
            <a:fillRect/>
          </a:stretch>
        </p:blipFill>
        <p:spPr>
          <a:xfrm>
            <a:off x="1820007" y="2656376"/>
            <a:ext cx="7981950" cy="4021675"/>
          </a:xfrm>
          <a:prstGeom prst="rect">
            <a:avLst/>
          </a:prstGeom>
        </p:spPr>
      </p:pic>
    </p:spTree>
    <p:extLst>
      <p:ext uri="{BB962C8B-B14F-4D97-AF65-F5344CB8AC3E}">
        <p14:creationId xmlns:p14="http://schemas.microsoft.com/office/powerpoint/2010/main" val="4103664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316" y="320604"/>
            <a:ext cx="11051931" cy="2862322"/>
          </a:xfrm>
          <a:prstGeom prst="rect">
            <a:avLst/>
          </a:prstGeom>
        </p:spPr>
        <p:txBody>
          <a:bodyPr wrap="square">
            <a:spAutoFit/>
          </a:bodyPr>
          <a:lstStyle/>
          <a:p>
            <a:r>
              <a:rPr lang="tr-TR" dirty="0"/>
              <a:t>2. Avrupa'nın batı sahillerinde </a:t>
            </a:r>
            <a:r>
              <a:rPr lang="tr-TR" b="1" dirty="0"/>
              <a:t>Okyanusal İklim </a:t>
            </a:r>
            <a:r>
              <a:rPr lang="tr-TR" dirty="0"/>
              <a:t>etkilidir.</a:t>
            </a:r>
          </a:p>
          <a:p>
            <a:endParaRPr lang="tr-TR" dirty="0"/>
          </a:p>
          <a:p>
            <a:r>
              <a:rPr lang="tr-TR" dirty="0"/>
              <a:t>Buralarda kışlar ılık ve yazlar serin geçer. Kışların ılık geçmesi Gulf Stream sıcak su akıntısının etkisi ile olur.</a:t>
            </a:r>
          </a:p>
          <a:p>
            <a:endParaRPr lang="tr-TR" dirty="0"/>
          </a:p>
          <a:p>
            <a:r>
              <a:rPr lang="tr-TR" dirty="0"/>
              <a:t>Atlas Okyanusunun orta kısmında batı rüzgarları ile gelen bu akıntılar, kışın hava sıcaklığının düşmesini engeller. Bu nedenle sıcaklık Baltık ve İskandinavya ülkelerinde doğudaki sahalara göre birkaç derece yüksektir. </a:t>
            </a:r>
          </a:p>
          <a:p>
            <a:endParaRPr lang="tr-TR" dirty="0"/>
          </a:p>
          <a:p>
            <a:r>
              <a:rPr lang="tr-TR" dirty="0"/>
              <a:t>Örneğin aynı paralelde Moskova'da Ocak ayı ortalama sıcaklığı -10 °C iken İskandinavya'nın Kuzey Buz Denizi kıyılarında 0 °C'dir. Başka bir ifade ile Gulf Stream sıcak su akıntısı, Batı Avrupa kıyılarında sıcaklığı karaların iç kısımlarına göre 10 °C daha yüksektir.</a:t>
            </a:r>
          </a:p>
        </p:txBody>
      </p:sp>
      <p:pic>
        <p:nvPicPr>
          <p:cNvPr id="3" name="Picture 2"/>
          <p:cNvPicPr>
            <a:picLocks noChangeAspect="1"/>
          </p:cNvPicPr>
          <p:nvPr/>
        </p:nvPicPr>
        <p:blipFill>
          <a:blip r:embed="rId2"/>
          <a:stretch>
            <a:fillRect/>
          </a:stretch>
        </p:blipFill>
        <p:spPr>
          <a:xfrm>
            <a:off x="2949096" y="3410196"/>
            <a:ext cx="5938461" cy="3194172"/>
          </a:xfrm>
          <a:prstGeom prst="rect">
            <a:avLst/>
          </a:prstGeom>
        </p:spPr>
      </p:pic>
    </p:spTree>
    <p:extLst>
      <p:ext uri="{BB962C8B-B14F-4D97-AF65-F5344CB8AC3E}">
        <p14:creationId xmlns:p14="http://schemas.microsoft.com/office/powerpoint/2010/main" val="84981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22031" y="316523"/>
            <a:ext cx="11368454" cy="1364635"/>
          </a:xfrm>
          <a:prstGeom prst="rect">
            <a:avLst/>
          </a:prstGeom>
        </p:spPr>
        <p:txBody>
          <a:bodyPr vert="horz" wrap="square" lIns="0" tIns="10317" rIns="0" bIns="0" rtlCol="0">
            <a:spAutoFit/>
          </a:bodyPr>
          <a:lstStyle/>
          <a:p>
            <a:pPr marL="10860" marR="4344" algn="just">
              <a:spcBef>
                <a:spcPts val="81"/>
              </a:spcBef>
              <a:tabLst>
                <a:tab pos="322535" algn="l"/>
              </a:tabLst>
            </a:pPr>
            <a:r>
              <a:rPr lang="tr-TR" sz="1710" b="1" dirty="0">
                <a:solidFill>
                  <a:prstClr val="black">
                    <a:lumMod val="95000"/>
                    <a:lumOff val="5000"/>
                  </a:prstClr>
                </a:solidFill>
                <a:latin typeface="Tahoma"/>
                <a:cs typeface="Tahoma"/>
              </a:rPr>
              <a:t>3. </a:t>
            </a:r>
            <a:r>
              <a:rPr sz="1710" b="1" dirty="0" err="1">
                <a:solidFill>
                  <a:prstClr val="black">
                    <a:lumMod val="95000"/>
                    <a:lumOff val="5000"/>
                  </a:prstClr>
                </a:solidFill>
                <a:latin typeface="Tahoma"/>
                <a:cs typeface="Tahoma"/>
              </a:rPr>
              <a:t>Karasal</a:t>
            </a:r>
            <a:r>
              <a:rPr sz="1710" b="1" spc="350" dirty="0">
                <a:solidFill>
                  <a:prstClr val="black">
                    <a:lumMod val="95000"/>
                    <a:lumOff val="5000"/>
                  </a:prstClr>
                </a:solidFill>
                <a:latin typeface="Tahoma"/>
                <a:cs typeface="Tahoma"/>
              </a:rPr>
              <a:t> </a:t>
            </a:r>
            <a:r>
              <a:rPr sz="1710" b="1" dirty="0">
                <a:solidFill>
                  <a:prstClr val="black">
                    <a:lumMod val="95000"/>
                    <a:lumOff val="5000"/>
                  </a:prstClr>
                </a:solidFill>
                <a:latin typeface="Tahoma"/>
                <a:cs typeface="Tahoma"/>
              </a:rPr>
              <a:t>iklim</a:t>
            </a:r>
            <a:r>
              <a:rPr sz="1710" dirty="0">
                <a:solidFill>
                  <a:prstClr val="black">
                    <a:lumMod val="95000"/>
                    <a:lumOff val="5000"/>
                  </a:prstClr>
                </a:solidFill>
                <a:latin typeface="Verdana"/>
                <a:cs typeface="Verdana"/>
              </a:rPr>
              <a:t>,</a:t>
            </a:r>
            <a:r>
              <a:rPr sz="1710" spc="252"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kıtanın</a:t>
            </a:r>
            <a:r>
              <a:rPr sz="1710" spc="25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denize</a:t>
            </a:r>
            <a:r>
              <a:rPr sz="1710" spc="261"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uzak</a:t>
            </a:r>
            <a:r>
              <a:rPr sz="1710" spc="25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olan</a:t>
            </a:r>
            <a:r>
              <a:rPr sz="1710" spc="25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iç,</a:t>
            </a:r>
            <a:r>
              <a:rPr sz="1710" spc="261" dirty="0">
                <a:solidFill>
                  <a:prstClr val="black">
                    <a:lumMod val="95000"/>
                    <a:lumOff val="5000"/>
                  </a:prstClr>
                </a:solidFill>
                <a:latin typeface="Verdana"/>
                <a:cs typeface="Verdana"/>
              </a:rPr>
              <a:t> </a:t>
            </a:r>
            <a:r>
              <a:rPr sz="1710" spc="47" dirty="0">
                <a:solidFill>
                  <a:prstClr val="black">
                    <a:lumMod val="95000"/>
                    <a:lumOff val="5000"/>
                  </a:prstClr>
                </a:solidFill>
                <a:latin typeface="Verdana"/>
                <a:cs typeface="Verdana"/>
              </a:rPr>
              <a:t>doğu</a:t>
            </a:r>
            <a:r>
              <a:rPr sz="1710" spc="252"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252" dirty="0">
                <a:solidFill>
                  <a:prstClr val="black">
                    <a:lumMod val="95000"/>
                    <a:lumOff val="5000"/>
                  </a:prstClr>
                </a:solidFill>
                <a:latin typeface="Verdana"/>
                <a:cs typeface="Verdana"/>
              </a:rPr>
              <a:t> </a:t>
            </a:r>
            <a:r>
              <a:rPr sz="1710" spc="-30" dirty="0">
                <a:solidFill>
                  <a:prstClr val="black">
                    <a:lumMod val="95000"/>
                    <a:lumOff val="5000"/>
                  </a:prstClr>
                </a:solidFill>
                <a:latin typeface="Verdana"/>
                <a:cs typeface="Verdana"/>
              </a:rPr>
              <a:t>kuzey kesimlerinde</a:t>
            </a:r>
            <a:r>
              <a:rPr sz="1710" spc="81" dirty="0">
                <a:solidFill>
                  <a:prstClr val="black">
                    <a:lumMod val="95000"/>
                    <a:lumOff val="5000"/>
                  </a:prstClr>
                </a:solidFill>
                <a:latin typeface="Verdana"/>
                <a:cs typeface="Verdana"/>
              </a:rPr>
              <a:t> </a:t>
            </a:r>
            <a:r>
              <a:rPr sz="1710" spc="-30" dirty="0">
                <a:solidFill>
                  <a:prstClr val="black">
                    <a:lumMod val="95000"/>
                    <a:lumOff val="5000"/>
                  </a:prstClr>
                </a:solidFill>
                <a:latin typeface="Verdana"/>
                <a:cs typeface="Verdana"/>
              </a:rPr>
              <a:t>görülür.</a:t>
            </a:r>
            <a:r>
              <a:rPr sz="1710" spc="7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Burada</a:t>
            </a:r>
            <a:r>
              <a:rPr sz="1710" spc="81" dirty="0">
                <a:solidFill>
                  <a:prstClr val="black">
                    <a:lumMod val="95000"/>
                    <a:lumOff val="5000"/>
                  </a:prstClr>
                </a:solidFill>
                <a:latin typeface="Verdana"/>
                <a:cs typeface="Verdana"/>
              </a:rPr>
              <a:t> </a:t>
            </a:r>
            <a:r>
              <a:rPr sz="1710" spc="-21" dirty="0">
                <a:solidFill>
                  <a:prstClr val="black">
                    <a:lumMod val="95000"/>
                    <a:lumOff val="5000"/>
                  </a:prstClr>
                </a:solidFill>
                <a:latin typeface="Verdana"/>
                <a:cs typeface="Verdana"/>
              </a:rPr>
              <a:t>kış</a:t>
            </a:r>
            <a:r>
              <a:rPr sz="1710" spc="81"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dönemi</a:t>
            </a:r>
            <a:r>
              <a:rPr sz="1710" spc="86"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soğuk</a:t>
            </a:r>
            <a:r>
              <a:rPr sz="1710" spc="81"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81" dirty="0">
                <a:solidFill>
                  <a:prstClr val="black">
                    <a:lumMod val="95000"/>
                    <a:lumOff val="5000"/>
                  </a:prstClr>
                </a:solidFill>
                <a:latin typeface="Verdana"/>
                <a:cs typeface="Verdana"/>
              </a:rPr>
              <a:t> </a:t>
            </a:r>
            <a:r>
              <a:rPr sz="1710" spc="-43" dirty="0">
                <a:solidFill>
                  <a:prstClr val="black">
                    <a:lumMod val="95000"/>
                    <a:lumOff val="5000"/>
                  </a:prstClr>
                </a:solidFill>
                <a:latin typeface="Verdana"/>
                <a:cs typeface="Verdana"/>
              </a:rPr>
              <a:t>karlı,</a:t>
            </a:r>
            <a:r>
              <a:rPr sz="1710" spc="81" dirty="0">
                <a:solidFill>
                  <a:prstClr val="black">
                    <a:lumMod val="95000"/>
                    <a:lumOff val="5000"/>
                  </a:prstClr>
                </a:solidFill>
                <a:latin typeface="Verdana"/>
                <a:cs typeface="Verdana"/>
              </a:rPr>
              <a:t> </a:t>
            </a:r>
            <a:r>
              <a:rPr sz="1710" spc="-9" dirty="0">
                <a:solidFill>
                  <a:prstClr val="black">
                    <a:lumMod val="95000"/>
                    <a:lumOff val="5000"/>
                  </a:prstClr>
                </a:solidFill>
                <a:latin typeface="Verdana"/>
                <a:cs typeface="Verdana"/>
              </a:rPr>
              <a:t>yazlar </a:t>
            </a:r>
            <a:r>
              <a:rPr sz="1710" spc="-43" dirty="0">
                <a:solidFill>
                  <a:prstClr val="black">
                    <a:lumMod val="95000"/>
                    <a:lumOff val="5000"/>
                  </a:prstClr>
                </a:solidFill>
                <a:latin typeface="Verdana"/>
                <a:cs typeface="Verdana"/>
              </a:rPr>
              <a:t>sıcak</a:t>
            </a:r>
            <a:r>
              <a:rPr sz="1710" spc="-7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geçer.</a:t>
            </a:r>
            <a:r>
              <a:rPr sz="1710" spc="-64" dirty="0">
                <a:solidFill>
                  <a:prstClr val="black">
                    <a:lumMod val="95000"/>
                    <a:lumOff val="5000"/>
                  </a:prstClr>
                </a:solidFill>
                <a:latin typeface="Verdana"/>
                <a:cs typeface="Verdana"/>
              </a:rPr>
              <a:t> </a:t>
            </a:r>
            <a:r>
              <a:rPr sz="1710" spc="-43" dirty="0">
                <a:solidFill>
                  <a:prstClr val="black">
                    <a:lumMod val="95000"/>
                    <a:lumOff val="5000"/>
                  </a:prstClr>
                </a:solidFill>
                <a:latin typeface="Verdana"/>
                <a:cs typeface="Verdana"/>
              </a:rPr>
              <a:t>Yağış</a:t>
            </a:r>
            <a:r>
              <a:rPr sz="1710" spc="-68" dirty="0">
                <a:solidFill>
                  <a:prstClr val="black">
                    <a:lumMod val="95000"/>
                    <a:lumOff val="5000"/>
                  </a:prstClr>
                </a:solidFill>
                <a:latin typeface="Verdana"/>
                <a:cs typeface="Verdana"/>
              </a:rPr>
              <a:t> </a:t>
            </a:r>
            <a:r>
              <a:rPr sz="1710" spc="-17" dirty="0">
                <a:solidFill>
                  <a:prstClr val="black">
                    <a:lumMod val="95000"/>
                    <a:lumOff val="5000"/>
                  </a:prstClr>
                </a:solidFill>
                <a:latin typeface="Verdana"/>
                <a:cs typeface="Verdana"/>
              </a:rPr>
              <a:t>çoğunlukla</a:t>
            </a:r>
            <a:r>
              <a:rPr sz="1710" spc="-68" dirty="0">
                <a:solidFill>
                  <a:prstClr val="black">
                    <a:lumMod val="95000"/>
                    <a:lumOff val="5000"/>
                  </a:prstClr>
                </a:solidFill>
                <a:latin typeface="Verdana"/>
                <a:cs typeface="Verdana"/>
              </a:rPr>
              <a:t> </a:t>
            </a:r>
            <a:r>
              <a:rPr sz="1710" spc="-47" dirty="0">
                <a:solidFill>
                  <a:prstClr val="black">
                    <a:lumMod val="95000"/>
                    <a:lumOff val="5000"/>
                  </a:prstClr>
                </a:solidFill>
                <a:latin typeface="Verdana"/>
                <a:cs typeface="Verdana"/>
              </a:rPr>
              <a:t>ilkbahar</a:t>
            </a:r>
            <a:r>
              <a:rPr sz="1710" spc="-81"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ve</a:t>
            </a:r>
            <a:r>
              <a:rPr sz="1710" spc="-73" dirty="0">
                <a:solidFill>
                  <a:prstClr val="black">
                    <a:lumMod val="95000"/>
                    <a:lumOff val="5000"/>
                  </a:prstClr>
                </a:solidFill>
                <a:latin typeface="Verdana"/>
                <a:cs typeface="Verdana"/>
              </a:rPr>
              <a:t> </a:t>
            </a:r>
            <a:r>
              <a:rPr sz="1710" spc="-47" dirty="0">
                <a:solidFill>
                  <a:prstClr val="black">
                    <a:lumMod val="95000"/>
                    <a:lumOff val="5000"/>
                  </a:prstClr>
                </a:solidFill>
                <a:latin typeface="Verdana"/>
                <a:cs typeface="Verdana"/>
              </a:rPr>
              <a:t>yaz</a:t>
            </a:r>
            <a:r>
              <a:rPr sz="1710" spc="-77" dirty="0">
                <a:solidFill>
                  <a:prstClr val="black">
                    <a:lumMod val="95000"/>
                    <a:lumOff val="5000"/>
                  </a:prstClr>
                </a:solidFill>
                <a:latin typeface="Verdana"/>
                <a:cs typeface="Verdana"/>
              </a:rPr>
              <a:t> </a:t>
            </a:r>
            <a:r>
              <a:rPr sz="1710" dirty="0">
                <a:solidFill>
                  <a:prstClr val="black">
                    <a:lumMod val="95000"/>
                    <a:lumOff val="5000"/>
                  </a:prstClr>
                </a:solidFill>
                <a:latin typeface="Verdana"/>
                <a:cs typeface="Verdana"/>
              </a:rPr>
              <a:t>döneminde</a:t>
            </a:r>
            <a:r>
              <a:rPr sz="1710" spc="-56" dirty="0">
                <a:solidFill>
                  <a:prstClr val="black">
                    <a:lumMod val="95000"/>
                    <a:lumOff val="5000"/>
                  </a:prstClr>
                </a:solidFill>
                <a:latin typeface="Verdana"/>
                <a:cs typeface="Verdana"/>
              </a:rPr>
              <a:t> </a:t>
            </a:r>
            <a:r>
              <a:rPr sz="1710" spc="-9" dirty="0" err="1">
                <a:solidFill>
                  <a:prstClr val="black">
                    <a:lumMod val="95000"/>
                    <a:lumOff val="5000"/>
                  </a:prstClr>
                </a:solidFill>
                <a:latin typeface="Verdana"/>
                <a:cs typeface="Verdana"/>
              </a:rPr>
              <a:t>düşer</a:t>
            </a:r>
            <a:r>
              <a:rPr sz="1710" spc="-9" dirty="0">
                <a:solidFill>
                  <a:prstClr val="black">
                    <a:lumMod val="95000"/>
                    <a:lumOff val="5000"/>
                  </a:prstClr>
                </a:solidFill>
                <a:latin typeface="Verdana"/>
                <a:cs typeface="Verdana"/>
              </a:rPr>
              <a:t>.</a:t>
            </a:r>
            <a:endParaRPr lang="tr-TR" sz="1710" spc="-9" dirty="0">
              <a:solidFill>
                <a:prstClr val="black">
                  <a:lumMod val="95000"/>
                  <a:lumOff val="5000"/>
                </a:prstClr>
              </a:solidFill>
              <a:latin typeface="Verdana"/>
              <a:cs typeface="Verdana"/>
            </a:endParaRPr>
          </a:p>
          <a:p>
            <a:pPr marL="10860" marR="4344" algn="just">
              <a:spcBef>
                <a:spcPts val="81"/>
              </a:spcBef>
              <a:tabLst>
                <a:tab pos="322535" algn="l"/>
              </a:tabLst>
            </a:pPr>
            <a:endParaRPr lang="tr-TR" sz="1710" spc="-9" dirty="0">
              <a:solidFill>
                <a:prstClr val="black">
                  <a:lumMod val="95000"/>
                  <a:lumOff val="5000"/>
                </a:prstClr>
              </a:solidFill>
              <a:latin typeface="Verdana"/>
              <a:cs typeface="Verdana"/>
            </a:endParaRPr>
          </a:p>
          <a:p>
            <a:pPr marL="10860" marR="4344" algn="just">
              <a:spcBef>
                <a:spcPts val="81"/>
              </a:spcBef>
              <a:tabLst>
                <a:tab pos="322535" algn="l"/>
              </a:tabLst>
            </a:pPr>
            <a:endParaRPr lang="tr-TR" sz="1710" spc="-9" dirty="0">
              <a:solidFill>
                <a:prstClr val="black">
                  <a:lumMod val="95000"/>
                  <a:lumOff val="5000"/>
                </a:prstClr>
              </a:solidFill>
              <a:latin typeface="Verdana"/>
              <a:cs typeface="Verdana"/>
            </a:endParaRPr>
          </a:p>
          <a:p>
            <a:pPr marL="10860" marR="4344" algn="just">
              <a:spcBef>
                <a:spcPts val="81"/>
              </a:spcBef>
              <a:tabLst>
                <a:tab pos="322535" algn="l"/>
              </a:tabLst>
            </a:pPr>
            <a:endParaRPr sz="1710" dirty="0">
              <a:solidFill>
                <a:prstClr val="black">
                  <a:lumMod val="95000"/>
                  <a:lumOff val="5000"/>
                </a:prstClr>
              </a:solidFill>
              <a:latin typeface="Verdana"/>
              <a:cs typeface="Verdana"/>
            </a:endParaRPr>
          </a:p>
        </p:txBody>
      </p:sp>
      <p:pic>
        <p:nvPicPr>
          <p:cNvPr id="2" name="Picture 1"/>
          <p:cNvPicPr>
            <a:picLocks noChangeAspect="1"/>
          </p:cNvPicPr>
          <p:nvPr/>
        </p:nvPicPr>
        <p:blipFill>
          <a:blip r:embed="rId2"/>
          <a:stretch>
            <a:fillRect/>
          </a:stretch>
        </p:blipFill>
        <p:spPr>
          <a:xfrm>
            <a:off x="1951893" y="1681158"/>
            <a:ext cx="7496541" cy="4072539"/>
          </a:xfrm>
          <a:prstGeom prst="rect">
            <a:avLst/>
          </a:prstGeom>
        </p:spPr>
      </p:pic>
    </p:spTree>
    <p:extLst>
      <p:ext uri="{BB962C8B-B14F-4D97-AF65-F5344CB8AC3E}">
        <p14:creationId xmlns:p14="http://schemas.microsoft.com/office/powerpoint/2010/main" val="74906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592" y="131886"/>
            <a:ext cx="10665070" cy="2031325"/>
          </a:xfrm>
          <a:prstGeom prst="rect">
            <a:avLst/>
          </a:prstGeom>
        </p:spPr>
        <p:txBody>
          <a:bodyPr wrap="square">
            <a:spAutoFit/>
          </a:bodyPr>
          <a:lstStyle/>
          <a:p>
            <a:r>
              <a:rPr lang="tr-TR" dirty="0"/>
              <a:t>4. Avrupa'nın Akdeniz'e komşu olan sahalarında yazları sıcak ve kurak, kışları ılık ve yağışlı geçen </a:t>
            </a:r>
            <a:r>
              <a:rPr lang="tr-TR" b="1" dirty="0"/>
              <a:t>Akdeniz iklimi </a:t>
            </a:r>
            <a:r>
              <a:rPr lang="tr-TR" dirty="0"/>
              <a:t>etkilidir. Bu sahalara düşen yıllık toplam yağış miktarı çok farklıdır. Dağların yüksek  ve  cephelerin  geliş  yönüne  bakan  kesimlerine  bol miktarda yağış düşerken dağlar arasındaki oluklar ve İspanya’nın güney kesimi daha az (400–500 mm) yağış almaktadır.</a:t>
            </a:r>
          </a:p>
          <a:p>
            <a:endParaRPr lang="tr-TR" dirty="0"/>
          </a:p>
          <a:p>
            <a:r>
              <a:rPr lang="tr-TR" dirty="0"/>
              <a:t>Kıtanın dağlık kesimlerinde ise kışların çok soğuk ve karlı, yazları serin ve kısa süren soğuk iklim görülür. Kar yağışı fazla alan İsviçre’nin Alp dağlarında kayak sporları yapılır.</a:t>
            </a:r>
          </a:p>
        </p:txBody>
      </p:sp>
      <p:pic>
        <p:nvPicPr>
          <p:cNvPr id="3" name="Picture 2"/>
          <p:cNvPicPr>
            <a:picLocks noChangeAspect="1"/>
          </p:cNvPicPr>
          <p:nvPr/>
        </p:nvPicPr>
        <p:blipFill>
          <a:blip r:embed="rId2"/>
          <a:stretch>
            <a:fillRect/>
          </a:stretch>
        </p:blipFill>
        <p:spPr>
          <a:xfrm>
            <a:off x="1968744" y="2380186"/>
            <a:ext cx="8116765" cy="4261302"/>
          </a:xfrm>
          <a:prstGeom prst="rect">
            <a:avLst/>
          </a:prstGeom>
        </p:spPr>
      </p:pic>
    </p:spTree>
    <p:extLst>
      <p:ext uri="{BB962C8B-B14F-4D97-AF65-F5344CB8AC3E}">
        <p14:creationId xmlns:p14="http://schemas.microsoft.com/office/powerpoint/2010/main" val="1104876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624</Words>
  <Application>Microsoft Office PowerPoint</Application>
  <PresentationFormat>Geniş ekran</PresentationFormat>
  <Paragraphs>45</Paragraphs>
  <Slides>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vt:i4>
      </vt:variant>
    </vt:vector>
  </HeadingPairs>
  <TitlesOfParts>
    <vt:vector size="17" baseType="lpstr">
      <vt:lpstr>Arial</vt:lpstr>
      <vt:lpstr>Arial MT</vt:lpstr>
      <vt:lpstr>Calibri</vt:lpstr>
      <vt:lpstr>Calibri Light</vt:lpstr>
      <vt:lpstr>Cambria</vt:lpstr>
      <vt:lpstr>Tahoma</vt:lpstr>
      <vt:lpstr>Verdana</vt:lpstr>
      <vt:lpstr>Office Theme</vt:lpstr>
      <vt:lpstr>AVRUPA</vt:lpstr>
      <vt:lpstr>İklim Özellikleri</vt:lpstr>
      <vt:lpstr>Sıcaklık:</vt:lpstr>
      <vt:lpstr>Yağış:</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AVRUPA</dc:title>
  <dc:creator>Microsoft account</dc:creator>
  <cp:lastModifiedBy>merve altundal öncü</cp:lastModifiedBy>
  <cp:revision>11</cp:revision>
  <dcterms:created xsi:type="dcterms:W3CDTF">2024-02-05T08:34:05Z</dcterms:created>
  <dcterms:modified xsi:type="dcterms:W3CDTF">2024-08-01T07:06:08Z</dcterms:modified>
</cp:coreProperties>
</file>