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108"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A4D984-1B8A-4CFC-9117-B298BDF56388}"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3672353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A4D984-1B8A-4CFC-9117-B298BDF56388}"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411026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A4D984-1B8A-4CFC-9117-B298BDF56388}"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0750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A4D984-1B8A-4CFC-9117-B298BDF56388}"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96977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A4D984-1B8A-4CFC-9117-B298BDF56388}"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183982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A4D984-1B8A-4CFC-9117-B298BDF56388}"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48530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A4D984-1B8A-4CFC-9117-B298BDF56388}"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610018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A4D984-1B8A-4CFC-9117-B298BDF56388}"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632149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A4D984-1B8A-4CFC-9117-B298BDF56388}"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2729290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A4D984-1B8A-4CFC-9117-B298BDF56388}"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4125693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A4D984-1B8A-4CFC-9117-B298BDF56388}"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EE1F14-F807-400C-B8E4-0830BB044CA9}" type="slidenum">
              <a:rPr lang="tr-TR" smtClean="0"/>
              <a:t>‹#›</a:t>
            </a:fld>
            <a:endParaRPr lang="tr-TR"/>
          </a:p>
        </p:txBody>
      </p:sp>
    </p:spTree>
    <p:extLst>
      <p:ext uri="{BB962C8B-B14F-4D97-AF65-F5344CB8AC3E}">
        <p14:creationId xmlns:p14="http://schemas.microsoft.com/office/powerpoint/2010/main" val="3478677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A4D984-1B8A-4CFC-9117-B298BDF56388}"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E1F14-F807-400C-B8E4-0830BB044CA9}" type="slidenum">
              <a:rPr lang="tr-TR" smtClean="0"/>
              <a:t>‹#›</a:t>
            </a:fld>
            <a:endParaRPr lang="tr-TR"/>
          </a:p>
        </p:txBody>
      </p:sp>
    </p:spTree>
    <p:extLst>
      <p:ext uri="{BB962C8B-B14F-4D97-AF65-F5344CB8AC3E}">
        <p14:creationId xmlns:p14="http://schemas.microsoft.com/office/powerpoint/2010/main" val="2200362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95"/>
          <p:cNvSpPr>
            <a:spLocks noGrp="1" noChangeArrowheads="1"/>
          </p:cNvSpPr>
          <p:nvPr>
            <p:ph type="sldNum" sz="quarter" idx="4294967295"/>
          </p:nvPr>
        </p:nvSpPr>
        <p:spPr/>
        <p:txBody>
          <a:bodyPr/>
          <a:lstStyle/>
          <a:p>
            <a:fld id="{F50D5C56-C460-442E-93B0-C2D965AAD189}" type="slidenum">
              <a:rPr lang="tr-TR" altLang="tr-TR"/>
              <a:pPr/>
              <a:t>1</a:t>
            </a:fld>
            <a:endParaRPr lang="tr-TR" altLang="tr-TR"/>
          </a:p>
        </p:txBody>
      </p:sp>
      <p:sp>
        <p:nvSpPr>
          <p:cNvPr id="4098" name="Rectangle 2"/>
          <p:cNvSpPr>
            <a:spLocks noGrp="1" noChangeArrowheads="1"/>
          </p:cNvSpPr>
          <p:nvPr>
            <p:ph type="ctrTitle"/>
          </p:nvPr>
        </p:nvSpPr>
        <p:spPr>
          <a:xfrm>
            <a:off x="2514601" y="990601"/>
            <a:ext cx="6888163" cy="1431925"/>
          </a:xfrm>
        </p:spPr>
        <p:txBody>
          <a:bodyPr/>
          <a:lstStyle/>
          <a:p>
            <a:r>
              <a:rPr lang="tr-TR" altLang="tr-TR" sz="2400">
                <a:latin typeface="Comic Sans MS" panose="030F0702030302020204" pitchFamily="66" charset="0"/>
              </a:rPr>
              <a:t>X-IŞINLARI KRİSTALOGRAFİSİ</a:t>
            </a:r>
          </a:p>
        </p:txBody>
      </p:sp>
      <p:sp>
        <p:nvSpPr>
          <p:cNvPr id="4099" name="Rectangle 3" descr="Rectangle: Click to edit Master text styles&#10;Second level&#10;Third level&#10;Fourth level&#10;Fifth level"/>
          <p:cNvSpPr>
            <a:spLocks noGrp="1" noChangeArrowheads="1"/>
          </p:cNvSpPr>
          <p:nvPr>
            <p:ph type="subTitle" idx="1"/>
          </p:nvPr>
        </p:nvSpPr>
        <p:spPr>
          <a:xfrm>
            <a:off x="2514600" y="3429000"/>
            <a:ext cx="6400800" cy="1752600"/>
          </a:xfrm>
          <a:solidFill>
            <a:schemeClr val="bg2"/>
          </a:solidFill>
        </p:spPr>
        <p:txBody>
          <a:bodyPr/>
          <a:lstStyle/>
          <a:p>
            <a:r>
              <a:rPr lang="tr-TR" altLang="tr-TR">
                <a:latin typeface="Comic Sans MS" panose="030F0702030302020204" pitchFamily="66" charset="0"/>
              </a:rPr>
              <a:t>“X-Işınları Kırınımı”</a:t>
            </a:r>
          </a:p>
          <a:p>
            <a:endParaRPr lang="tr-TR" altLang="tr-TR">
              <a:latin typeface="Comic Sans MS" panose="030F0702030302020204" pitchFamily="66" charset="0"/>
            </a:endParaRPr>
          </a:p>
          <a:p>
            <a:r>
              <a:rPr lang="tr-TR" altLang="tr-TR">
                <a:latin typeface="Comic Sans MS" panose="030F0702030302020204" pitchFamily="66" charset="0"/>
              </a:rPr>
              <a:t>Prof. Dr. Ayhan ELMALI</a:t>
            </a:r>
          </a:p>
        </p:txBody>
      </p:sp>
    </p:spTree>
    <p:extLst>
      <p:ext uri="{BB962C8B-B14F-4D97-AF65-F5344CB8AC3E}">
        <p14:creationId xmlns:p14="http://schemas.microsoft.com/office/powerpoint/2010/main" val="40111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ayt Numarası Yer Tutucusu 6"/>
          <p:cNvSpPr>
            <a:spLocks noGrp="1"/>
          </p:cNvSpPr>
          <p:nvPr>
            <p:ph type="sldNum" sz="quarter" idx="12"/>
          </p:nvPr>
        </p:nvSpPr>
        <p:spPr/>
        <p:txBody>
          <a:bodyPr/>
          <a:lstStyle/>
          <a:p>
            <a:fld id="{510D5C7D-1DCA-4B13-9522-62A72B020923}" type="slidenum">
              <a:rPr lang="tr-TR" altLang="tr-TR"/>
              <a:pPr/>
              <a:t>10</a:t>
            </a:fld>
            <a:endParaRPr lang="tr-TR" altLang="tr-TR"/>
          </a:p>
        </p:txBody>
      </p:sp>
      <p:sp>
        <p:nvSpPr>
          <p:cNvPr id="37890" name="Rectangle 2"/>
          <p:cNvSpPr>
            <a:spLocks noGrp="1" noChangeArrowheads="1"/>
          </p:cNvSpPr>
          <p:nvPr>
            <p:ph type="title"/>
          </p:nvPr>
        </p:nvSpPr>
        <p:spPr/>
        <p:txBody>
          <a:bodyPr/>
          <a:lstStyle/>
          <a:p>
            <a:r>
              <a:rPr lang="tr-TR" altLang="tr-TR" sz="3600"/>
              <a:t>SHELX93 Crystal Refinement Program</a:t>
            </a:r>
          </a:p>
        </p:txBody>
      </p:sp>
      <p:sp>
        <p:nvSpPr>
          <p:cNvPr id="37891" name="Rectangle 3" descr="Rectangle: Click to edit Master text styles&#10;Second level&#10;Third level&#10;Fourth level&#10;Fifth level"/>
          <p:cNvSpPr>
            <a:spLocks noGrp="1" noChangeArrowheads="1"/>
          </p:cNvSpPr>
          <p:nvPr>
            <p:ph type="body" sz="half" idx="1"/>
          </p:nvPr>
        </p:nvSpPr>
        <p:spPr/>
        <p:txBody>
          <a:bodyPr>
            <a:normAutofit lnSpcReduction="10000"/>
          </a:bodyPr>
          <a:lstStyle/>
          <a:p>
            <a:pPr>
              <a:buFont typeface="Wingdings" panose="05000000000000000000" pitchFamily="2" charset="2"/>
              <a:buNone/>
            </a:pPr>
            <a:r>
              <a:rPr lang="tr-TR" altLang="tr-TR" sz="1600"/>
              <a:t>TITL</a:t>
            </a:r>
          </a:p>
          <a:p>
            <a:pPr>
              <a:buFont typeface="Wingdings" panose="05000000000000000000" pitchFamily="2" charset="2"/>
              <a:buNone/>
            </a:pPr>
            <a:endParaRPr lang="tr-TR" altLang="tr-TR" sz="1600"/>
          </a:p>
          <a:p>
            <a:pPr>
              <a:buFont typeface="Wingdings" panose="05000000000000000000" pitchFamily="2" charset="2"/>
              <a:buNone/>
            </a:pPr>
            <a:endParaRPr lang="tr-TR" altLang="tr-TR" sz="1600"/>
          </a:p>
          <a:p>
            <a:pPr>
              <a:buFont typeface="Wingdings" panose="05000000000000000000" pitchFamily="2" charset="2"/>
              <a:buNone/>
            </a:pPr>
            <a:r>
              <a:rPr lang="tr-TR" altLang="tr-TR" sz="1600"/>
              <a:t>VOL</a:t>
            </a:r>
          </a:p>
          <a:p>
            <a:pPr>
              <a:buFont typeface="Wingdings" panose="05000000000000000000" pitchFamily="2" charset="2"/>
              <a:buNone/>
            </a:pPr>
            <a:r>
              <a:rPr lang="tr-TR" altLang="tr-TR" sz="1600"/>
              <a:t>...........</a:t>
            </a:r>
          </a:p>
          <a:p>
            <a:pPr>
              <a:buFont typeface="Wingdings" panose="05000000000000000000" pitchFamily="2" charset="2"/>
              <a:buNone/>
            </a:pPr>
            <a:r>
              <a:rPr lang="tr-TR" altLang="tr-TR" sz="1600"/>
              <a:t>----------</a:t>
            </a:r>
          </a:p>
          <a:p>
            <a:pPr>
              <a:buFont typeface="Wingdings" panose="05000000000000000000" pitchFamily="2" charset="2"/>
              <a:buNone/>
            </a:pPr>
            <a:r>
              <a:rPr lang="tr-TR" altLang="tr-TR" sz="1600"/>
              <a:t>Covalent radii and connectivity table</a:t>
            </a:r>
          </a:p>
          <a:p>
            <a:pPr>
              <a:buFont typeface="Wingdings" panose="05000000000000000000" pitchFamily="2" charset="2"/>
              <a:buNone/>
            </a:pPr>
            <a:r>
              <a:rPr lang="tr-TR" altLang="tr-TR" sz="1600"/>
              <a:t>C   0.770</a:t>
            </a:r>
          </a:p>
          <a:p>
            <a:pPr>
              <a:buFont typeface="Wingdings" panose="05000000000000000000" pitchFamily="2" charset="2"/>
              <a:buNone/>
            </a:pPr>
            <a:r>
              <a:rPr lang="tr-TR" altLang="tr-TR" sz="1600"/>
              <a:t>AG 1.440</a:t>
            </a:r>
          </a:p>
          <a:p>
            <a:pPr>
              <a:buFont typeface="Wingdings" panose="05000000000000000000" pitchFamily="2" charset="2"/>
              <a:buNone/>
            </a:pPr>
            <a:endParaRPr lang="tr-TR" altLang="tr-TR" sz="1600"/>
          </a:p>
          <a:p>
            <a:pPr>
              <a:buFont typeface="Wingdings" panose="05000000000000000000" pitchFamily="2" charset="2"/>
              <a:buNone/>
            </a:pPr>
            <a:r>
              <a:rPr lang="tr-TR" altLang="tr-TR" sz="1600"/>
              <a:t>F1-AS</a:t>
            </a:r>
          </a:p>
          <a:p>
            <a:pPr>
              <a:buFont typeface="Wingdings" panose="05000000000000000000" pitchFamily="2" charset="2"/>
              <a:buNone/>
            </a:pPr>
            <a:r>
              <a:rPr lang="tr-TR" altLang="tr-TR" sz="1600"/>
              <a:t>F2-AS</a:t>
            </a:r>
          </a:p>
          <a:p>
            <a:pPr>
              <a:buFont typeface="Wingdings" panose="05000000000000000000" pitchFamily="2" charset="2"/>
              <a:buNone/>
            </a:pPr>
            <a:r>
              <a:rPr lang="tr-TR" altLang="tr-TR" sz="1600"/>
              <a:t>C1-C3-N1</a:t>
            </a:r>
          </a:p>
        </p:txBody>
      </p:sp>
      <p:sp>
        <p:nvSpPr>
          <p:cNvPr id="37895" name="Rectangle 7" descr="Rectangle: Click to edit Master text styles&#10;Second level&#10;Third level&#10;Fourth level&#10;Fifth level"/>
          <p:cNvSpPr>
            <a:spLocks noGrp="1" noChangeArrowheads="1"/>
          </p:cNvSpPr>
          <p:nvPr>
            <p:ph type="body" sz="half" idx="2"/>
          </p:nvPr>
        </p:nvSpPr>
        <p:spPr>
          <a:xfrm>
            <a:off x="5943600" y="1905000"/>
            <a:ext cx="4191000" cy="4114800"/>
          </a:xfrm>
        </p:spPr>
        <p:txBody>
          <a:bodyPr/>
          <a:lstStyle/>
          <a:p>
            <a:pPr>
              <a:buFont typeface="Wingdings" panose="05000000000000000000" pitchFamily="2" charset="2"/>
              <a:buNone/>
            </a:pPr>
            <a:r>
              <a:rPr lang="tr-TR" altLang="tr-TR" sz="2000"/>
              <a:t>    Operators for generating equivalent atoms</a:t>
            </a:r>
          </a:p>
          <a:p>
            <a:pPr>
              <a:buFont typeface="Wingdings" panose="05000000000000000000" pitchFamily="2" charset="2"/>
              <a:buNone/>
            </a:pPr>
            <a:r>
              <a:rPr lang="tr-TR" altLang="tr-TR" sz="2000"/>
              <a:t>    $1   –x+1, -y+1, z</a:t>
            </a:r>
          </a:p>
          <a:p>
            <a:pPr>
              <a:buFont typeface="Wingdings" panose="05000000000000000000" pitchFamily="2" charset="2"/>
              <a:buNone/>
            </a:pPr>
            <a:r>
              <a:rPr lang="tr-TR" altLang="tr-TR" sz="2000"/>
              <a:t>    $2   -x+1,  -y+z, z</a:t>
            </a:r>
          </a:p>
          <a:p>
            <a:pPr>
              <a:buFont typeface="Wingdings" panose="05000000000000000000" pitchFamily="2" charset="2"/>
              <a:buNone/>
            </a:pPr>
            <a:r>
              <a:rPr lang="tr-TR" altLang="tr-TR" sz="2000"/>
              <a:t>    $3   -x, -y, z</a:t>
            </a:r>
          </a:p>
          <a:p>
            <a:pPr>
              <a:buFont typeface="Wingdings" panose="05000000000000000000" pitchFamily="2" charset="2"/>
              <a:buNone/>
            </a:pPr>
            <a:r>
              <a:rPr lang="tr-TR" altLang="tr-TR" sz="2000"/>
              <a:t>    $4    y, -x, -z</a:t>
            </a:r>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p:txBody>
      </p:sp>
      <p:sp>
        <p:nvSpPr>
          <p:cNvPr id="37892" name="Line 4"/>
          <p:cNvSpPr>
            <a:spLocks noChangeShapeType="1"/>
          </p:cNvSpPr>
          <p:nvPr/>
        </p:nvSpPr>
        <p:spPr bwMode="auto">
          <a:xfrm>
            <a:off x="2438400" y="2209800"/>
            <a:ext cx="0" cy="609600"/>
          </a:xfrm>
          <a:prstGeom prst="line">
            <a:avLst/>
          </a:prstGeom>
          <a:noFill/>
          <a:ln w="222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7893" name="Line 5"/>
          <p:cNvSpPr>
            <a:spLocks noChangeShapeType="1"/>
          </p:cNvSpPr>
          <p:nvPr/>
        </p:nvSpPr>
        <p:spPr bwMode="auto">
          <a:xfrm>
            <a:off x="2514600" y="4572000"/>
            <a:ext cx="0" cy="304800"/>
          </a:xfrm>
          <a:prstGeom prst="line">
            <a:avLst/>
          </a:prstGeom>
          <a:noFill/>
          <a:ln w="222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7894" name="Line 6"/>
          <p:cNvSpPr>
            <a:spLocks noChangeShapeType="1"/>
          </p:cNvSpPr>
          <p:nvPr/>
        </p:nvSpPr>
        <p:spPr bwMode="auto">
          <a:xfrm>
            <a:off x="2438400" y="5867400"/>
            <a:ext cx="0" cy="609600"/>
          </a:xfrm>
          <a:prstGeom prst="line">
            <a:avLst/>
          </a:prstGeom>
          <a:noFill/>
          <a:ln w="222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3059735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05B094C6-AF00-4BE5-AB57-2FE1273395F4}" type="slidenum">
              <a:rPr lang="tr-TR" altLang="tr-TR"/>
              <a:pPr/>
              <a:t>11</a:t>
            </a:fld>
            <a:endParaRPr lang="tr-TR" altLang="tr-TR"/>
          </a:p>
        </p:txBody>
      </p:sp>
      <p:sp>
        <p:nvSpPr>
          <p:cNvPr id="38914" name="Rectangle 2"/>
          <p:cNvSpPr>
            <a:spLocks noGrp="1" noChangeArrowheads="1"/>
          </p:cNvSpPr>
          <p:nvPr>
            <p:ph type="title"/>
          </p:nvPr>
        </p:nvSpPr>
        <p:spPr/>
        <p:txBody>
          <a:bodyPr/>
          <a:lstStyle/>
          <a:p>
            <a:endParaRPr lang="tr-TR" altLang="tr-TR"/>
          </a:p>
        </p:txBody>
      </p:sp>
      <p:sp>
        <p:nvSpPr>
          <p:cNvPr id="38915" name="Rectangle 3" descr="Rectangle: Click to edit Master text styles&#10;Second level&#10;Third level&#10;Fourth level&#10;Fifth level"/>
          <p:cNvSpPr>
            <a:spLocks noGrp="1" noChangeArrowheads="1"/>
          </p:cNvSpPr>
          <p:nvPr>
            <p:ph type="body" idx="1"/>
          </p:nvPr>
        </p:nvSpPr>
        <p:spPr/>
        <p:txBody>
          <a:bodyPr>
            <a:normAutofit lnSpcReduction="10000"/>
          </a:bodyPr>
          <a:lstStyle/>
          <a:p>
            <a:pPr>
              <a:buFont typeface="Wingdings" panose="05000000000000000000" pitchFamily="2" charset="2"/>
              <a:buNone/>
            </a:pPr>
            <a:r>
              <a:rPr lang="tr-TR" altLang="tr-TR" sz="2000"/>
              <a:t>1475 Reflections read, of which 0 rejected</a:t>
            </a:r>
          </a:p>
          <a:p>
            <a:pPr>
              <a:buFont typeface="Wingdings" panose="05000000000000000000" pitchFamily="2" charset="2"/>
              <a:buNone/>
            </a:pPr>
            <a:r>
              <a:rPr lang="tr-TR" altLang="tr-TR" sz="2000"/>
              <a:t>O=C4=C10, -9=Ck=C10, O=Cl=C8</a:t>
            </a:r>
          </a:p>
          <a:p>
            <a:pPr>
              <a:buFont typeface="Wingdings" panose="05000000000000000000" pitchFamily="2" charset="2"/>
              <a:buNone/>
            </a:pPr>
            <a:r>
              <a:rPr lang="tr-TR" altLang="tr-TR" sz="2000"/>
              <a:t>0 Systematic absence usalations</a:t>
            </a:r>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a:p>
            <a:pPr>
              <a:buFont typeface="Wingdings" panose="05000000000000000000" pitchFamily="2" charset="2"/>
              <a:buNone/>
            </a:pPr>
            <a:r>
              <a:rPr lang="tr-TR" altLang="tr-TR" sz="2000"/>
              <a:t>904 Unique reflections, of which 1 suppressed</a:t>
            </a:r>
          </a:p>
          <a:p>
            <a:pPr>
              <a:buFont typeface="Wingdings" panose="05000000000000000000" pitchFamily="2" charset="2"/>
              <a:buNone/>
            </a:pPr>
            <a:r>
              <a:rPr lang="tr-TR" altLang="tr-TR" sz="2000"/>
              <a:t>R</a:t>
            </a:r>
            <a:r>
              <a:rPr lang="tr-TR" altLang="tr-TR" sz="2000" baseline="-25000"/>
              <a:t>int</a:t>
            </a:r>
            <a:r>
              <a:rPr lang="tr-TR" altLang="tr-TR" sz="2000"/>
              <a:t>=.......... ,  R(sigma)=...........</a:t>
            </a:r>
          </a:p>
          <a:p>
            <a:pPr>
              <a:buFont typeface="Wingdings" panose="05000000000000000000" pitchFamily="2" charset="2"/>
              <a:buNone/>
            </a:pPr>
            <a:r>
              <a:rPr lang="tr-TR" altLang="tr-TR" sz="2000"/>
              <a:t>Least-squarer cycle 1</a:t>
            </a:r>
          </a:p>
          <a:p>
            <a:pPr>
              <a:buFont typeface="Wingdings" panose="05000000000000000000" pitchFamily="2" charset="2"/>
              <a:buNone/>
            </a:pPr>
            <a:r>
              <a:rPr lang="tr-TR" altLang="tr-TR" sz="2000"/>
              <a:t>wR</a:t>
            </a:r>
            <a:r>
              <a:rPr lang="tr-TR" altLang="tr-TR" sz="2000" baseline="-25000"/>
              <a:t>2</a:t>
            </a:r>
            <a:r>
              <a:rPr lang="tr-TR" altLang="tr-TR" sz="2000"/>
              <a:t>=0.5042 before cycle 1 for 903 data and 55/55</a:t>
            </a:r>
          </a:p>
          <a:p>
            <a:pPr>
              <a:buFont typeface="Wingdings" panose="05000000000000000000" pitchFamily="2" charset="2"/>
              <a:buNone/>
            </a:pPr>
            <a:r>
              <a:rPr lang="tr-TR" altLang="tr-TR" sz="2000"/>
              <a:t>parameters</a:t>
            </a:r>
          </a:p>
          <a:p>
            <a:pPr>
              <a:buFont typeface="Wingdings" panose="05000000000000000000" pitchFamily="2" charset="2"/>
              <a:buNone/>
            </a:pPr>
            <a:r>
              <a:rPr lang="tr-TR" altLang="tr-TR" sz="2000"/>
              <a:t>GooF=S=3.480 Restraired Goof=.....</a:t>
            </a:r>
          </a:p>
        </p:txBody>
      </p:sp>
      <p:sp>
        <p:nvSpPr>
          <p:cNvPr id="38916" name="Line 4"/>
          <p:cNvSpPr>
            <a:spLocks noChangeShapeType="1"/>
          </p:cNvSpPr>
          <p:nvPr/>
        </p:nvSpPr>
        <p:spPr bwMode="auto">
          <a:xfrm>
            <a:off x="2743200" y="3048000"/>
            <a:ext cx="0" cy="685800"/>
          </a:xfrm>
          <a:prstGeom prst="line">
            <a:avLst/>
          </a:prstGeom>
          <a:noFill/>
          <a:ln w="222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4144668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C8F8D9B0-2F75-44E7-9B1E-4D13F7AB42E9}" type="slidenum">
              <a:rPr lang="tr-TR" altLang="tr-TR"/>
              <a:pPr/>
              <a:t>12</a:t>
            </a:fld>
            <a:endParaRPr lang="tr-TR" altLang="tr-TR"/>
          </a:p>
        </p:txBody>
      </p:sp>
      <p:sp>
        <p:nvSpPr>
          <p:cNvPr id="39938" name="Rectangle 2"/>
          <p:cNvSpPr>
            <a:spLocks noGrp="1" noChangeArrowheads="1"/>
          </p:cNvSpPr>
          <p:nvPr>
            <p:ph type="title"/>
          </p:nvPr>
        </p:nvSpPr>
        <p:spPr/>
        <p:txBody>
          <a:bodyPr/>
          <a:lstStyle/>
          <a:p>
            <a:endParaRPr lang="tr-TR" altLang="tr-TR"/>
          </a:p>
        </p:txBody>
      </p:sp>
      <p:sp>
        <p:nvSpPr>
          <p:cNvPr id="39939" name="Rectangle 3" descr="Rectangle: Click to edit Master text styles&#10;Second level&#10;Third level&#10;Fourth level&#10;Fifth level"/>
          <p:cNvSpPr>
            <a:spLocks noGrp="1" noChangeArrowheads="1"/>
          </p:cNvSpPr>
          <p:nvPr>
            <p:ph type="body" idx="1"/>
          </p:nvPr>
        </p:nvSpPr>
        <p:spPr/>
        <p:txBody>
          <a:bodyPr/>
          <a:lstStyle/>
          <a:p>
            <a:pPr marL="609600" indent="-609600">
              <a:buNone/>
            </a:pPr>
            <a:r>
              <a:rPr lang="tr-TR" altLang="tr-TR" sz="2400"/>
              <a:t>Weight=1/[.................]</a:t>
            </a:r>
          </a:p>
          <a:p>
            <a:pPr marL="609600" indent="-609600">
              <a:buNone/>
            </a:pPr>
            <a:r>
              <a:rPr lang="tr-TR" altLang="tr-TR" sz="2400"/>
              <a:t>N    value         esd          shift/esd     parameter</a:t>
            </a:r>
          </a:p>
          <a:p>
            <a:pPr marL="609600" indent="-609600">
              <a:buNone/>
            </a:pPr>
            <a:r>
              <a:rPr lang="tr-TR" altLang="tr-TR" sz="2400"/>
              <a:t>1     2.380       0.0425       32.471          OJF</a:t>
            </a:r>
          </a:p>
          <a:p>
            <a:pPr marL="609600" indent="-609600">
              <a:buNone/>
            </a:pPr>
            <a:r>
              <a:rPr lang="tr-TR" altLang="tr-TR" sz="2400"/>
              <a:t>2     0.08362    0.00224     15.00            U11Ag</a:t>
            </a:r>
          </a:p>
          <a:p>
            <a:pPr marL="609600" indent="-609600">
              <a:buNone/>
            </a:pPr>
            <a:r>
              <a:rPr lang="tr-TR" altLang="tr-TR" sz="2400"/>
              <a:t>3</a:t>
            </a:r>
          </a:p>
          <a:p>
            <a:pPr marL="609600" indent="-609600">
              <a:buNone/>
            </a:pPr>
            <a:r>
              <a:rPr lang="tr-TR" altLang="tr-TR" sz="2400"/>
              <a:t>4</a:t>
            </a:r>
          </a:p>
          <a:p>
            <a:pPr marL="609600" indent="-609600">
              <a:buNone/>
            </a:pPr>
            <a:r>
              <a:rPr lang="tr-TR" altLang="tr-TR" sz="2400"/>
              <a:t>5</a:t>
            </a:r>
          </a:p>
        </p:txBody>
      </p:sp>
      <p:sp>
        <p:nvSpPr>
          <p:cNvPr id="39940" name="Line 4"/>
          <p:cNvSpPr>
            <a:spLocks noChangeShapeType="1"/>
          </p:cNvSpPr>
          <p:nvPr/>
        </p:nvSpPr>
        <p:spPr bwMode="auto">
          <a:xfrm>
            <a:off x="3352800" y="3657600"/>
            <a:ext cx="0" cy="1219200"/>
          </a:xfrm>
          <a:prstGeom prst="line">
            <a:avLst/>
          </a:prstGeom>
          <a:noFill/>
          <a:ln w="222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4246148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534EDF6F-D4DA-4809-A726-36FC7FCDBC75}" type="slidenum">
              <a:rPr lang="tr-TR" altLang="tr-TR"/>
              <a:pPr/>
              <a:t>13</a:t>
            </a:fld>
            <a:endParaRPr lang="tr-TR" altLang="tr-TR"/>
          </a:p>
        </p:txBody>
      </p:sp>
      <p:sp>
        <p:nvSpPr>
          <p:cNvPr id="44034" name="Rectangle 2"/>
          <p:cNvSpPr>
            <a:spLocks noGrp="1" noChangeArrowheads="1"/>
          </p:cNvSpPr>
          <p:nvPr>
            <p:ph type="title"/>
          </p:nvPr>
        </p:nvSpPr>
        <p:spPr/>
        <p:txBody>
          <a:bodyPr/>
          <a:lstStyle/>
          <a:p>
            <a:r>
              <a:rPr lang="tr-TR" altLang="tr-TR" sz="3200"/>
              <a:t>Final Structure Factor Calculations</a:t>
            </a:r>
          </a:p>
        </p:txBody>
      </p:sp>
      <p:sp>
        <p:nvSpPr>
          <p:cNvPr id="44035"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r>
              <a:rPr lang="tr-TR" altLang="tr-TR" sz="2000"/>
              <a:t>Total number of l.s. Parameters=55</a:t>
            </a:r>
          </a:p>
          <a:p>
            <a:pPr>
              <a:buFont typeface="Wingdings" panose="05000000000000000000" pitchFamily="2" charset="2"/>
              <a:buNone/>
            </a:pPr>
            <a:r>
              <a:rPr lang="tr-TR" altLang="tr-TR" sz="2000"/>
              <a:t>WR2=0.0779 before cycle 11 for</a:t>
            </a:r>
          </a:p>
          <a:p>
            <a:pPr>
              <a:buFont typeface="Wingdings" panose="05000000000000000000" pitchFamily="2" charset="2"/>
              <a:buNone/>
            </a:pPr>
            <a:r>
              <a:rPr lang="tr-TR" altLang="tr-TR" sz="2000"/>
              <a:t>GooF=S=1.063</a:t>
            </a:r>
          </a:p>
          <a:p>
            <a:pPr>
              <a:buFont typeface="Wingdings" panose="05000000000000000000" pitchFamily="2" charset="2"/>
              <a:buNone/>
            </a:pPr>
            <a:r>
              <a:rPr lang="tr-TR" altLang="tr-TR" sz="2000"/>
              <a:t>Weight=.......</a:t>
            </a:r>
          </a:p>
          <a:p>
            <a:pPr>
              <a:buFont typeface="Wingdings" panose="05000000000000000000" pitchFamily="2" charset="2"/>
              <a:buNone/>
            </a:pPr>
            <a:r>
              <a:rPr lang="tr-TR" altLang="tr-TR" sz="2000"/>
              <a:t>R1=0.0322 for 818 Fo</a:t>
            </a:r>
            <a:r>
              <a:rPr lang="tr-TR" altLang="tr-TR" sz="2000">
                <a:sym typeface="Symbol" panose="05050102010706020507" pitchFamily="18" charset="2"/>
              </a:rPr>
              <a:t>4(Fo)</a:t>
            </a:r>
            <a:r>
              <a:rPr lang="tr-TR" altLang="tr-TR" sz="2000"/>
              <a:t> and 0.0370</a:t>
            </a:r>
          </a:p>
          <a:p>
            <a:pPr>
              <a:buFont typeface="Wingdings" panose="05000000000000000000" pitchFamily="2" charset="2"/>
              <a:buNone/>
            </a:pPr>
            <a:r>
              <a:rPr lang="tr-TR" altLang="tr-TR" sz="2000"/>
              <a:t>wR2=0.0834, GooF=S=1.138.......</a:t>
            </a:r>
          </a:p>
        </p:txBody>
      </p:sp>
    </p:spTree>
    <p:extLst>
      <p:ext uri="{BB962C8B-B14F-4D97-AF65-F5344CB8AC3E}">
        <p14:creationId xmlns:p14="http://schemas.microsoft.com/office/powerpoint/2010/main" val="2635951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5"/>
          <p:cNvSpPr>
            <a:spLocks noGrp="1"/>
          </p:cNvSpPr>
          <p:nvPr>
            <p:ph type="sldNum" sz="quarter" idx="12"/>
          </p:nvPr>
        </p:nvSpPr>
        <p:spPr/>
        <p:txBody>
          <a:bodyPr/>
          <a:lstStyle/>
          <a:p>
            <a:fld id="{9B11CDCE-CA80-4563-80D9-9E51A37E0C66}" type="slidenum">
              <a:rPr lang="tr-TR" altLang="tr-TR"/>
              <a:pPr/>
              <a:t>14</a:t>
            </a:fld>
            <a:endParaRPr lang="tr-TR" altLang="tr-TR"/>
          </a:p>
        </p:txBody>
      </p:sp>
      <p:sp>
        <p:nvSpPr>
          <p:cNvPr id="43010" name="Rectangle 2"/>
          <p:cNvSpPr>
            <a:spLocks noGrp="1" noChangeArrowheads="1"/>
          </p:cNvSpPr>
          <p:nvPr>
            <p:ph type="title"/>
          </p:nvPr>
        </p:nvSpPr>
        <p:spPr/>
        <p:txBody>
          <a:bodyPr/>
          <a:lstStyle/>
          <a:p>
            <a:r>
              <a:rPr lang="tr-TR" altLang="tr-TR" sz="3200"/>
              <a:t>Fark Fourier Yöntemi</a:t>
            </a:r>
          </a:p>
        </p:txBody>
      </p:sp>
      <p:sp>
        <p:nvSpPr>
          <p:cNvPr id="43011" name="Rectangle 3" descr="Rectangle: Click to edit Master text styles&#10;Second level&#10;Third level&#10;Fourth level&#10;Fifth level"/>
          <p:cNvSpPr>
            <a:spLocks noGrp="1" noChangeArrowheads="1"/>
          </p:cNvSpPr>
          <p:nvPr>
            <p:ph type="body" idx="1"/>
          </p:nvPr>
        </p:nvSpPr>
        <p:spPr/>
        <p:txBody>
          <a:bodyPr/>
          <a:lstStyle/>
          <a:p>
            <a:r>
              <a:rPr lang="tr-TR" altLang="tr-TR" sz="2000"/>
              <a:t>Kristal yapının tamamlanması ve arıtılması için kullanılan bir yöntemdir. Kristal yapının doğrudan elektron yoğunluğu haritasını veren</a:t>
            </a:r>
          </a:p>
          <a:p>
            <a:endParaRPr lang="tr-TR" altLang="tr-TR" sz="2000"/>
          </a:p>
          <a:p>
            <a:endParaRPr lang="tr-TR" altLang="tr-TR" sz="2000"/>
          </a:p>
          <a:p>
            <a:pPr>
              <a:buFont typeface="Wingdings" panose="05000000000000000000" pitchFamily="2" charset="2"/>
              <a:buNone/>
            </a:pPr>
            <a:r>
              <a:rPr lang="tr-TR" altLang="tr-TR" sz="2000"/>
              <a:t>    denklemi kullanılarak, kristal yapıyı çözmek için verilen yapının elektron yoğunluğu ortaya çıkarılır. X-ışını kırınım şiddeti verilerinden de gerçek kristal yapı için elektron yoğunluğu belirlenir.</a:t>
            </a:r>
          </a:p>
        </p:txBody>
      </p:sp>
      <p:sp>
        <p:nvSpPr>
          <p:cNvPr id="43012" name="Text Box 4"/>
          <p:cNvSpPr txBox="1">
            <a:spLocks noChangeArrowheads="1"/>
          </p:cNvSpPr>
          <p:nvPr/>
        </p:nvSpPr>
        <p:spPr bwMode="auto">
          <a:xfrm>
            <a:off x="2819400" y="2973389"/>
            <a:ext cx="359919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sym typeface="Symbol" panose="05050102010706020507" pitchFamily="18" charset="2"/>
              </a:rPr>
              <a:t></a:t>
            </a:r>
            <a:r>
              <a:rPr lang="tr-TR" altLang="tr-TR" sz="2400" baseline="-25000"/>
              <a:t>hes</a:t>
            </a:r>
            <a:r>
              <a:rPr lang="tr-TR" altLang="tr-TR" sz="2400"/>
              <a:t>(r)=</a:t>
            </a:r>
            <a:r>
              <a:rPr lang="tr-TR" altLang="tr-TR" sz="2400" u="sng"/>
              <a:t> 1 </a:t>
            </a:r>
            <a:r>
              <a:rPr lang="tr-TR" altLang="tr-TR" sz="2400"/>
              <a:t> </a:t>
            </a:r>
            <a:r>
              <a:rPr lang="tr-TR" altLang="tr-TR" sz="2400">
                <a:sym typeface="Symbol" panose="05050102010706020507" pitchFamily="18" charset="2"/>
              </a:rPr>
              <a:t></a:t>
            </a:r>
            <a:r>
              <a:rPr lang="tr-TR" altLang="tr-TR" sz="2400"/>
              <a:t>F</a:t>
            </a:r>
            <a:r>
              <a:rPr lang="tr-TR" altLang="tr-TR" sz="2400" baseline="-25000"/>
              <a:t>h</a:t>
            </a:r>
            <a:r>
              <a:rPr lang="tr-TR" altLang="tr-TR" sz="2400" baseline="30000"/>
              <a:t>hes</a:t>
            </a:r>
            <a:r>
              <a:rPr lang="tr-TR" altLang="tr-TR" sz="2400"/>
              <a:t>exp(-2</a:t>
            </a:r>
            <a:r>
              <a:rPr lang="tr-TR" altLang="tr-TR" sz="2400">
                <a:sym typeface="Symbol" panose="05050102010706020507" pitchFamily="18" charset="2"/>
              </a:rPr>
              <a:t></a:t>
            </a:r>
            <a:r>
              <a:rPr lang="tr-TR" altLang="tr-TR" sz="2400"/>
              <a:t>ihr)</a:t>
            </a:r>
          </a:p>
          <a:p>
            <a:r>
              <a:rPr lang="tr-TR" altLang="tr-TR" sz="2400"/>
              <a:t>            V </a:t>
            </a:r>
            <a:r>
              <a:rPr lang="tr-TR" altLang="tr-TR" sz="2400" baseline="30000"/>
              <a:t>  </a:t>
            </a:r>
            <a:r>
              <a:rPr lang="tr-TR" altLang="tr-TR" baseline="40000"/>
              <a:t>h</a:t>
            </a:r>
            <a:r>
              <a:rPr lang="tr-TR" altLang="tr-TR" sz="2400"/>
              <a:t> </a:t>
            </a:r>
          </a:p>
        </p:txBody>
      </p:sp>
      <p:sp>
        <p:nvSpPr>
          <p:cNvPr id="43013" name="Text Box 5"/>
          <p:cNvSpPr txBox="1">
            <a:spLocks noChangeArrowheads="1"/>
          </p:cNvSpPr>
          <p:nvPr/>
        </p:nvSpPr>
        <p:spPr bwMode="auto">
          <a:xfrm>
            <a:off x="2895600" y="5106989"/>
            <a:ext cx="357995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sym typeface="Symbol" panose="05050102010706020507" pitchFamily="18" charset="2"/>
              </a:rPr>
              <a:t></a:t>
            </a:r>
            <a:r>
              <a:rPr lang="tr-TR" altLang="tr-TR" sz="2400" baseline="-25000"/>
              <a:t>göz</a:t>
            </a:r>
            <a:r>
              <a:rPr lang="tr-TR" altLang="tr-TR" sz="2400"/>
              <a:t>(r)=</a:t>
            </a:r>
            <a:r>
              <a:rPr lang="tr-TR" altLang="tr-TR" sz="2400" u="sng"/>
              <a:t> 1 </a:t>
            </a:r>
            <a:r>
              <a:rPr lang="tr-TR" altLang="tr-TR" sz="2400"/>
              <a:t> </a:t>
            </a:r>
            <a:r>
              <a:rPr lang="tr-TR" altLang="tr-TR" sz="2400">
                <a:sym typeface="Symbol" panose="05050102010706020507" pitchFamily="18" charset="2"/>
              </a:rPr>
              <a:t></a:t>
            </a:r>
            <a:r>
              <a:rPr lang="tr-TR" altLang="tr-TR" sz="2400"/>
              <a:t>F</a:t>
            </a:r>
            <a:r>
              <a:rPr lang="tr-TR" altLang="tr-TR" sz="2400" baseline="-25000"/>
              <a:t>h</a:t>
            </a:r>
            <a:r>
              <a:rPr lang="tr-TR" altLang="tr-TR" sz="2400" baseline="30000"/>
              <a:t>göz</a:t>
            </a:r>
            <a:r>
              <a:rPr lang="tr-TR" altLang="tr-TR" sz="2400"/>
              <a:t>exp(-2</a:t>
            </a:r>
            <a:r>
              <a:rPr lang="tr-TR" altLang="tr-TR" sz="2400">
                <a:sym typeface="Symbol" panose="05050102010706020507" pitchFamily="18" charset="2"/>
              </a:rPr>
              <a:t></a:t>
            </a:r>
            <a:r>
              <a:rPr lang="tr-TR" altLang="tr-TR" sz="2400"/>
              <a:t>ihr)</a:t>
            </a:r>
          </a:p>
          <a:p>
            <a:r>
              <a:rPr lang="tr-TR" altLang="tr-TR" sz="2400"/>
              <a:t>            V </a:t>
            </a:r>
            <a:r>
              <a:rPr lang="tr-TR" altLang="tr-TR" sz="2400" baseline="30000"/>
              <a:t>  </a:t>
            </a:r>
            <a:r>
              <a:rPr lang="tr-TR" altLang="tr-TR" baseline="40000"/>
              <a:t>h</a:t>
            </a:r>
            <a:r>
              <a:rPr lang="tr-TR" altLang="tr-TR" sz="2400"/>
              <a:t> </a:t>
            </a:r>
          </a:p>
        </p:txBody>
      </p:sp>
    </p:spTree>
    <p:extLst>
      <p:ext uri="{BB962C8B-B14F-4D97-AF65-F5344CB8AC3E}">
        <p14:creationId xmlns:p14="http://schemas.microsoft.com/office/powerpoint/2010/main" val="1196780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DE375EBC-ADC3-44D7-9857-9C4146AF3E4D}" type="slidenum">
              <a:rPr lang="tr-TR" altLang="tr-TR"/>
              <a:pPr/>
              <a:t>15</a:t>
            </a:fld>
            <a:endParaRPr lang="tr-TR" altLang="tr-TR"/>
          </a:p>
        </p:txBody>
      </p:sp>
      <p:sp>
        <p:nvSpPr>
          <p:cNvPr id="45058" name="Rectangle 2"/>
          <p:cNvSpPr>
            <a:spLocks noGrp="1" noChangeArrowheads="1"/>
          </p:cNvSpPr>
          <p:nvPr>
            <p:ph type="title"/>
          </p:nvPr>
        </p:nvSpPr>
        <p:spPr/>
        <p:txBody>
          <a:bodyPr/>
          <a:lstStyle/>
          <a:p>
            <a:endParaRPr lang="tr-TR" altLang="tr-TR"/>
          </a:p>
        </p:txBody>
      </p:sp>
      <p:sp>
        <p:nvSpPr>
          <p:cNvPr id="45059" name="Rectangle 3" descr="Rectangle: Click to edit Master text styles&#10;Second level&#10;Third level&#10;Fourth level&#10;Fifth level"/>
          <p:cNvSpPr>
            <a:spLocks noGrp="1" noChangeArrowheads="1"/>
          </p:cNvSpPr>
          <p:nvPr>
            <p:ph type="body" idx="1"/>
          </p:nvPr>
        </p:nvSpPr>
        <p:spPr/>
        <p:txBody>
          <a:bodyPr/>
          <a:lstStyle/>
          <a:p>
            <a:r>
              <a:rPr lang="tr-TR" altLang="tr-TR"/>
              <a:t>Önerilen yapının, gerçek kristal yapıya ne kadar yakın olduğunu görmek için,</a:t>
            </a:r>
          </a:p>
          <a:p>
            <a:endParaRPr lang="tr-TR" altLang="tr-TR"/>
          </a:p>
          <a:p>
            <a:pPr>
              <a:buFont typeface="Wingdings" panose="05000000000000000000" pitchFamily="2" charset="2"/>
              <a:buNone/>
            </a:pPr>
            <a:endParaRPr lang="tr-TR" altLang="tr-TR"/>
          </a:p>
          <a:p>
            <a:r>
              <a:rPr lang="tr-TR" altLang="tr-TR"/>
              <a:t>Önerilen yapıda eksik atom varsa, o konumda </a:t>
            </a:r>
            <a:r>
              <a:rPr lang="tr-TR" altLang="tr-TR">
                <a:sym typeface="Symbol" panose="05050102010706020507" pitchFamily="18" charset="2"/>
              </a:rPr>
              <a:t></a:t>
            </a:r>
            <a:r>
              <a:rPr lang="tr-TR" altLang="tr-TR" baseline="-25000"/>
              <a:t>göz</a:t>
            </a:r>
            <a:r>
              <a:rPr lang="tr-TR" altLang="tr-TR"/>
              <a:t>(r) maksimumken, </a:t>
            </a:r>
            <a:r>
              <a:rPr lang="tr-TR" altLang="tr-TR">
                <a:sym typeface="Symbol" panose="05050102010706020507" pitchFamily="18" charset="2"/>
              </a:rPr>
              <a:t></a:t>
            </a:r>
            <a:r>
              <a:rPr lang="tr-TR" altLang="tr-TR" baseline="-25000"/>
              <a:t>hes</a:t>
            </a:r>
            <a:r>
              <a:rPr lang="tr-TR" altLang="tr-TR"/>
              <a:t>(r) sıfır olur.</a:t>
            </a:r>
          </a:p>
        </p:txBody>
      </p:sp>
      <p:sp>
        <p:nvSpPr>
          <p:cNvPr id="45060" name="Text Box 4"/>
          <p:cNvSpPr txBox="1">
            <a:spLocks noChangeArrowheads="1"/>
          </p:cNvSpPr>
          <p:nvPr/>
        </p:nvSpPr>
        <p:spPr bwMode="auto">
          <a:xfrm>
            <a:off x="2819401" y="3201989"/>
            <a:ext cx="59842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sym typeface="Symbol" panose="05050102010706020507" pitchFamily="18" charset="2"/>
              </a:rPr>
              <a:t>(r)=</a:t>
            </a:r>
            <a:r>
              <a:rPr lang="tr-TR" altLang="tr-TR" sz="2400" baseline="-25000">
                <a:sym typeface="Symbol" panose="05050102010706020507" pitchFamily="18" charset="2"/>
              </a:rPr>
              <a:t>göz</a:t>
            </a:r>
            <a:r>
              <a:rPr lang="tr-TR" altLang="tr-TR" sz="2400">
                <a:sym typeface="Symbol" panose="05050102010706020507" pitchFamily="18" charset="2"/>
              </a:rPr>
              <a:t>(r)-</a:t>
            </a:r>
            <a:r>
              <a:rPr lang="tr-TR" altLang="tr-TR" sz="2400" baseline="-25000">
                <a:sym typeface="Symbol" panose="05050102010706020507" pitchFamily="18" charset="2"/>
              </a:rPr>
              <a:t>hes</a:t>
            </a:r>
            <a:r>
              <a:rPr lang="tr-TR" altLang="tr-TR" sz="2400">
                <a:sym typeface="Symbol" panose="05050102010706020507" pitchFamily="18" charset="2"/>
              </a:rPr>
              <a:t>(r)=</a:t>
            </a:r>
            <a:r>
              <a:rPr lang="tr-TR" altLang="tr-TR" sz="2400" u="sng">
                <a:sym typeface="Symbol" panose="05050102010706020507" pitchFamily="18" charset="2"/>
              </a:rPr>
              <a:t> 1</a:t>
            </a:r>
            <a:r>
              <a:rPr lang="tr-TR" altLang="tr-TR" sz="2400">
                <a:sym typeface="Symbol" panose="05050102010706020507" pitchFamily="18" charset="2"/>
              </a:rPr>
              <a:t> </a:t>
            </a:r>
            <a:r>
              <a:rPr lang="tr-TR" altLang="tr-TR" sz="2400"/>
              <a:t>(F</a:t>
            </a:r>
            <a:r>
              <a:rPr lang="tr-TR" altLang="tr-TR" sz="2400" baseline="-25000"/>
              <a:t>h</a:t>
            </a:r>
            <a:r>
              <a:rPr lang="tr-TR" altLang="tr-TR" sz="2400" baseline="30000"/>
              <a:t>göz</a:t>
            </a:r>
            <a:r>
              <a:rPr lang="tr-TR" altLang="tr-TR" sz="2400"/>
              <a:t>-F</a:t>
            </a:r>
            <a:r>
              <a:rPr lang="tr-TR" altLang="tr-TR" sz="2400" baseline="-25000"/>
              <a:t>h</a:t>
            </a:r>
            <a:r>
              <a:rPr lang="tr-TR" altLang="tr-TR" sz="2400" baseline="30000"/>
              <a:t>hes</a:t>
            </a:r>
            <a:r>
              <a:rPr lang="tr-TR" altLang="tr-TR" sz="2400"/>
              <a:t>)exp(-2</a:t>
            </a:r>
            <a:r>
              <a:rPr lang="tr-TR" altLang="tr-TR" sz="2400">
                <a:sym typeface="Symbol" panose="05050102010706020507" pitchFamily="18" charset="2"/>
              </a:rPr>
              <a:t></a:t>
            </a:r>
            <a:r>
              <a:rPr lang="tr-TR" altLang="tr-TR" sz="2400"/>
              <a:t>ihr)</a:t>
            </a:r>
          </a:p>
          <a:p>
            <a:r>
              <a:rPr lang="tr-TR" altLang="tr-TR" sz="2400"/>
              <a:t>                               V  </a:t>
            </a:r>
            <a:r>
              <a:rPr lang="tr-TR" altLang="tr-TR" sz="2400" baseline="40000"/>
              <a:t>h</a:t>
            </a:r>
          </a:p>
        </p:txBody>
      </p:sp>
    </p:spTree>
    <p:extLst>
      <p:ext uri="{BB962C8B-B14F-4D97-AF65-F5344CB8AC3E}">
        <p14:creationId xmlns:p14="http://schemas.microsoft.com/office/powerpoint/2010/main" val="102053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D49F5AAC-265C-4DB2-B290-12B054514AE4}" type="slidenum">
              <a:rPr lang="tr-TR" altLang="tr-TR"/>
              <a:pPr/>
              <a:t>16</a:t>
            </a:fld>
            <a:endParaRPr lang="tr-TR" altLang="tr-TR"/>
          </a:p>
        </p:txBody>
      </p:sp>
      <p:sp>
        <p:nvSpPr>
          <p:cNvPr id="46082" name="Rectangle 2"/>
          <p:cNvSpPr>
            <a:spLocks noGrp="1" noChangeArrowheads="1"/>
          </p:cNvSpPr>
          <p:nvPr>
            <p:ph type="title"/>
          </p:nvPr>
        </p:nvSpPr>
        <p:spPr/>
        <p:txBody>
          <a:bodyPr/>
          <a:lstStyle/>
          <a:p>
            <a:r>
              <a:rPr lang="tr-TR" altLang="tr-TR" sz="3200"/>
              <a:t>Kristal Yapının Tam Olarak Belirlenmesi ve İnceltilmesi</a:t>
            </a:r>
            <a:r>
              <a:rPr lang="tr-TR" altLang="tr-TR"/>
              <a:t> </a:t>
            </a:r>
          </a:p>
        </p:txBody>
      </p:sp>
      <p:sp>
        <p:nvSpPr>
          <p:cNvPr id="46083"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r>
              <a:rPr lang="tr-TR" altLang="tr-TR" sz="2400"/>
              <a:t>   Faz probleminin çözülmesinden bir atomun konumu yaklaşık olarak bulunabilir. Bundan sonra en küçük kare yöntemiyle yapılan inceltmelerle kristal yapı tam olarak çözülebilir.</a:t>
            </a:r>
          </a:p>
          <a:p>
            <a:pPr>
              <a:buFont typeface="Wingdings" panose="05000000000000000000" pitchFamily="2" charset="2"/>
              <a:buNone/>
            </a:pPr>
            <a:r>
              <a:rPr lang="tr-TR" altLang="tr-TR" sz="2400"/>
              <a:t>    Atom koordinatlarının ve bunlara ait sıcaklık faktörlerinin inceltilmesi, en küçük kareler yöntemi kullanılarak yapılır. Bunun için:</a:t>
            </a:r>
          </a:p>
          <a:p>
            <a:pPr>
              <a:buFont typeface="Wingdings" panose="05000000000000000000" pitchFamily="2" charset="2"/>
              <a:buNone/>
            </a:pPr>
            <a:endParaRPr lang="tr-TR" altLang="tr-TR" sz="2400"/>
          </a:p>
          <a:p>
            <a:pPr>
              <a:buFont typeface="Wingdings" panose="05000000000000000000" pitchFamily="2" charset="2"/>
              <a:buNone/>
            </a:pPr>
            <a:endParaRPr lang="tr-TR" altLang="tr-TR" sz="2400"/>
          </a:p>
          <a:p>
            <a:pPr>
              <a:buFont typeface="Wingdings" panose="05000000000000000000" pitchFamily="2" charset="2"/>
              <a:buNone/>
            </a:pPr>
            <a:r>
              <a:rPr lang="tr-TR" altLang="tr-TR" sz="2400"/>
              <a:t>    yapılır.</a:t>
            </a:r>
          </a:p>
        </p:txBody>
      </p:sp>
      <p:sp>
        <p:nvSpPr>
          <p:cNvPr id="46084" name="Text Box 4"/>
          <p:cNvSpPr txBox="1">
            <a:spLocks noChangeArrowheads="1"/>
          </p:cNvSpPr>
          <p:nvPr/>
        </p:nvSpPr>
        <p:spPr bwMode="auto">
          <a:xfrm>
            <a:off x="2803525" y="4759326"/>
            <a:ext cx="528773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t>Q= </a:t>
            </a:r>
            <a:r>
              <a:rPr lang="tr-TR" altLang="tr-TR" sz="2400">
                <a:sym typeface="Symbol" panose="05050102010706020507" pitchFamily="18" charset="2"/>
              </a:rPr>
              <a:t>(F</a:t>
            </a:r>
            <a:r>
              <a:rPr lang="tr-TR" altLang="tr-TR" sz="2400" baseline="-25000">
                <a:sym typeface="Symbol" panose="05050102010706020507" pitchFamily="18" charset="2"/>
              </a:rPr>
              <a:t>göz</a:t>
            </a:r>
            <a:r>
              <a:rPr lang="tr-TR" altLang="tr-TR" sz="2400">
                <a:sym typeface="Symbol" panose="05050102010706020507" pitchFamily="18" charset="2"/>
              </a:rPr>
              <a:t>(hkl)-F</a:t>
            </a:r>
            <a:r>
              <a:rPr lang="tr-TR" altLang="tr-TR" sz="2400" baseline="-25000">
                <a:sym typeface="Symbol" panose="05050102010706020507" pitchFamily="18" charset="2"/>
              </a:rPr>
              <a:t>hes</a:t>
            </a:r>
            <a:r>
              <a:rPr lang="tr-TR" altLang="tr-TR" sz="2400">
                <a:sym typeface="Symbol" panose="05050102010706020507" pitchFamily="18" charset="2"/>
              </a:rPr>
              <a:t>(hkl))</a:t>
            </a:r>
            <a:r>
              <a:rPr lang="tr-TR" altLang="tr-TR" sz="2400" baseline="30000">
                <a:sym typeface="Symbol" panose="05050102010706020507" pitchFamily="18" charset="2"/>
              </a:rPr>
              <a:t>2</a:t>
            </a:r>
            <a:r>
              <a:rPr lang="tr-TR" altLang="tr-TR" sz="2400">
                <a:sym typeface="Symbol" panose="05050102010706020507" pitchFamily="18" charset="2"/>
              </a:rPr>
              <a:t>=minimum</a:t>
            </a:r>
            <a:endParaRPr lang="tr-TR" altLang="tr-TR" sz="2400"/>
          </a:p>
          <a:p>
            <a:r>
              <a:rPr lang="tr-TR" altLang="tr-TR" sz="2400"/>
              <a:t>     </a:t>
            </a:r>
            <a:r>
              <a:rPr lang="tr-TR" altLang="tr-TR" sz="2400" baseline="40000"/>
              <a:t>h kl</a:t>
            </a:r>
          </a:p>
        </p:txBody>
      </p:sp>
    </p:spTree>
    <p:extLst>
      <p:ext uri="{BB962C8B-B14F-4D97-AF65-F5344CB8AC3E}">
        <p14:creationId xmlns:p14="http://schemas.microsoft.com/office/powerpoint/2010/main" val="3952463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621D3AD8-BCD3-47BE-967E-BEF2809230B1}" type="slidenum">
              <a:rPr lang="tr-TR" altLang="tr-TR"/>
              <a:pPr/>
              <a:t>17</a:t>
            </a:fld>
            <a:endParaRPr lang="tr-TR" altLang="tr-TR"/>
          </a:p>
        </p:txBody>
      </p:sp>
      <p:sp>
        <p:nvSpPr>
          <p:cNvPr id="47106" name="Rectangle 2"/>
          <p:cNvSpPr>
            <a:spLocks noGrp="1" noChangeArrowheads="1"/>
          </p:cNvSpPr>
          <p:nvPr>
            <p:ph type="title"/>
          </p:nvPr>
        </p:nvSpPr>
        <p:spPr/>
        <p:txBody>
          <a:bodyPr/>
          <a:lstStyle/>
          <a:p>
            <a:endParaRPr lang="tr-TR" altLang="tr-TR"/>
          </a:p>
        </p:txBody>
      </p:sp>
      <p:sp>
        <p:nvSpPr>
          <p:cNvPr id="47107" name="Rectangle 3" descr="Rectangle: Click to edit Master text styles&#10;Second level&#10;Third level&#10;Fourth level&#10;Fifth level"/>
          <p:cNvSpPr>
            <a:spLocks noGrp="1" noChangeArrowheads="1"/>
          </p:cNvSpPr>
          <p:nvPr>
            <p:ph type="body" idx="1"/>
          </p:nvPr>
        </p:nvSpPr>
        <p:spPr/>
        <p:txBody>
          <a:bodyPr/>
          <a:lstStyle/>
          <a:p>
            <a:r>
              <a:rPr lang="tr-TR" altLang="tr-TR" sz="2400"/>
              <a:t>Burada, F</a:t>
            </a:r>
            <a:r>
              <a:rPr lang="tr-TR" altLang="tr-TR" sz="2400" baseline="-25000"/>
              <a:t>göz</a:t>
            </a:r>
            <a:r>
              <a:rPr lang="tr-TR" altLang="tr-TR" sz="2400"/>
              <a:t>(hkl), deneysel elde edilen ve F</a:t>
            </a:r>
            <a:r>
              <a:rPr lang="tr-TR" altLang="tr-TR" sz="2400" baseline="-25000"/>
              <a:t>hes</a:t>
            </a:r>
            <a:r>
              <a:rPr lang="tr-TR" altLang="tr-TR" sz="2400"/>
              <a:t>(hkl) ise, teorik olarak hesaplanan yapı faktörleridir. İyi bir inceltme için yansıma sayısının inceltilecek parametre sayısından en az kat fazla olması gerekir.</a:t>
            </a:r>
          </a:p>
          <a:p>
            <a:r>
              <a:rPr lang="tr-TR" altLang="tr-TR" sz="2400"/>
              <a:t>İyi bir yapı çözümleme için kriter, yani F</a:t>
            </a:r>
            <a:r>
              <a:rPr lang="tr-TR" altLang="tr-TR" sz="2400" baseline="-25000"/>
              <a:t>göz</a:t>
            </a:r>
            <a:r>
              <a:rPr lang="tr-TR" altLang="tr-TR" sz="2400"/>
              <a:t> ile F</a:t>
            </a:r>
            <a:r>
              <a:rPr lang="tr-TR" altLang="tr-TR" sz="2400" baseline="-25000"/>
              <a:t>hes</a:t>
            </a:r>
            <a:r>
              <a:rPr lang="tr-TR" altLang="tr-TR" sz="2400"/>
              <a:t> arasındaki uyumu gösteren parametre R değeri olarak adlandırılır.</a:t>
            </a:r>
          </a:p>
        </p:txBody>
      </p:sp>
      <p:sp>
        <p:nvSpPr>
          <p:cNvPr id="47108" name="Text Box 4"/>
          <p:cNvSpPr txBox="1">
            <a:spLocks noChangeArrowheads="1"/>
          </p:cNvSpPr>
          <p:nvPr/>
        </p:nvSpPr>
        <p:spPr bwMode="auto">
          <a:xfrm>
            <a:off x="2819401" y="4829175"/>
            <a:ext cx="3942811"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a:t>       </a:t>
            </a:r>
            <a:r>
              <a:rPr lang="tr-TR" altLang="tr-TR" sz="2400">
                <a:sym typeface="Symbol" panose="05050102010706020507" pitchFamily="18" charset="2"/>
              </a:rPr>
              <a:t> (F</a:t>
            </a:r>
            <a:r>
              <a:rPr lang="tr-TR" altLang="tr-TR" sz="2400" baseline="-25000">
                <a:sym typeface="Symbol" panose="05050102010706020507" pitchFamily="18" charset="2"/>
              </a:rPr>
              <a:t>göz</a:t>
            </a:r>
            <a:r>
              <a:rPr lang="tr-TR" altLang="tr-TR" sz="2400">
                <a:sym typeface="Symbol" panose="05050102010706020507" pitchFamily="18" charset="2"/>
              </a:rPr>
              <a:t>(hkl)-F</a:t>
            </a:r>
            <a:r>
              <a:rPr lang="tr-TR" altLang="tr-TR" sz="2400" baseline="-25000">
                <a:sym typeface="Symbol" panose="05050102010706020507" pitchFamily="18" charset="2"/>
              </a:rPr>
              <a:t>hes</a:t>
            </a:r>
            <a:r>
              <a:rPr lang="tr-TR" altLang="tr-TR" sz="2400">
                <a:sym typeface="Symbol" panose="05050102010706020507" pitchFamily="18" charset="2"/>
              </a:rPr>
              <a:t>(hkl))</a:t>
            </a:r>
            <a:r>
              <a:rPr lang="tr-TR" altLang="tr-TR" sz="2400" baseline="30000">
                <a:sym typeface="Symbol" panose="05050102010706020507" pitchFamily="18" charset="2"/>
              </a:rPr>
              <a:t>2</a:t>
            </a:r>
            <a:endParaRPr lang="tr-TR" altLang="tr-TR" sz="2400"/>
          </a:p>
          <a:p>
            <a:r>
              <a:rPr lang="tr-TR" altLang="tr-TR" sz="2400"/>
              <a:t>R= </a:t>
            </a:r>
            <a:r>
              <a:rPr lang="tr-TR" altLang="tr-TR" sz="2400" u="sng" baseline="40000"/>
              <a:t>h kl                                                     </a:t>
            </a:r>
            <a:r>
              <a:rPr lang="tr-TR" altLang="tr-TR" sz="800" u="sng" baseline="40000"/>
              <a:t>.</a:t>
            </a:r>
          </a:p>
          <a:p>
            <a:r>
              <a:rPr lang="tr-TR" altLang="tr-TR" sz="2400">
                <a:sym typeface="Symbol" panose="05050102010706020507" pitchFamily="18" charset="2"/>
              </a:rPr>
              <a:t>             (F</a:t>
            </a:r>
            <a:r>
              <a:rPr lang="tr-TR" altLang="tr-TR" sz="2400" baseline="-25000">
                <a:sym typeface="Symbol" panose="05050102010706020507" pitchFamily="18" charset="2"/>
              </a:rPr>
              <a:t>göz</a:t>
            </a:r>
            <a:r>
              <a:rPr lang="tr-TR" altLang="tr-TR" sz="2400">
                <a:sym typeface="Symbol" panose="05050102010706020507" pitchFamily="18" charset="2"/>
              </a:rPr>
              <a:t>(hkl))</a:t>
            </a:r>
            <a:r>
              <a:rPr lang="tr-TR" altLang="tr-TR" sz="2400" baseline="30000">
                <a:sym typeface="Symbol" panose="05050102010706020507" pitchFamily="18" charset="2"/>
              </a:rPr>
              <a:t>2</a:t>
            </a:r>
            <a:endParaRPr lang="tr-TR" altLang="tr-TR" sz="2400">
              <a:sym typeface="Symbol" panose="05050102010706020507" pitchFamily="18" charset="2"/>
            </a:endParaRPr>
          </a:p>
          <a:p>
            <a:r>
              <a:rPr lang="tr-TR" altLang="tr-TR" sz="2400"/>
              <a:t>            </a:t>
            </a:r>
            <a:r>
              <a:rPr lang="tr-TR" altLang="tr-TR" sz="2400" baseline="40000"/>
              <a:t>h kl</a:t>
            </a:r>
            <a:endParaRPr lang="tr-TR" altLang="tr-TR" u="sng"/>
          </a:p>
        </p:txBody>
      </p:sp>
    </p:spTree>
    <p:extLst>
      <p:ext uri="{BB962C8B-B14F-4D97-AF65-F5344CB8AC3E}">
        <p14:creationId xmlns:p14="http://schemas.microsoft.com/office/powerpoint/2010/main" val="2779872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ED4A0410-A73D-414A-B1C5-D6C9B444BDEF}" type="slidenum">
              <a:rPr lang="tr-TR" altLang="tr-TR"/>
              <a:pPr/>
              <a:t>18</a:t>
            </a:fld>
            <a:endParaRPr lang="tr-TR" altLang="tr-TR"/>
          </a:p>
        </p:txBody>
      </p:sp>
      <p:sp>
        <p:nvSpPr>
          <p:cNvPr id="49154" name="Rectangle 2"/>
          <p:cNvSpPr>
            <a:spLocks noGrp="1" noChangeArrowheads="1"/>
          </p:cNvSpPr>
          <p:nvPr>
            <p:ph type="title"/>
          </p:nvPr>
        </p:nvSpPr>
        <p:spPr/>
        <p:txBody>
          <a:bodyPr/>
          <a:lstStyle/>
          <a:p>
            <a:endParaRPr lang="tr-TR" altLang="tr-TR"/>
          </a:p>
        </p:txBody>
      </p:sp>
      <p:sp>
        <p:nvSpPr>
          <p:cNvPr id="49155" name="Rectangle 3" descr="Rectangle: Click to edit Master text styles&#10;Second level&#10;Third level&#10;Fourth level&#10;Fifth level"/>
          <p:cNvSpPr>
            <a:spLocks noGrp="1" noChangeArrowheads="1"/>
          </p:cNvSpPr>
          <p:nvPr>
            <p:ph type="body" idx="1"/>
          </p:nvPr>
        </p:nvSpPr>
        <p:spPr/>
        <p:txBody>
          <a:bodyPr/>
          <a:lstStyle/>
          <a:p>
            <a:r>
              <a:rPr lang="tr-TR" altLang="tr-TR" sz="2400"/>
              <a:t>İnceltme işleminde w ağırlık fonksiyonu da kullanılabilir. Hatası büyük olan ve zayıf yansımalara daha az ağırlık verilmesi için kullanılır. Bu durumda Rw değeri,</a:t>
            </a:r>
          </a:p>
        </p:txBody>
      </p:sp>
      <p:sp>
        <p:nvSpPr>
          <p:cNvPr id="49156" name="Text Box 4"/>
          <p:cNvSpPr txBox="1">
            <a:spLocks noChangeArrowheads="1"/>
          </p:cNvSpPr>
          <p:nvPr/>
        </p:nvSpPr>
        <p:spPr bwMode="auto">
          <a:xfrm>
            <a:off x="2803525" y="3816350"/>
            <a:ext cx="3158942"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tr-TR" altLang="tr-TR"/>
          </a:p>
          <a:p>
            <a:r>
              <a:rPr lang="tr-TR" altLang="tr-TR" sz="2400">
                <a:sym typeface="Symbol" panose="05050102010706020507" pitchFamily="18" charset="2"/>
              </a:rPr>
              <a:t>        w(F</a:t>
            </a:r>
            <a:r>
              <a:rPr lang="tr-TR" altLang="tr-TR" sz="2400" baseline="-25000">
                <a:sym typeface="Symbol" panose="05050102010706020507" pitchFamily="18" charset="2"/>
              </a:rPr>
              <a:t>göz</a:t>
            </a:r>
            <a:r>
              <a:rPr lang="tr-TR" altLang="tr-TR" sz="2400">
                <a:sym typeface="Symbol" panose="05050102010706020507" pitchFamily="18" charset="2"/>
              </a:rPr>
              <a:t>-F</a:t>
            </a:r>
            <a:r>
              <a:rPr lang="tr-TR" altLang="tr-TR" sz="2400" baseline="-25000">
                <a:sym typeface="Symbol" panose="05050102010706020507" pitchFamily="18" charset="2"/>
              </a:rPr>
              <a:t>hes</a:t>
            </a:r>
            <a:r>
              <a:rPr lang="tr-TR" altLang="tr-TR" sz="2400">
                <a:sym typeface="Symbol" panose="05050102010706020507" pitchFamily="18" charset="2"/>
              </a:rPr>
              <a:t>)</a:t>
            </a:r>
            <a:r>
              <a:rPr lang="tr-TR" altLang="tr-TR" sz="2400" baseline="30000">
                <a:sym typeface="Symbol" panose="05050102010706020507" pitchFamily="18" charset="2"/>
              </a:rPr>
              <a:t>2</a:t>
            </a:r>
            <a:endParaRPr lang="tr-TR" altLang="tr-TR" sz="2400"/>
          </a:p>
          <a:p>
            <a:r>
              <a:rPr lang="tr-TR" altLang="tr-TR"/>
              <a:t>Rw= </a:t>
            </a:r>
            <a:r>
              <a:rPr lang="tr-TR" altLang="tr-TR" sz="800" u="sng"/>
              <a:t>.                                                                                   .</a:t>
            </a:r>
            <a:r>
              <a:rPr lang="tr-TR" altLang="tr-TR" sz="2400"/>
              <a:t> </a:t>
            </a:r>
            <a:endParaRPr lang="tr-TR" altLang="tr-TR" sz="2400" baseline="40000"/>
          </a:p>
          <a:p>
            <a:r>
              <a:rPr lang="tr-TR" altLang="tr-TR" sz="2400">
                <a:sym typeface="Symbol" panose="05050102010706020507" pitchFamily="18" charset="2"/>
              </a:rPr>
              <a:t>             w(F</a:t>
            </a:r>
            <a:r>
              <a:rPr lang="tr-TR" altLang="tr-TR" sz="2400" baseline="-25000">
                <a:sym typeface="Symbol" panose="05050102010706020507" pitchFamily="18" charset="2"/>
              </a:rPr>
              <a:t>göz</a:t>
            </a:r>
            <a:r>
              <a:rPr lang="tr-TR" altLang="tr-TR" sz="2400">
                <a:sym typeface="Symbol" panose="05050102010706020507" pitchFamily="18" charset="2"/>
              </a:rPr>
              <a:t>)</a:t>
            </a:r>
            <a:r>
              <a:rPr lang="tr-TR" altLang="tr-TR" sz="2400" baseline="30000">
                <a:sym typeface="Symbol" panose="05050102010706020507" pitchFamily="18" charset="2"/>
              </a:rPr>
              <a:t>2</a:t>
            </a:r>
            <a:endParaRPr lang="tr-TR" altLang="tr-TR" sz="2400"/>
          </a:p>
          <a:p>
            <a:endParaRPr lang="tr-TR" altLang="tr-TR"/>
          </a:p>
        </p:txBody>
      </p:sp>
    </p:spTree>
    <p:extLst>
      <p:ext uri="{BB962C8B-B14F-4D97-AF65-F5344CB8AC3E}">
        <p14:creationId xmlns:p14="http://schemas.microsoft.com/office/powerpoint/2010/main" val="1532326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F0CF333B-9756-42DF-9572-A3CA27CF9EE0}" type="slidenum">
              <a:rPr lang="tr-TR" altLang="tr-TR"/>
              <a:pPr/>
              <a:t>19</a:t>
            </a:fld>
            <a:endParaRPr lang="tr-TR" altLang="tr-TR"/>
          </a:p>
        </p:txBody>
      </p:sp>
      <p:sp>
        <p:nvSpPr>
          <p:cNvPr id="48130" name="Rectangle 2"/>
          <p:cNvSpPr>
            <a:spLocks noGrp="1" noChangeArrowheads="1"/>
          </p:cNvSpPr>
          <p:nvPr>
            <p:ph type="title"/>
          </p:nvPr>
        </p:nvSpPr>
        <p:spPr/>
        <p:txBody>
          <a:bodyPr/>
          <a:lstStyle/>
          <a:p>
            <a:endParaRPr lang="tr-TR" altLang="tr-TR"/>
          </a:p>
        </p:txBody>
      </p:sp>
      <p:sp>
        <p:nvSpPr>
          <p:cNvPr id="48131" name="Rectangle 3" descr="Rectangle: Click to edit Master text styles&#10;Second level&#10;Third level&#10;Fourth level&#10;Fifth level"/>
          <p:cNvSpPr>
            <a:spLocks noGrp="1" noChangeArrowheads="1"/>
          </p:cNvSpPr>
          <p:nvPr>
            <p:ph type="body" idx="1"/>
          </p:nvPr>
        </p:nvSpPr>
        <p:spPr/>
        <p:txBody>
          <a:bodyPr/>
          <a:lstStyle/>
          <a:p>
            <a:r>
              <a:rPr lang="tr-TR" altLang="tr-TR" sz="2000"/>
              <a:t>Atomalrın konumları yanında, sıcaklık faktörü de inceltilebilir. H atomu dışındaki atomlar anizotropik inceltilir. Bunun için sıcaklık tensörü aşağıdaki gibi alınır.</a:t>
            </a:r>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a:p>
            <a:r>
              <a:rPr lang="tr-TR" altLang="tr-TR" sz="2000"/>
              <a:t>Anizotropik bir inceltmede bir atom için 9 parametre inceltilir.((x, y, z) ve sıcaklık tensörünün 6 parametresi)</a:t>
            </a:r>
          </a:p>
        </p:txBody>
      </p:sp>
      <p:sp>
        <p:nvSpPr>
          <p:cNvPr id="48132" name="Text Box 4"/>
          <p:cNvSpPr txBox="1">
            <a:spLocks noChangeArrowheads="1"/>
          </p:cNvSpPr>
          <p:nvPr/>
        </p:nvSpPr>
        <p:spPr bwMode="auto">
          <a:xfrm>
            <a:off x="1524000" y="3200401"/>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a:t>T(hkl)=exp{-2</a:t>
            </a:r>
            <a:r>
              <a:rPr lang="tr-TR" altLang="tr-TR">
                <a:sym typeface="Symbol" panose="05050102010706020507" pitchFamily="18" charset="2"/>
              </a:rPr>
              <a:t></a:t>
            </a:r>
            <a:r>
              <a:rPr lang="tr-TR" altLang="tr-TR" baseline="30000"/>
              <a:t>2</a:t>
            </a:r>
            <a:r>
              <a:rPr lang="tr-TR" altLang="tr-TR"/>
              <a:t>(U</a:t>
            </a:r>
            <a:r>
              <a:rPr lang="tr-TR" altLang="tr-TR" baseline="-25000"/>
              <a:t>11</a:t>
            </a:r>
            <a:r>
              <a:rPr lang="tr-TR" altLang="tr-TR"/>
              <a:t>h</a:t>
            </a:r>
            <a:r>
              <a:rPr lang="tr-TR" altLang="tr-TR" baseline="30000"/>
              <a:t>2</a:t>
            </a:r>
            <a:r>
              <a:rPr lang="tr-TR" altLang="tr-TR"/>
              <a:t>a*</a:t>
            </a:r>
            <a:r>
              <a:rPr lang="tr-TR" altLang="tr-TR" baseline="30000"/>
              <a:t>2</a:t>
            </a:r>
            <a:r>
              <a:rPr lang="tr-TR" altLang="tr-TR"/>
              <a:t>+U</a:t>
            </a:r>
            <a:r>
              <a:rPr lang="tr-TR" altLang="tr-TR" baseline="-25000"/>
              <a:t>22</a:t>
            </a:r>
            <a:r>
              <a:rPr lang="tr-TR" altLang="tr-TR"/>
              <a:t>k</a:t>
            </a:r>
            <a:r>
              <a:rPr lang="tr-TR" altLang="tr-TR" baseline="30000"/>
              <a:t>2</a:t>
            </a:r>
            <a:r>
              <a:rPr lang="tr-TR" altLang="tr-TR"/>
              <a:t>b*</a:t>
            </a:r>
            <a:r>
              <a:rPr lang="tr-TR" altLang="tr-TR" baseline="30000"/>
              <a:t>2</a:t>
            </a:r>
            <a:r>
              <a:rPr lang="tr-TR" altLang="tr-TR"/>
              <a:t>+U</a:t>
            </a:r>
            <a:r>
              <a:rPr lang="tr-TR" altLang="tr-TR" baseline="-25000"/>
              <a:t>33</a:t>
            </a:r>
            <a:r>
              <a:rPr lang="tr-TR" altLang="tr-TR"/>
              <a:t>l</a:t>
            </a:r>
            <a:r>
              <a:rPr lang="tr-TR" altLang="tr-TR" baseline="30000"/>
              <a:t>2</a:t>
            </a:r>
            <a:r>
              <a:rPr lang="tr-TR" altLang="tr-TR"/>
              <a:t>c*</a:t>
            </a:r>
            <a:r>
              <a:rPr lang="tr-TR" altLang="tr-TR" baseline="30000"/>
              <a:t>2</a:t>
            </a:r>
            <a:r>
              <a:rPr lang="tr-TR" altLang="tr-TR"/>
              <a:t>+2U</a:t>
            </a:r>
            <a:r>
              <a:rPr lang="tr-TR" altLang="tr-TR" baseline="-25000"/>
              <a:t>12</a:t>
            </a:r>
            <a:r>
              <a:rPr lang="tr-TR" altLang="tr-TR"/>
              <a:t>hka*b*+2U</a:t>
            </a:r>
            <a:r>
              <a:rPr lang="tr-TR" altLang="tr-TR" baseline="-25000"/>
              <a:t>13</a:t>
            </a:r>
            <a:r>
              <a:rPr lang="tr-TR" altLang="tr-TR"/>
              <a:t>hla*c*+2U</a:t>
            </a:r>
            <a:r>
              <a:rPr lang="tr-TR" altLang="tr-TR" baseline="-25000"/>
              <a:t>23</a:t>
            </a:r>
            <a:r>
              <a:rPr lang="tr-TR" altLang="tr-TR"/>
              <a:t>klb*c*}</a:t>
            </a:r>
          </a:p>
        </p:txBody>
      </p:sp>
    </p:spTree>
    <p:extLst>
      <p:ext uri="{BB962C8B-B14F-4D97-AF65-F5344CB8AC3E}">
        <p14:creationId xmlns:p14="http://schemas.microsoft.com/office/powerpoint/2010/main" val="1119109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50B47C22-F96D-48F9-9876-0EF017C8015B}" type="slidenum">
              <a:rPr lang="tr-TR" altLang="tr-TR"/>
              <a:pPr/>
              <a:t>2</a:t>
            </a:fld>
            <a:endParaRPr lang="tr-TR" altLang="tr-TR"/>
          </a:p>
        </p:txBody>
      </p:sp>
      <p:sp>
        <p:nvSpPr>
          <p:cNvPr id="29698" name="Rectangle 2"/>
          <p:cNvSpPr>
            <a:spLocks noGrp="1" noChangeArrowheads="1"/>
          </p:cNvSpPr>
          <p:nvPr>
            <p:ph type="title"/>
          </p:nvPr>
        </p:nvSpPr>
        <p:spPr/>
        <p:txBody>
          <a:bodyPr/>
          <a:lstStyle/>
          <a:p>
            <a:r>
              <a:rPr lang="tr-TR" altLang="tr-TR"/>
              <a:t>Sönüm Etkisi</a:t>
            </a:r>
          </a:p>
        </p:txBody>
      </p:sp>
      <p:sp>
        <p:nvSpPr>
          <p:cNvPr id="29699" name="Rectangle 3" descr="Rectangle: Click to edit Master text styles&#10;Second level&#10;Third level&#10;Fourth level&#10;Fifth level"/>
          <p:cNvSpPr>
            <a:spLocks noGrp="1" noChangeArrowheads="1"/>
          </p:cNvSpPr>
          <p:nvPr>
            <p:ph type="body" idx="1"/>
          </p:nvPr>
        </p:nvSpPr>
        <p:spPr>
          <a:xfrm>
            <a:off x="2362200" y="1752600"/>
            <a:ext cx="7772400" cy="4114800"/>
          </a:xfrm>
        </p:spPr>
        <p:txBody>
          <a:bodyPr/>
          <a:lstStyle/>
          <a:p>
            <a:pPr>
              <a:lnSpc>
                <a:spcPct val="90000"/>
              </a:lnSpc>
            </a:pPr>
            <a:r>
              <a:rPr lang="tr-TR" altLang="tr-TR" sz="2400"/>
              <a:t>Çok düzgün yüzeylere sahip bir kristalin yapısının çözülmesinde sönüm etkisi de göz önüne alınmalıdır. Bir x-ışını demeti kristalin birbirine paralel birkaç düzleminden yansımaya uğrayabilir. İç düzlemlerden yansıyan x-ışınları ile birinci düzlemden yansıyan x-ışınlarının fazları farklıdır. Bu farklılık, x-ışınlarının şiddetinde azalmaya neden olur. Ayrıca iç düzlemlerden yansıyan ışınlar daha çok soğurulur. Bu durumlar ölçülen şiddetin yanlış değerlendirilmesine yol açar. Ancak şiddetteki bu azalma, ölçülen şiddetlerin yanında çok az olduğu için yalnız çok duyarlılık gerektiren ölçümlerde göz önüne alınır. Çoğu kristalografik çalışmalarda ihmal edilir. </a:t>
            </a:r>
          </a:p>
        </p:txBody>
      </p:sp>
    </p:spTree>
    <p:extLst>
      <p:ext uri="{BB962C8B-B14F-4D97-AF65-F5344CB8AC3E}">
        <p14:creationId xmlns:p14="http://schemas.microsoft.com/office/powerpoint/2010/main" val="3380868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7D4C54DB-313E-49BE-B69E-5329EE7989D4}" type="slidenum">
              <a:rPr lang="tr-TR" altLang="tr-TR"/>
              <a:pPr/>
              <a:t>3</a:t>
            </a:fld>
            <a:endParaRPr lang="tr-TR" altLang="tr-TR"/>
          </a:p>
        </p:txBody>
      </p:sp>
      <p:sp>
        <p:nvSpPr>
          <p:cNvPr id="30722" name="Rectangle 2"/>
          <p:cNvSpPr>
            <a:spLocks noGrp="1" noChangeArrowheads="1"/>
          </p:cNvSpPr>
          <p:nvPr>
            <p:ph type="title"/>
          </p:nvPr>
        </p:nvSpPr>
        <p:spPr/>
        <p:txBody>
          <a:bodyPr/>
          <a:lstStyle/>
          <a:p>
            <a:r>
              <a:rPr lang="tr-TR" altLang="tr-TR" sz="3600"/>
              <a:t>SHELXS-86-Crystal Structure Solution</a:t>
            </a:r>
          </a:p>
        </p:txBody>
      </p:sp>
      <p:sp>
        <p:nvSpPr>
          <p:cNvPr id="30723"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r>
              <a:rPr lang="tr-TR" altLang="tr-TR" sz="2400"/>
              <a:t>TITL</a:t>
            </a:r>
          </a:p>
          <a:p>
            <a:pPr>
              <a:buFont typeface="Wingdings" panose="05000000000000000000" pitchFamily="2" charset="2"/>
              <a:buNone/>
            </a:pPr>
            <a:r>
              <a:rPr lang="tr-TR" altLang="tr-TR" sz="2400"/>
              <a:t>CELL</a:t>
            </a:r>
          </a:p>
          <a:p>
            <a:pPr>
              <a:buFont typeface="Wingdings" panose="05000000000000000000" pitchFamily="2" charset="2"/>
              <a:buNone/>
            </a:pPr>
            <a:r>
              <a:rPr lang="tr-TR" altLang="tr-TR" sz="2400"/>
              <a:t>LATT</a:t>
            </a:r>
          </a:p>
          <a:p>
            <a:pPr>
              <a:buFont typeface="Wingdings" panose="05000000000000000000" pitchFamily="2" charset="2"/>
              <a:buNone/>
            </a:pPr>
            <a:r>
              <a:rPr lang="tr-TR" altLang="tr-TR" sz="2400"/>
              <a:t>SYMM</a:t>
            </a:r>
          </a:p>
          <a:p>
            <a:pPr>
              <a:buFont typeface="Wingdings" panose="05000000000000000000" pitchFamily="2" charset="2"/>
              <a:buNone/>
            </a:pPr>
            <a:r>
              <a:rPr lang="tr-TR" altLang="tr-TR" sz="2400"/>
              <a:t>UNIT</a:t>
            </a:r>
          </a:p>
          <a:p>
            <a:pPr>
              <a:buFont typeface="Wingdings" panose="05000000000000000000" pitchFamily="2" charset="2"/>
              <a:buNone/>
            </a:pPr>
            <a:r>
              <a:rPr lang="tr-TR" altLang="tr-TR" sz="2400"/>
              <a:t>V=4510.30		F(000)=1968.	MU=1.46mm</a:t>
            </a:r>
            <a:r>
              <a:rPr lang="tr-TR" altLang="tr-TR" sz="2400" baseline="30000"/>
              <a:t>-1</a:t>
            </a:r>
          </a:p>
          <a:p>
            <a:pPr>
              <a:buFont typeface="Wingdings" panose="05000000000000000000" pitchFamily="2" charset="2"/>
              <a:buNone/>
            </a:pPr>
            <a:r>
              <a:rPr lang="tr-TR" altLang="tr-TR" sz="2400"/>
              <a:t>CELL WT=3769.39	    RHO=1.356</a:t>
            </a:r>
          </a:p>
          <a:p>
            <a:pPr>
              <a:buFont typeface="Wingdings" panose="05000000000000000000" pitchFamily="2" charset="2"/>
              <a:buNone/>
            </a:pPr>
            <a:r>
              <a:rPr lang="tr-TR" altLang="tr-TR" sz="2400"/>
              <a:t>HKLF</a:t>
            </a:r>
          </a:p>
          <a:p>
            <a:pPr>
              <a:buFont typeface="Wingdings" panose="05000000000000000000" pitchFamily="2" charset="2"/>
              <a:buNone/>
            </a:pPr>
            <a:endParaRPr lang="tr-TR" altLang="tr-TR" sz="2400"/>
          </a:p>
        </p:txBody>
      </p:sp>
    </p:spTree>
    <p:extLst>
      <p:ext uri="{BB962C8B-B14F-4D97-AF65-F5344CB8AC3E}">
        <p14:creationId xmlns:p14="http://schemas.microsoft.com/office/powerpoint/2010/main" val="93964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5"/>
          <p:cNvSpPr>
            <a:spLocks noGrp="1"/>
          </p:cNvSpPr>
          <p:nvPr>
            <p:ph type="sldNum" sz="quarter" idx="12"/>
          </p:nvPr>
        </p:nvSpPr>
        <p:spPr/>
        <p:txBody>
          <a:bodyPr/>
          <a:lstStyle/>
          <a:p>
            <a:fld id="{FDED7386-AC10-4451-8952-7A083869F510}" type="slidenum">
              <a:rPr lang="tr-TR" altLang="tr-TR"/>
              <a:pPr/>
              <a:t>4</a:t>
            </a:fld>
            <a:endParaRPr lang="tr-TR" altLang="tr-TR"/>
          </a:p>
        </p:txBody>
      </p:sp>
      <p:sp>
        <p:nvSpPr>
          <p:cNvPr id="31746" name="Rectangle 2"/>
          <p:cNvSpPr>
            <a:spLocks noGrp="1" noChangeArrowheads="1"/>
          </p:cNvSpPr>
          <p:nvPr>
            <p:ph type="title"/>
          </p:nvPr>
        </p:nvSpPr>
        <p:spPr/>
        <p:txBody>
          <a:bodyPr/>
          <a:lstStyle/>
          <a:p>
            <a:endParaRPr lang="tr-TR" altLang="tr-TR"/>
          </a:p>
        </p:txBody>
      </p:sp>
      <p:sp>
        <p:nvSpPr>
          <p:cNvPr id="31747"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r>
              <a:rPr lang="tr-TR" altLang="tr-TR" sz="2000"/>
              <a:t>4059 Reflection Read, of which 0 rejected</a:t>
            </a:r>
          </a:p>
          <a:p>
            <a:pPr>
              <a:buFont typeface="Wingdings" panose="05000000000000000000" pitchFamily="2" charset="2"/>
              <a:buNone/>
            </a:pPr>
            <a:r>
              <a:rPr lang="tr-TR" altLang="tr-TR" sz="2000"/>
              <a:t>Maximum H, K, L and 2theta=20. 18. 21. 50.01</a:t>
            </a:r>
          </a:p>
          <a:p>
            <a:pPr>
              <a:buFont typeface="Wingdings" panose="05000000000000000000" pitchFamily="2" charset="2"/>
              <a:buNone/>
            </a:pPr>
            <a:r>
              <a:rPr lang="tr-TR" altLang="tr-TR" sz="2000"/>
              <a:t>4059 Unique reflections, of which 2404 observed</a:t>
            </a:r>
          </a:p>
          <a:p>
            <a:pPr>
              <a:buFont typeface="Wingdings" panose="05000000000000000000" pitchFamily="2" charset="2"/>
              <a:buNone/>
            </a:pPr>
            <a:r>
              <a:rPr lang="tr-TR" altLang="tr-TR" sz="2000"/>
              <a:t>R(INT)=0.0000, R(sigma)=0.0615</a:t>
            </a:r>
          </a:p>
          <a:p>
            <a:pPr>
              <a:buFont typeface="Wingdings" panose="05000000000000000000" pitchFamily="2" charset="2"/>
              <a:buNone/>
            </a:pPr>
            <a:endParaRPr lang="tr-TR" altLang="tr-TR" sz="2000"/>
          </a:p>
        </p:txBody>
      </p:sp>
      <p:sp>
        <p:nvSpPr>
          <p:cNvPr id="31748" name="Text Box 4"/>
          <p:cNvSpPr txBox="1">
            <a:spLocks noChangeArrowheads="1"/>
          </p:cNvSpPr>
          <p:nvPr/>
        </p:nvSpPr>
        <p:spPr bwMode="auto">
          <a:xfrm>
            <a:off x="2879725" y="3844926"/>
            <a:ext cx="28396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t>R</a:t>
            </a:r>
            <a:r>
              <a:rPr lang="tr-TR" altLang="tr-TR" sz="2400" baseline="-25000"/>
              <a:t>int</a:t>
            </a:r>
            <a:r>
              <a:rPr lang="tr-TR" altLang="tr-TR" sz="2400"/>
              <a:t>=</a:t>
            </a:r>
            <a:r>
              <a:rPr lang="tr-TR" altLang="tr-TR" sz="2400" u="sng">
                <a:sym typeface="Symbol" panose="05050102010706020507" pitchFamily="18" charset="2"/>
              </a:rPr>
              <a:t>F</a:t>
            </a:r>
            <a:r>
              <a:rPr lang="tr-TR" altLang="tr-TR" sz="2400" u="sng" baseline="30000">
                <a:sym typeface="Symbol" panose="05050102010706020507" pitchFamily="18" charset="2"/>
              </a:rPr>
              <a:t>2</a:t>
            </a:r>
            <a:r>
              <a:rPr lang="tr-TR" altLang="tr-TR" sz="2400" u="sng">
                <a:sym typeface="Symbol" panose="05050102010706020507" pitchFamily="18" charset="2"/>
              </a:rPr>
              <a:t>-(F</a:t>
            </a:r>
            <a:r>
              <a:rPr lang="tr-TR" altLang="tr-TR" sz="2400" u="sng" baseline="30000">
                <a:sym typeface="Symbol" panose="05050102010706020507" pitchFamily="18" charset="2"/>
              </a:rPr>
              <a:t>2</a:t>
            </a:r>
            <a:r>
              <a:rPr lang="tr-TR" altLang="tr-TR" sz="2400" u="sng">
                <a:sym typeface="Symbol" panose="05050102010706020507" pitchFamily="18" charset="2"/>
              </a:rPr>
              <a:t>)</a:t>
            </a:r>
            <a:r>
              <a:rPr lang="tr-TR" altLang="tr-TR" sz="2400" u="sng" baseline="-25000">
                <a:sym typeface="Symbol" panose="05050102010706020507" pitchFamily="18" charset="2"/>
              </a:rPr>
              <a:t>ortalama</a:t>
            </a:r>
            <a:r>
              <a:rPr lang="tr-TR" altLang="tr-TR" sz="2400" u="sng">
                <a:sym typeface="Symbol" panose="05050102010706020507" pitchFamily="18" charset="2"/>
              </a:rPr>
              <a:t></a:t>
            </a:r>
          </a:p>
          <a:p>
            <a:r>
              <a:rPr lang="tr-TR" altLang="tr-TR" sz="2400">
                <a:sym typeface="Symbol" panose="05050102010706020507" pitchFamily="18" charset="2"/>
              </a:rPr>
              <a:t>              F</a:t>
            </a:r>
            <a:r>
              <a:rPr lang="tr-TR" altLang="tr-TR" sz="2400" baseline="30000">
                <a:sym typeface="Symbol" panose="05050102010706020507" pitchFamily="18" charset="2"/>
              </a:rPr>
              <a:t>2</a:t>
            </a:r>
            <a:endParaRPr lang="tr-TR" altLang="tr-TR" sz="2400" baseline="30000"/>
          </a:p>
        </p:txBody>
      </p:sp>
      <p:sp>
        <p:nvSpPr>
          <p:cNvPr id="31749" name="Text Box 5"/>
          <p:cNvSpPr txBox="1">
            <a:spLocks noChangeArrowheads="1"/>
          </p:cNvSpPr>
          <p:nvPr/>
        </p:nvSpPr>
        <p:spPr bwMode="auto">
          <a:xfrm>
            <a:off x="2955926" y="4987926"/>
            <a:ext cx="182614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400"/>
              <a:t>R</a:t>
            </a:r>
            <a:r>
              <a:rPr lang="tr-TR" altLang="tr-TR" sz="2400" baseline="-25000"/>
              <a:t>sigma</a:t>
            </a:r>
            <a:r>
              <a:rPr lang="tr-TR" altLang="tr-TR" sz="2400"/>
              <a:t>=</a:t>
            </a:r>
            <a:r>
              <a:rPr lang="tr-TR" altLang="tr-TR" sz="2400" u="sng">
                <a:sym typeface="Symbol" panose="05050102010706020507" pitchFamily="18" charset="2"/>
              </a:rPr>
              <a:t></a:t>
            </a:r>
            <a:r>
              <a:rPr lang="tr-TR" altLang="tr-TR" sz="2400" u="sng"/>
              <a:t>(F</a:t>
            </a:r>
            <a:r>
              <a:rPr lang="tr-TR" altLang="tr-TR" sz="2400" u="sng" baseline="30000"/>
              <a:t>2</a:t>
            </a:r>
            <a:r>
              <a:rPr lang="tr-TR" altLang="tr-TR" sz="2400" u="sng"/>
              <a:t>)</a:t>
            </a:r>
          </a:p>
          <a:p>
            <a:r>
              <a:rPr lang="tr-TR" altLang="tr-TR" sz="2400"/>
              <a:t>             </a:t>
            </a:r>
            <a:r>
              <a:rPr lang="tr-TR" altLang="tr-TR" sz="2400">
                <a:sym typeface="Symbol" panose="05050102010706020507" pitchFamily="18" charset="2"/>
              </a:rPr>
              <a:t>F</a:t>
            </a:r>
            <a:r>
              <a:rPr lang="tr-TR" altLang="tr-TR" sz="2400" baseline="30000">
                <a:sym typeface="Symbol" panose="05050102010706020507" pitchFamily="18" charset="2"/>
              </a:rPr>
              <a:t>2</a:t>
            </a:r>
            <a:endParaRPr lang="tr-TR" altLang="tr-TR" sz="2400" baseline="30000"/>
          </a:p>
        </p:txBody>
      </p:sp>
    </p:spTree>
    <p:extLst>
      <p:ext uri="{BB962C8B-B14F-4D97-AF65-F5344CB8AC3E}">
        <p14:creationId xmlns:p14="http://schemas.microsoft.com/office/powerpoint/2010/main" val="3249134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ayt Numarası Yer Tutucusu 5"/>
          <p:cNvSpPr>
            <a:spLocks noGrp="1"/>
          </p:cNvSpPr>
          <p:nvPr>
            <p:ph type="sldNum" sz="quarter" idx="12"/>
          </p:nvPr>
        </p:nvSpPr>
        <p:spPr/>
        <p:txBody>
          <a:bodyPr/>
          <a:lstStyle/>
          <a:p>
            <a:fld id="{D261999E-15E5-4482-96C5-9131F03F70BC}" type="slidenum">
              <a:rPr lang="tr-TR" altLang="tr-TR"/>
              <a:pPr/>
              <a:t>5</a:t>
            </a:fld>
            <a:endParaRPr lang="tr-TR" altLang="tr-TR"/>
          </a:p>
        </p:txBody>
      </p:sp>
      <p:sp>
        <p:nvSpPr>
          <p:cNvPr id="32770" name="Rectangle 2"/>
          <p:cNvSpPr>
            <a:spLocks noGrp="1" noChangeArrowheads="1"/>
          </p:cNvSpPr>
          <p:nvPr>
            <p:ph type="title"/>
          </p:nvPr>
        </p:nvSpPr>
        <p:spPr/>
        <p:txBody>
          <a:bodyPr/>
          <a:lstStyle/>
          <a:p>
            <a:endParaRPr lang="tr-TR" altLang="tr-TR"/>
          </a:p>
        </p:txBody>
      </p:sp>
      <p:sp>
        <p:nvSpPr>
          <p:cNvPr id="32771"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r>
              <a:rPr lang="tr-TR" altLang="tr-TR" sz="2400">
                <a:solidFill>
                  <a:schemeClr val="tx2"/>
                </a:solidFill>
              </a:rPr>
              <a:t>CFOM		RANGE	FREQUENCY</a:t>
            </a:r>
          </a:p>
          <a:p>
            <a:pPr>
              <a:buFont typeface="Wingdings" panose="05000000000000000000" pitchFamily="2" charset="2"/>
              <a:buNone/>
            </a:pPr>
            <a:r>
              <a:rPr lang="tr-TR" altLang="tr-TR" sz="2400"/>
              <a:t>0.000     -     0.020			0</a:t>
            </a:r>
          </a:p>
          <a:p>
            <a:pPr>
              <a:buFont typeface="Wingdings" panose="05000000000000000000" pitchFamily="2" charset="2"/>
              <a:buNone/>
            </a:pPr>
            <a:r>
              <a:rPr lang="tr-TR" altLang="tr-TR" sz="2400"/>
              <a:t>0.020     -     0.040			0</a:t>
            </a:r>
          </a:p>
          <a:p>
            <a:pPr>
              <a:buFont typeface="Wingdings" panose="05000000000000000000" pitchFamily="2" charset="2"/>
              <a:buNone/>
            </a:pPr>
            <a:r>
              <a:rPr lang="tr-TR" altLang="tr-TR" sz="2400"/>
              <a:t>0.040	    -     0.060			0</a:t>
            </a:r>
          </a:p>
          <a:p>
            <a:pPr>
              <a:buFont typeface="Wingdings" panose="05000000000000000000" pitchFamily="2" charset="2"/>
              <a:buNone/>
            </a:pPr>
            <a:r>
              <a:rPr lang="tr-TR" altLang="tr-TR" sz="2400"/>
              <a:t>0.060	    -     0.080			1</a:t>
            </a:r>
          </a:p>
          <a:p>
            <a:pPr>
              <a:buFont typeface="Wingdings" panose="05000000000000000000" pitchFamily="2" charset="2"/>
              <a:buNone/>
            </a:pPr>
            <a:endParaRPr lang="tr-TR" altLang="tr-TR" sz="2400"/>
          </a:p>
          <a:p>
            <a:pPr>
              <a:buFont typeface="Wingdings" panose="05000000000000000000" pitchFamily="2" charset="2"/>
              <a:buNone/>
            </a:pPr>
            <a:r>
              <a:rPr lang="tr-TR" altLang="tr-TR" sz="2400"/>
              <a:t>0.180     -      0.200			1</a:t>
            </a:r>
          </a:p>
          <a:p>
            <a:pPr>
              <a:buFont typeface="Wingdings" panose="05000000000000000000" pitchFamily="2" charset="2"/>
              <a:buNone/>
            </a:pPr>
            <a:endParaRPr lang="tr-TR" altLang="tr-TR" sz="2400"/>
          </a:p>
          <a:p>
            <a:pPr>
              <a:buFont typeface="Wingdings" panose="05000000000000000000" pitchFamily="2" charset="2"/>
              <a:buNone/>
            </a:pPr>
            <a:r>
              <a:rPr lang="tr-TR" altLang="tr-TR" sz="2400"/>
              <a:t>0.240     -      0.260			7  </a:t>
            </a:r>
          </a:p>
        </p:txBody>
      </p:sp>
      <p:sp>
        <p:nvSpPr>
          <p:cNvPr id="32772" name="Line 4"/>
          <p:cNvSpPr>
            <a:spLocks noChangeShapeType="1"/>
          </p:cNvSpPr>
          <p:nvPr/>
        </p:nvSpPr>
        <p:spPr bwMode="auto">
          <a:xfrm>
            <a:off x="2743200" y="4114800"/>
            <a:ext cx="0" cy="457200"/>
          </a:xfrm>
          <a:prstGeom prst="line">
            <a:avLst/>
          </a:prstGeom>
          <a:noFill/>
          <a:ln w="254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2773" name="Line 5"/>
          <p:cNvSpPr>
            <a:spLocks noChangeShapeType="1"/>
          </p:cNvSpPr>
          <p:nvPr/>
        </p:nvSpPr>
        <p:spPr bwMode="auto">
          <a:xfrm>
            <a:off x="2743200" y="5029200"/>
            <a:ext cx="0" cy="381000"/>
          </a:xfrm>
          <a:prstGeom prst="line">
            <a:avLst/>
          </a:prstGeom>
          <a:noFill/>
          <a:ln w="254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2774" name="Line 6"/>
          <p:cNvSpPr>
            <a:spLocks noChangeShapeType="1"/>
          </p:cNvSpPr>
          <p:nvPr/>
        </p:nvSpPr>
        <p:spPr bwMode="auto">
          <a:xfrm>
            <a:off x="2743200" y="5867400"/>
            <a:ext cx="0" cy="609600"/>
          </a:xfrm>
          <a:prstGeom prst="line">
            <a:avLst/>
          </a:prstGeom>
          <a:noFill/>
          <a:ln w="254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1512560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ayt Numarası Yer Tutucusu 5"/>
          <p:cNvSpPr>
            <a:spLocks noGrp="1"/>
          </p:cNvSpPr>
          <p:nvPr>
            <p:ph type="sldNum" sz="quarter" idx="12"/>
          </p:nvPr>
        </p:nvSpPr>
        <p:spPr/>
        <p:txBody>
          <a:bodyPr/>
          <a:lstStyle/>
          <a:p>
            <a:fld id="{BAFA2F9E-5149-417C-833B-ECAC7C0E8E1A}" type="slidenum">
              <a:rPr lang="tr-TR" altLang="tr-TR"/>
              <a:pPr/>
              <a:t>6</a:t>
            </a:fld>
            <a:endParaRPr lang="tr-TR" altLang="tr-TR"/>
          </a:p>
        </p:txBody>
      </p:sp>
      <p:sp>
        <p:nvSpPr>
          <p:cNvPr id="33794" name="Rectangle 2"/>
          <p:cNvSpPr>
            <a:spLocks noGrp="1" noChangeArrowheads="1"/>
          </p:cNvSpPr>
          <p:nvPr>
            <p:ph type="title"/>
          </p:nvPr>
        </p:nvSpPr>
        <p:spPr/>
        <p:txBody>
          <a:bodyPr/>
          <a:lstStyle/>
          <a:p>
            <a:endParaRPr lang="tr-TR" altLang="tr-TR"/>
          </a:p>
        </p:txBody>
      </p:sp>
      <p:sp>
        <p:nvSpPr>
          <p:cNvPr id="33795" name="Rectangle 3" descr="Rectangle: Click to edit Master text styles&#10;Second level&#10;Third level&#10;Fourth level&#10;Fifth level"/>
          <p:cNvSpPr>
            <a:spLocks noGrp="1" noChangeArrowheads="1"/>
          </p:cNvSpPr>
          <p:nvPr>
            <p:ph type="body" idx="1"/>
          </p:nvPr>
        </p:nvSpPr>
        <p:spPr>
          <a:xfrm>
            <a:off x="2133600" y="1905000"/>
            <a:ext cx="8001000" cy="4114800"/>
          </a:xfrm>
        </p:spPr>
        <p:txBody>
          <a:bodyPr>
            <a:normAutofit lnSpcReduction="10000"/>
          </a:bodyPr>
          <a:lstStyle/>
          <a:p>
            <a:pPr marL="609600" indent="-609600"/>
            <a:r>
              <a:rPr lang="tr-TR" altLang="tr-TR" sz="2000"/>
              <a:t>20. Phase sets refined-Best solution is code 162231- with CFOM=0.0641</a:t>
            </a:r>
          </a:p>
          <a:p>
            <a:pPr marL="609600" indent="-609600">
              <a:buNone/>
            </a:pPr>
            <a:r>
              <a:rPr lang="tr-TR" altLang="tr-TR" sz="2000"/>
              <a:t>           7                  9</a:t>
            </a:r>
          </a:p>
          <a:p>
            <a:pPr marL="609600" indent="-609600">
              <a:buNone/>
            </a:pPr>
            <a:r>
              <a:rPr lang="tr-TR" altLang="tr-TR" sz="2000"/>
              <a:t>                17       12</a:t>
            </a:r>
          </a:p>
          <a:p>
            <a:pPr marL="609600" indent="-609600">
              <a:buNone/>
            </a:pPr>
            <a:r>
              <a:rPr lang="tr-TR" altLang="tr-TR" sz="2000"/>
              <a:t>             34</a:t>
            </a:r>
          </a:p>
          <a:p>
            <a:pPr marL="609600" indent="-609600">
              <a:buFont typeface="Wingdings" panose="05000000000000000000" pitchFamily="2" charset="2"/>
              <a:buAutoNum type="arabicPlain" startAt="26"/>
            </a:pPr>
            <a:endParaRPr lang="tr-TR" altLang="tr-TR" sz="2000"/>
          </a:p>
          <a:p>
            <a:pPr marL="609600" indent="-609600">
              <a:buNone/>
            </a:pPr>
            <a:r>
              <a:rPr lang="tr-TR" altLang="tr-TR" sz="2000"/>
              <a:t>26       13                     10         6</a:t>
            </a:r>
          </a:p>
          <a:p>
            <a:pPr marL="609600" indent="-609600">
              <a:buNone/>
            </a:pPr>
            <a:r>
              <a:rPr lang="tr-TR" altLang="tr-TR" sz="2000"/>
              <a:t>                 1         16</a:t>
            </a:r>
          </a:p>
          <a:p>
            <a:pPr marL="609600" indent="-609600">
              <a:buNone/>
            </a:pPr>
            <a:endParaRPr lang="tr-TR" altLang="tr-TR" sz="2000"/>
          </a:p>
          <a:p>
            <a:pPr marL="609600" indent="-609600">
              <a:buNone/>
            </a:pPr>
            <a:r>
              <a:rPr lang="tr-TR" altLang="tr-TR" sz="2000"/>
              <a:t>                                   2</a:t>
            </a:r>
          </a:p>
          <a:p>
            <a:pPr marL="609600" indent="-609600">
              <a:buNone/>
            </a:pPr>
            <a:r>
              <a:rPr lang="tr-TR" altLang="tr-TR" sz="2000"/>
              <a:t>                                14     4     19               15        27</a:t>
            </a:r>
          </a:p>
        </p:txBody>
      </p:sp>
      <p:sp>
        <p:nvSpPr>
          <p:cNvPr id="33796" name="Line 4"/>
          <p:cNvSpPr>
            <a:spLocks noChangeShapeType="1"/>
          </p:cNvSpPr>
          <p:nvPr/>
        </p:nvSpPr>
        <p:spPr bwMode="auto">
          <a:xfrm>
            <a:off x="3810000" y="3352800"/>
            <a:ext cx="76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797" name="Line 5"/>
          <p:cNvSpPr>
            <a:spLocks noChangeShapeType="1"/>
          </p:cNvSpPr>
          <p:nvPr/>
        </p:nvSpPr>
        <p:spPr bwMode="auto">
          <a:xfrm flipV="1">
            <a:off x="4648200" y="2895600"/>
            <a:ext cx="3048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798" name="Line 6"/>
          <p:cNvSpPr>
            <a:spLocks noChangeShapeType="1"/>
          </p:cNvSpPr>
          <p:nvPr/>
        </p:nvSpPr>
        <p:spPr bwMode="auto">
          <a:xfrm flipH="1" flipV="1">
            <a:off x="3505200" y="2895600"/>
            <a:ext cx="2286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799" name="Line 7"/>
          <p:cNvSpPr>
            <a:spLocks noChangeShapeType="1"/>
          </p:cNvSpPr>
          <p:nvPr/>
        </p:nvSpPr>
        <p:spPr bwMode="auto">
          <a:xfrm flipH="1">
            <a:off x="3352800" y="3505200"/>
            <a:ext cx="3810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0" name="Line 8"/>
          <p:cNvSpPr>
            <a:spLocks noChangeShapeType="1"/>
          </p:cNvSpPr>
          <p:nvPr/>
        </p:nvSpPr>
        <p:spPr bwMode="auto">
          <a:xfrm>
            <a:off x="3352800" y="4191000"/>
            <a:ext cx="38100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1" name="Line 9"/>
          <p:cNvSpPr>
            <a:spLocks noChangeShapeType="1"/>
          </p:cNvSpPr>
          <p:nvPr/>
        </p:nvSpPr>
        <p:spPr bwMode="auto">
          <a:xfrm>
            <a:off x="4648200" y="3505200"/>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2" name="Line 10"/>
          <p:cNvSpPr>
            <a:spLocks noChangeShapeType="1"/>
          </p:cNvSpPr>
          <p:nvPr/>
        </p:nvSpPr>
        <p:spPr bwMode="auto">
          <a:xfrm flipH="1">
            <a:off x="4648200" y="4191000"/>
            <a:ext cx="30480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3" name="Line 11"/>
          <p:cNvSpPr>
            <a:spLocks noChangeShapeType="1"/>
          </p:cNvSpPr>
          <p:nvPr/>
        </p:nvSpPr>
        <p:spPr bwMode="auto">
          <a:xfrm>
            <a:off x="3810000" y="48006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4" name="Line 12"/>
          <p:cNvSpPr>
            <a:spLocks noChangeShapeType="1"/>
          </p:cNvSpPr>
          <p:nvPr/>
        </p:nvSpPr>
        <p:spPr bwMode="auto">
          <a:xfrm flipH="1">
            <a:off x="2590800" y="41148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5" name="Line 13"/>
          <p:cNvSpPr>
            <a:spLocks noChangeShapeType="1"/>
          </p:cNvSpPr>
          <p:nvPr/>
        </p:nvSpPr>
        <p:spPr bwMode="auto">
          <a:xfrm flipH="1">
            <a:off x="2057400" y="4343400"/>
            <a:ext cx="30480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6" name="Line 14"/>
          <p:cNvSpPr>
            <a:spLocks noChangeShapeType="1"/>
          </p:cNvSpPr>
          <p:nvPr/>
        </p:nvSpPr>
        <p:spPr bwMode="auto">
          <a:xfrm>
            <a:off x="4800600" y="4876800"/>
            <a:ext cx="2286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7" name="Line 15"/>
          <p:cNvSpPr>
            <a:spLocks noChangeShapeType="1"/>
          </p:cNvSpPr>
          <p:nvPr/>
        </p:nvSpPr>
        <p:spPr bwMode="auto">
          <a:xfrm flipH="1">
            <a:off x="4800600" y="5486400"/>
            <a:ext cx="2286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8" name="Line 16"/>
          <p:cNvSpPr>
            <a:spLocks noChangeShapeType="1"/>
          </p:cNvSpPr>
          <p:nvPr/>
        </p:nvSpPr>
        <p:spPr bwMode="auto">
          <a:xfrm flipV="1">
            <a:off x="4953000" y="5715000"/>
            <a:ext cx="3810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09" name="Line 17"/>
          <p:cNvSpPr>
            <a:spLocks noChangeShapeType="1"/>
          </p:cNvSpPr>
          <p:nvPr/>
        </p:nvSpPr>
        <p:spPr bwMode="auto">
          <a:xfrm>
            <a:off x="4876800" y="60960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0" name="Line 18"/>
          <p:cNvSpPr>
            <a:spLocks noChangeShapeType="1"/>
          </p:cNvSpPr>
          <p:nvPr/>
        </p:nvSpPr>
        <p:spPr bwMode="auto">
          <a:xfrm>
            <a:off x="5486400" y="57150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1" name="Line 19"/>
          <p:cNvSpPr>
            <a:spLocks noChangeShapeType="1"/>
          </p:cNvSpPr>
          <p:nvPr/>
        </p:nvSpPr>
        <p:spPr bwMode="auto">
          <a:xfrm>
            <a:off x="6248400" y="5791200"/>
            <a:ext cx="2286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2" name="Line 20"/>
          <p:cNvSpPr>
            <a:spLocks noChangeShapeType="1"/>
          </p:cNvSpPr>
          <p:nvPr/>
        </p:nvSpPr>
        <p:spPr bwMode="auto">
          <a:xfrm flipH="1">
            <a:off x="6096000" y="62484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3" name="Line 21"/>
          <p:cNvSpPr>
            <a:spLocks noChangeShapeType="1"/>
          </p:cNvSpPr>
          <p:nvPr/>
        </p:nvSpPr>
        <p:spPr bwMode="auto">
          <a:xfrm>
            <a:off x="5181600" y="65532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4" name="Line 22"/>
          <p:cNvSpPr>
            <a:spLocks noChangeShapeType="1"/>
          </p:cNvSpPr>
          <p:nvPr/>
        </p:nvSpPr>
        <p:spPr bwMode="auto">
          <a:xfrm>
            <a:off x="6553200" y="61722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5" name="Line 23"/>
          <p:cNvSpPr>
            <a:spLocks noChangeShapeType="1"/>
          </p:cNvSpPr>
          <p:nvPr/>
        </p:nvSpPr>
        <p:spPr bwMode="auto">
          <a:xfrm flipV="1">
            <a:off x="7162800" y="57912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6" name="Line 24"/>
          <p:cNvSpPr>
            <a:spLocks noChangeShapeType="1"/>
          </p:cNvSpPr>
          <p:nvPr/>
        </p:nvSpPr>
        <p:spPr bwMode="auto">
          <a:xfrm>
            <a:off x="7162800" y="6324600"/>
            <a:ext cx="3048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3817" name="Line 25"/>
          <p:cNvSpPr>
            <a:spLocks noChangeShapeType="1"/>
          </p:cNvSpPr>
          <p:nvPr/>
        </p:nvSpPr>
        <p:spPr bwMode="auto">
          <a:xfrm>
            <a:off x="7772400" y="57150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185548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16C70539-5CD0-435F-9A67-AA87F124C7E6}" type="slidenum">
              <a:rPr lang="tr-TR" altLang="tr-TR"/>
              <a:pPr/>
              <a:t>7</a:t>
            </a:fld>
            <a:endParaRPr lang="tr-TR" altLang="tr-TR"/>
          </a:p>
        </p:txBody>
      </p:sp>
      <p:sp>
        <p:nvSpPr>
          <p:cNvPr id="34818" name="Rectangle 2"/>
          <p:cNvSpPr>
            <a:spLocks noGrp="1" noChangeArrowheads="1"/>
          </p:cNvSpPr>
          <p:nvPr>
            <p:ph type="title"/>
          </p:nvPr>
        </p:nvSpPr>
        <p:spPr/>
        <p:txBody>
          <a:bodyPr/>
          <a:lstStyle/>
          <a:p>
            <a:endParaRPr lang="tr-TR" altLang="tr-TR"/>
          </a:p>
        </p:txBody>
      </p:sp>
      <p:sp>
        <p:nvSpPr>
          <p:cNvPr id="34819" name="Rectangle 3" descr="Rectangle: Click to edit Master text styles&#10;Second level&#10;Third level&#10;Fourth level&#10;Fifth level"/>
          <p:cNvSpPr>
            <a:spLocks noGrp="1" noChangeArrowheads="1"/>
          </p:cNvSpPr>
          <p:nvPr>
            <p:ph type="body" idx="1"/>
          </p:nvPr>
        </p:nvSpPr>
        <p:spPr/>
        <p:txBody>
          <a:bodyPr/>
          <a:lstStyle/>
          <a:p>
            <a:r>
              <a:rPr lang="tr-TR" altLang="tr-TR" sz="2000"/>
              <a:t>Organik maddelerde</a:t>
            </a:r>
          </a:p>
          <a:p>
            <a:pPr>
              <a:buFont typeface="Wingdings" panose="05000000000000000000" pitchFamily="2" charset="2"/>
              <a:buNone/>
            </a:pPr>
            <a:r>
              <a:rPr lang="tr-TR" altLang="tr-TR" sz="2000"/>
              <a:t>C-C=1.5</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C-H=1.09</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C-O=1.43</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C-N=1.47</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O-H=0.96</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C=N=1.30</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C=C=1.34</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C </a:t>
            </a:r>
            <a:r>
              <a:rPr lang="tr-TR" altLang="tr-TR" sz="2000">
                <a:sym typeface="Symbol" panose="05050102010706020507" pitchFamily="18" charset="2"/>
              </a:rPr>
              <a:t></a:t>
            </a:r>
            <a:r>
              <a:rPr lang="tr-TR" altLang="tr-TR" sz="2000"/>
              <a:t>C=1.20</a:t>
            </a:r>
            <a:r>
              <a:rPr lang="tr-TR" altLang="tr-TR" sz="2000">
                <a:cs typeface="Tahoma" panose="020B0604030504040204" pitchFamily="34" charset="0"/>
              </a:rPr>
              <a:t>Å</a:t>
            </a:r>
            <a:endParaRPr lang="tr-TR" altLang="tr-TR" sz="2000"/>
          </a:p>
          <a:p>
            <a:pPr>
              <a:buFont typeface="Wingdings" panose="05000000000000000000" pitchFamily="2" charset="2"/>
              <a:buNone/>
            </a:pPr>
            <a:r>
              <a:rPr lang="tr-TR" altLang="tr-TR" sz="2000"/>
              <a:t>O=C=1.32</a:t>
            </a:r>
            <a:r>
              <a:rPr lang="tr-TR" altLang="tr-TR" sz="2000">
                <a:cs typeface="Tahoma" panose="020B0604030504040204" pitchFamily="34" charset="0"/>
              </a:rPr>
              <a:t>Å</a:t>
            </a:r>
          </a:p>
        </p:txBody>
      </p:sp>
    </p:spTree>
    <p:extLst>
      <p:ext uri="{BB962C8B-B14F-4D97-AF65-F5344CB8AC3E}">
        <p14:creationId xmlns:p14="http://schemas.microsoft.com/office/powerpoint/2010/main" val="3837526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ayt Numarası Yer Tutucusu 5"/>
          <p:cNvSpPr>
            <a:spLocks noGrp="1"/>
          </p:cNvSpPr>
          <p:nvPr>
            <p:ph type="sldNum" sz="quarter" idx="12"/>
          </p:nvPr>
        </p:nvSpPr>
        <p:spPr/>
        <p:txBody>
          <a:bodyPr/>
          <a:lstStyle/>
          <a:p>
            <a:fld id="{3CC12678-F53F-4DF1-8376-DBED6563C17F}" type="slidenum">
              <a:rPr lang="tr-TR" altLang="tr-TR"/>
              <a:pPr/>
              <a:t>8</a:t>
            </a:fld>
            <a:endParaRPr lang="tr-TR" altLang="tr-TR"/>
          </a:p>
        </p:txBody>
      </p:sp>
      <p:sp>
        <p:nvSpPr>
          <p:cNvPr id="35842" name="Rectangle 2"/>
          <p:cNvSpPr>
            <a:spLocks noGrp="1" noChangeArrowheads="1"/>
          </p:cNvSpPr>
          <p:nvPr>
            <p:ph type="title"/>
          </p:nvPr>
        </p:nvSpPr>
        <p:spPr/>
        <p:txBody>
          <a:bodyPr/>
          <a:lstStyle/>
          <a:p>
            <a:endParaRPr lang="tr-TR" altLang="tr-TR"/>
          </a:p>
        </p:txBody>
      </p:sp>
      <p:sp>
        <p:nvSpPr>
          <p:cNvPr id="35843" name="Rectangle 3" descr="Rectangle: Click to edit Master text styles&#10;Second level&#10;Third level&#10;Fourth level&#10;Fifth level"/>
          <p:cNvSpPr>
            <a:spLocks noGrp="1" noChangeArrowheads="1"/>
          </p:cNvSpPr>
          <p:nvPr>
            <p:ph type="body" idx="1"/>
          </p:nvPr>
        </p:nvSpPr>
        <p:spPr>
          <a:xfrm>
            <a:off x="1905000" y="1905000"/>
            <a:ext cx="8229600" cy="4114800"/>
          </a:xfrm>
        </p:spPr>
        <p:txBody>
          <a:bodyPr/>
          <a:lstStyle/>
          <a:p>
            <a:pPr>
              <a:buFont typeface="Wingdings" panose="05000000000000000000" pitchFamily="2" charset="2"/>
              <a:buNone/>
            </a:pPr>
            <a:r>
              <a:rPr lang="tr-TR" altLang="tr-TR" sz="2000">
                <a:solidFill>
                  <a:schemeClr val="tx2"/>
                </a:solidFill>
              </a:rPr>
              <a:t>Atom	Peak	 x      y       z       SOF     Height    Distance and angles</a:t>
            </a:r>
          </a:p>
          <a:p>
            <a:pPr>
              <a:buFont typeface="Wingdings" panose="05000000000000000000" pitchFamily="2" charset="2"/>
              <a:buNone/>
            </a:pPr>
            <a:r>
              <a:rPr lang="tr-TR" altLang="tr-TR" sz="2000"/>
              <a:t>   1        179   0.24  0.03  0.05      1.0       4.40              1.484</a:t>
            </a:r>
          </a:p>
          <a:p>
            <a:pPr>
              <a:buFont typeface="Wingdings" panose="05000000000000000000" pitchFamily="2" charset="2"/>
              <a:buNone/>
            </a:pPr>
            <a:r>
              <a:rPr lang="tr-TR" altLang="tr-TR" sz="2000"/>
              <a:t>   2        169     -        -       -          -           -                    -</a:t>
            </a:r>
          </a:p>
          <a:p>
            <a:pPr>
              <a:buFont typeface="Wingdings" panose="05000000000000000000" pitchFamily="2" charset="2"/>
              <a:buNone/>
            </a:pPr>
            <a:r>
              <a:rPr lang="tr-TR" altLang="tr-TR" sz="2000"/>
              <a:t>   3        166     -        -       -          -           -                    -</a:t>
            </a:r>
          </a:p>
          <a:p>
            <a:pPr>
              <a:buFont typeface="Wingdings" panose="05000000000000000000" pitchFamily="2" charset="2"/>
              <a:buNone/>
            </a:pPr>
            <a:r>
              <a:rPr lang="tr-TR" altLang="tr-TR" sz="2000"/>
              <a:t>--------------------------------------------------------------------------------------</a:t>
            </a:r>
          </a:p>
          <a:p>
            <a:pPr>
              <a:buFont typeface="Wingdings" panose="05000000000000000000" pitchFamily="2" charset="2"/>
              <a:buNone/>
            </a:pPr>
            <a:r>
              <a:rPr lang="tr-TR" altLang="tr-TR" sz="2000"/>
              <a:t>Distancer and Angles</a:t>
            </a:r>
          </a:p>
          <a:p>
            <a:pPr>
              <a:buFont typeface="Wingdings" panose="05000000000000000000" pitchFamily="2" charset="2"/>
              <a:buNone/>
            </a:pPr>
            <a:r>
              <a:rPr lang="tr-TR" altLang="tr-TR" sz="2000"/>
              <a:t>1..................0    13    1.484                13   111.9</a:t>
            </a:r>
            <a:r>
              <a:rPr lang="tr-TR" altLang="tr-TR" sz="2000">
                <a:sym typeface="Symbol" panose="05050102010706020507" pitchFamily="18" charset="2"/>
              </a:rPr>
              <a:t></a:t>
            </a:r>
            <a:endParaRPr lang="tr-TR" altLang="tr-TR" sz="2000"/>
          </a:p>
          <a:p>
            <a:pPr>
              <a:buFont typeface="Wingdings" panose="05000000000000000000" pitchFamily="2" charset="2"/>
              <a:buNone/>
            </a:pPr>
            <a:r>
              <a:rPr lang="tr-TR" altLang="tr-TR" sz="2000"/>
              <a:t>                   0    16    1.420    111.9        1      16</a:t>
            </a:r>
          </a:p>
          <a:p>
            <a:pPr>
              <a:buFont typeface="Wingdings" panose="05000000000000000000" pitchFamily="2" charset="2"/>
              <a:buNone/>
            </a:pPr>
            <a:r>
              <a:rPr lang="tr-TR" altLang="tr-TR" sz="2000"/>
              <a:t>                   0    29    1.946      59.4   164.5</a:t>
            </a:r>
          </a:p>
        </p:txBody>
      </p:sp>
      <p:sp>
        <p:nvSpPr>
          <p:cNvPr id="35844" name="Line 4"/>
          <p:cNvSpPr>
            <a:spLocks noChangeShapeType="1"/>
          </p:cNvSpPr>
          <p:nvPr/>
        </p:nvSpPr>
        <p:spPr bwMode="auto">
          <a:xfrm>
            <a:off x="6934200" y="47244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5845" name="Line 5"/>
          <p:cNvSpPr>
            <a:spLocks noChangeShapeType="1"/>
          </p:cNvSpPr>
          <p:nvPr/>
        </p:nvSpPr>
        <p:spPr bwMode="auto">
          <a:xfrm flipH="1" flipV="1">
            <a:off x="6629400" y="4419600"/>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5846" name="Line 6"/>
          <p:cNvSpPr>
            <a:spLocks noChangeShapeType="1"/>
          </p:cNvSpPr>
          <p:nvPr/>
        </p:nvSpPr>
        <p:spPr bwMode="auto">
          <a:xfrm>
            <a:off x="3581400" y="5257800"/>
            <a:ext cx="0" cy="1066800"/>
          </a:xfrm>
          <a:prstGeom prst="line">
            <a:avLst/>
          </a:prstGeom>
          <a:noFill/>
          <a:ln w="254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5847" name="Arc 7"/>
          <p:cNvSpPr>
            <a:spLocks/>
          </p:cNvSpPr>
          <p:nvPr/>
        </p:nvSpPr>
        <p:spPr bwMode="auto">
          <a:xfrm>
            <a:off x="6705600" y="4419600"/>
            <a:ext cx="304800" cy="3063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36147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6"/>
          <p:cNvSpPr>
            <a:spLocks noGrp="1"/>
          </p:cNvSpPr>
          <p:nvPr>
            <p:ph type="sldNum" sz="quarter" idx="12"/>
          </p:nvPr>
        </p:nvSpPr>
        <p:spPr/>
        <p:txBody>
          <a:bodyPr/>
          <a:lstStyle/>
          <a:p>
            <a:fld id="{56854AAC-F64D-407D-8AF6-29075B30309A}" type="slidenum">
              <a:rPr lang="tr-TR" altLang="tr-TR"/>
              <a:pPr/>
              <a:t>9</a:t>
            </a:fld>
            <a:endParaRPr lang="tr-TR" altLang="tr-TR"/>
          </a:p>
        </p:txBody>
      </p:sp>
      <p:sp>
        <p:nvSpPr>
          <p:cNvPr id="36866" name="Rectangle 2"/>
          <p:cNvSpPr>
            <a:spLocks noGrp="1" noChangeArrowheads="1"/>
          </p:cNvSpPr>
          <p:nvPr>
            <p:ph type="title"/>
          </p:nvPr>
        </p:nvSpPr>
        <p:spPr/>
        <p:txBody>
          <a:bodyPr/>
          <a:lstStyle/>
          <a:p>
            <a:r>
              <a:rPr lang="tr-TR" altLang="tr-TR"/>
              <a:t>SHELX93</a:t>
            </a:r>
          </a:p>
        </p:txBody>
      </p:sp>
      <p:sp>
        <p:nvSpPr>
          <p:cNvPr id="36867" name="Rectangle 3" descr="Rectangle: Click to edit Master text styles&#10;Second level&#10;Third level&#10;Fourth level&#10;Fifth level"/>
          <p:cNvSpPr>
            <a:spLocks noGrp="1" noChangeArrowheads="1"/>
          </p:cNvSpPr>
          <p:nvPr>
            <p:ph type="body" sz="half" idx="1"/>
          </p:nvPr>
        </p:nvSpPr>
        <p:spPr/>
        <p:txBody>
          <a:bodyPr>
            <a:normAutofit fontScale="70000" lnSpcReduction="20000"/>
          </a:bodyPr>
          <a:lstStyle/>
          <a:p>
            <a:pPr>
              <a:lnSpc>
                <a:spcPct val="90000"/>
              </a:lnSpc>
              <a:buFont typeface="Wingdings" panose="05000000000000000000" pitchFamily="2" charset="2"/>
              <a:buNone/>
            </a:pPr>
            <a:r>
              <a:rPr lang="tr-TR" altLang="tr-TR" sz="1400"/>
              <a:t>TITL</a:t>
            </a:r>
          </a:p>
          <a:p>
            <a:pPr>
              <a:lnSpc>
                <a:spcPct val="90000"/>
              </a:lnSpc>
              <a:buFont typeface="Wingdings" panose="05000000000000000000" pitchFamily="2" charset="2"/>
              <a:buNone/>
            </a:pPr>
            <a:r>
              <a:rPr lang="tr-TR" altLang="tr-TR" sz="1400"/>
              <a:t>CELL</a:t>
            </a:r>
          </a:p>
          <a:p>
            <a:pPr>
              <a:lnSpc>
                <a:spcPct val="90000"/>
              </a:lnSpc>
              <a:buFont typeface="Wingdings" panose="05000000000000000000" pitchFamily="2" charset="2"/>
              <a:buNone/>
            </a:pPr>
            <a:r>
              <a:rPr lang="tr-TR" altLang="tr-TR" sz="1400"/>
              <a:t>ZERR   4  .002  .002  .001.........</a:t>
            </a:r>
          </a:p>
          <a:p>
            <a:pPr>
              <a:lnSpc>
                <a:spcPct val="90000"/>
              </a:lnSpc>
              <a:buFont typeface="Wingdings" panose="05000000000000000000" pitchFamily="2" charset="2"/>
              <a:buNone/>
            </a:pPr>
            <a:r>
              <a:rPr lang="tr-TR" altLang="tr-TR" sz="1400"/>
              <a:t>LATT</a:t>
            </a:r>
          </a:p>
          <a:p>
            <a:pPr>
              <a:lnSpc>
                <a:spcPct val="90000"/>
              </a:lnSpc>
              <a:buFont typeface="Wingdings" panose="05000000000000000000" pitchFamily="2" charset="2"/>
              <a:buNone/>
            </a:pPr>
            <a:r>
              <a:rPr lang="tr-TR" altLang="tr-TR" sz="1400"/>
              <a:t>SYMM</a:t>
            </a:r>
          </a:p>
          <a:p>
            <a:pPr>
              <a:lnSpc>
                <a:spcPct val="90000"/>
              </a:lnSpc>
              <a:buFont typeface="Wingdings" panose="05000000000000000000" pitchFamily="2" charset="2"/>
              <a:buNone/>
            </a:pPr>
            <a:r>
              <a:rPr lang="tr-TR" altLang="tr-TR" sz="1400"/>
              <a:t>SYMM</a:t>
            </a:r>
          </a:p>
          <a:p>
            <a:pPr>
              <a:lnSpc>
                <a:spcPct val="90000"/>
              </a:lnSpc>
              <a:buFont typeface="Wingdings" panose="05000000000000000000" pitchFamily="2" charset="2"/>
              <a:buNone/>
            </a:pPr>
            <a:r>
              <a:rPr lang="tr-TR" altLang="tr-TR" sz="1400"/>
              <a:t>SFAC</a:t>
            </a:r>
          </a:p>
          <a:p>
            <a:pPr>
              <a:lnSpc>
                <a:spcPct val="90000"/>
              </a:lnSpc>
              <a:buFont typeface="Wingdings" panose="05000000000000000000" pitchFamily="2" charset="2"/>
              <a:buNone/>
            </a:pPr>
            <a:r>
              <a:rPr lang="tr-TR" altLang="tr-TR" sz="1400"/>
              <a:t>UNIT</a:t>
            </a:r>
          </a:p>
          <a:p>
            <a:pPr>
              <a:lnSpc>
                <a:spcPct val="90000"/>
              </a:lnSpc>
              <a:buFont typeface="Wingdings" panose="05000000000000000000" pitchFamily="2" charset="2"/>
              <a:buNone/>
            </a:pPr>
            <a:r>
              <a:rPr lang="tr-TR" altLang="tr-TR" sz="1400"/>
              <a:t>L.S.</a:t>
            </a:r>
          </a:p>
          <a:p>
            <a:pPr>
              <a:lnSpc>
                <a:spcPct val="90000"/>
              </a:lnSpc>
              <a:buFont typeface="Wingdings" panose="05000000000000000000" pitchFamily="2" charset="2"/>
              <a:buNone/>
            </a:pPr>
            <a:r>
              <a:rPr lang="tr-TR" altLang="tr-TR" sz="1400"/>
              <a:t>OMIT  -2  3  1 veya 2</a:t>
            </a:r>
          </a:p>
          <a:p>
            <a:pPr>
              <a:lnSpc>
                <a:spcPct val="90000"/>
              </a:lnSpc>
              <a:buFont typeface="Wingdings" panose="05000000000000000000" pitchFamily="2" charset="2"/>
              <a:buNone/>
            </a:pPr>
            <a:r>
              <a:rPr lang="tr-TR" altLang="tr-TR" sz="1400"/>
              <a:t>LIST 1</a:t>
            </a:r>
          </a:p>
          <a:p>
            <a:pPr>
              <a:lnSpc>
                <a:spcPct val="90000"/>
              </a:lnSpc>
              <a:buFont typeface="Wingdings" panose="05000000000000000000" pitchFamily="2" charset="2"/>
              <a:buNone/>
            </a:pPr>
            <a:r>
              <a:rPr lang="tr-TR" altLang="tr-TR" sz="1400"/>
              <a:t>FMAP</a:t>
            </a:r>
          </a:p>
          <a:p>
            <a:pPr>
              <a:lnSpc>
                <a:spcPct val="90000"/>
              </a:lnSpc>
              <a:buFont typeface="Wingdings" panose="05000000000000000000" pitchFamily="2" charset="2"/>
              <a:buNone/>
            </a:pPr>
            <a:r>
              <a:rPr lang="tr-TR" altLang="tr-TR" sz="1400"/>
              <a:t>ANIS</a:t>
            </a:r>
          </a:p>
          <a:p>
            <a:pPr>
              <a:lnSpc>
                <a:spcPct val="90000"/>
              </a:lnSpc>
              <a:buFont typeface="Wingdings" panose="05000000000000000000" pitchFamily="2" charset="2"/>
              <a:buNone/>
            </a:pPr>
            <a:r>
              <a:rPr lang="tr-TR" altLang="tr-TR" sz="1400"/>
              <a:t>WGHT</a:t>
            </a:r>
          </a:p>
          <a:p>
            <a:pPr>
              <a:lnSpc>
                <a:spcPct val="90000"/>
              </a:lnSpc>
              <a:buFont typeface="Wingdings" panose="05000000000000000000" pitchFamily="2" charset="2"/>
              <a:buNone/>
            </a:pPr>
            <a:r>
              <a:rPr lang="tr-TR" altLang="tr-TR" sz="1400"/>
              <a:t>AG  1  X  Y  Z  SOF  U11 U22.......</a:t>
            </a:r>
          </a:p>
          <a:p>
            <a:pPr>
              <a:lnSpc>
                <a:spcPct val="90000"/>
              </a:lnSpc>
              <a:buFont typeface="Wingdings" panose="05000000000000000000" pitchFamily="2" charset="2"/>
              <a:buNone/>
            </a:pPr>
            <a:r>
              <a:rPr lang="tr-TR" altLang="tr-TR" sz="1400"/>
              <a:t>AS  2</a:t>
            </a:r>
          </a:p>
          <a:p>
            <a:pPr>
              <a:lnSpc>
                <a:spcPct val="90000"/>
              </a:lnSpc>
              <a:buFont typeface="Wingdings" panose="05000000000000000000" pitchFamily="2" charset="2"/>
              <a:buNone/>
            </a:pPr>
            <a:endParaRPr lang="tr-TR" altLang="tr-TR" sz="1400"/>
          </a:p>
          <a:p>
            <a:pPr>
              <a:lnSpc>
                <a:spcPct val="90000"/>
              </a:lnSpc>
              <a:buFont typeface="Wingdings" panose="05000000000000000000" pitchFamily="2" charset="2"/>
              <a:buNone/>
            </a:pPr>
            <a:r>
              <a:rPr lang="tr-TR" altLang="tr-TR" sz="1400"/>
              <a:t>HKLF 4</a:t>
            </a:r>
          </a:p>
        </p:txBody>
      </p:sp>
      <p:sp>
        <p:nvSpPr>
          <p:cNvPr id="36869" name="Rectangle 5" descr="Rectangle: Click to edit Master text styles&#10;Second level&#10;Third level&#10;Fourth level&#10;Fifth level"/>
          <p:cNvSpPr>
            <a:spLocks noGrp="1" noChangeArrowheads="1"/>
          </p:cNvSpPr>
          <p:nvPr>
            <p:ph type="body" sz="half" idx="2"/>
          </p:nvPr>
        </p:nvSpPr>
        <p:spPr>
          <a:xfrm>
            <a:off x="5791200" y="1905000"/>
            <a:ext cx="4343400" cy="4114800"/>
          </a:xfrm>
        </p:spPr>
        <p:txBody>
          <a:bodyPr/>
          <a:lstStyle/>
          <a:p>
            <a:r>
              <a:rPr lang="tr-TR" altLang="tr-TR" sz="2000"/>
              <a:t>FMAP=2 difference fourier sentezi</a:t>
            </a:r>
          </a:p>
          <a:p>
            <a:r>
              <a:rPr lang="tr-TR" altLang="tr-TR" sz="2000"/>
              <a:t>FMAP=3 fourier sentezi</a:t>
            </a:r>
          </a:p>
        </p:txBody>
      </p:sp>
      <p:sp>
        <p:nvSpPr>
          <p:cNvPr id="36868" name="Line 4"/>
          <p:cNvSpPr>
            <a:spLocks noChangeShapeType="1"/>
          </p:cNvSpPr>
          <p:nvPr/>
        </p:nvSpPr>
        <p:spPr bwMode="auto">
          <a:xfrm>
            <a:off x="2438400" y="5943600"/>
            <a:ext cx="0" cy="228600"/>
          </a:xfrm>
          <a:prstGeom prst="line">
            <a:avLst/>
          </a:prstGeom>
          <a:noFill/>
          <a:ln w="222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13754042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856</Words>
  <Application>Microsoft Office PowerPoint</Application>
  <PresentationFormat>Geniş ekran</PresentationFormat>
  <Paragraphs>185</Paragraphs>
  <Slides>19</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19</vt:i4>
      </vt:variant>
    </vt:vector>
  </HeadingPairs>
  <TitlesOfParts>
    <vt:vector size="27" baseType="lpstr">
      <vt:lpstr>Arial</vt:lpstr>
      <vt:lpstr>Calibri</vt:lpstr>
      <vt:lpstr>Calibri Light</vt:lpstr>
      <vt:lpstr>Comic Sans MS</vt:lpstr>
      <vt:lpstr>Symbol</vt:lpstr>
      <vt:lpstr>Tahoma</vt:lpstr>
      <vt:lpstr>Wingdings</vt:lpstr>
      <vt:lpstr>Office Teması</vt:lpstr>
      <vt:lpstr>X-IŞINLARI KRİSTALOGRAFİSİ</vt:lpstr>
      <vt:lpstr>Sönüm Etkisi</vt:lpstr>
      <vt:lpstr>SHELXS-86-Crystal Structure Solution</vt:lpstr>
      <vt:lpstr>PowerPoint Sunusu</vt:lpstr>
      <vt:lpstr>PowerPoint Sunusu</vt:lpstr>
      <vt:lpstr>PowerPoint Sunusu</vt:lpstr>
      <vt:lpstr>PowerPoint Sunusu</vt:lpstr>
      <vt:lpstr>PowerPoint Sunusu</vt:lpstr>
      <vt:lpstr>SHELX93</vt:lpstr>
      <vt:lpstr>SHELX93 Crystal Refinement Program</vt:lpstr>
      <vt:lpstr>PowerPoint Sunusu</vt:lpstr>
      <vt:lpstr>PowerPoint Sunusu</vt:lpstr>
      <vt:lpstr>Final Structure Factor Calculations</vt:lpstr>
      <vt:lpstr>Fark Fourier Yöntemi</vt:lpstr>
      <vt:lpstr>PowerPoint Sunusu</vt:lpstr>
      <vt:lpstr>Kristal Yapının Tam Olarak Belirlenmesi ve İnceltilmesi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X-IŞINLARI KRİSTALOGRAFİSİ</dc:title>
  <dc:creator>Ayhan ELMALI</dc:creator>
  <cp:lastModifiedBy>Ayhan ELMALI</cp:lastModifiedBy>
  <cp:revision>1</cp:revision>
  <dcterms:created xsi:type="dcterms:W3CDTF">2017-03-14T14:25:45Z</dcterms:created>
  <dcterms:modified xsi:type="dcterms:W3CDTF">2017-03-14T14:25:53Z</dcterms:modified>
</cp:coreProperties>
</file>