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73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E734D56-9C01-48C4-AB13-6DC2F5C4FB7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38507518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734D56-9C01-48C4-AB13-6DC2F5C4FB7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164309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734D56-9C01-48C4-AB13-6DC2F5C4FB7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4045254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E734D56-9C01-48C4-AB13-6DC2F5C4FB7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97248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E734D56-9C01-48C4-AB13-6DC2F5C4FB7D}" type="datetimeFigureOut">
              <a:rPr lang="tr-TR" smtClean="0"/>
              <a:t>4.05.2020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27975470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E734D56-9C01-48C4-AB13-6DC2F5C4FB7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24442983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E734D56-9C01-48C4-AB13-6DC2F5C4FB7D}" type="datetimeFigureOut">
              <a:rPr lang="tr-TR" smtClean="0"/>
              <a:t>4.05.2020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42627374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E734D56-9C01-48C4-AB13-6DC2F5C4FB7D}" type="datetimeFigureOut">
              <a:rPr lang="tr-TR" smtClean="0"/>
              <a:t>4.05.2020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318571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E734D56-9C01-48C4-AB13-6DC2F5C4FB7D}" type="datetimeFigureOut">
              <a:rPr lang="tr-TR" smtClean="0"/>
              <a:t>4.05.2020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21896444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734D56-9C01-48C4-AB13-6DC2F5C4FB7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3185394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E734D56-9C01-48C4-AB13-6DC2F5C4FB7D}" type="datetimeFigureOut">
              <a:rPr lang="tr-TR" smtClean="0"/>
              <a:t>4.05.2020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737A4565-A7F3-4014-9FE7-0E5286A2BD87}" type="slidenum">
              <a:rPr lang="tr-TR" smtClean="0"/>
              <a:t>‹#›</a:t>
            </a:fld>
            <a:endParaRPr lang="tr-TR"/>
          </a:p>
        </p:txBody>
      </p:sp>
    </p:spTree>
    <p:extLst>
      <p:ext uri="{BB962C8B-B14F-4D97-AF65-F5344CB8AC3E}">
        <p14:creationId xmlns:p14="http://schemas.microsoft.com/office/powerpoint/2010/main" val="362351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734D56-9C01-48C4-AB13-6DC2F5C4FB7D}" type="datetimeFigureOut">
              <a:rPr lang="tr-TR" smtClean="0"/>
              <a:t>4.05.2020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7A4565-A7F3-4014-9FE7-0E5286A2BD87}" type="slidenum">
              <a:rPr lang="tr-TR" smtClean="0"/>
              <a:t>‹#›</a:t>
            </a:fld>
            <a:endParaRPr lang="tr-TR"/>
          </a:p>
        </p:txBody>
      </p:sp>
    </p:spTree>
    <p:extLst>
      <p:ext uri="{BB962C8B-B14F-4D97-AF65-F5344CB8AC3E}">
        <p14:creationId xmlns:p14="http://schemas.microsoft.com/office/powerpoint/2010/main" val="12335064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Geleneksel Nazım Birimi ve Nazım Biçimleri</a:t>
            </a:r>
            <a:endParaRPr lang="tr-TR" dirty="0"/>
          </a:p>
        </p:txBody>
      </p:sp>
      <p:sp>
        <p:nvSpPr>
          <p:cNvPr id="3" name="Alt Başlık 2"/>
          <p:cNvSpPr>
            <a:spLocks noGrp="1"/>
          </p:cNvSpPr>
          <p:nvPr>
            <p:ph type="subTitle" idx="1"/>
          </p:nvPr>
        </p:nvSpPr>
        <p:spPr/>
        <p:txBody>
          <a:bodyPr/>
          <a:lstStyle/>
          <a:p>
            <a:endParaRPr lang="tr-TR" dirty="0"/>
          </a:p>
        </p:txBody>
      </p:sp>
    </p:spTree>
    <p:extLst>
      <p:ext uri="{BB962C8B-B14F-4D97-AF65-F5344CB8AC3E}">
        <p14:creationId xmlns:p14="http://schemas.microsoft.com/office/powerpoint/2010/main" val="275358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Nazım birimi, bir şiirin en küçük yapı taşıdır. Eski edebiyatta bu birim, mısra (dize) ve beyittir. </a:t>
            </a:r>
          </a:p>
          <a:p>
            <a:r>
              <a:rPr lang="tr-TR" dirty="0" smtClean="0"/>
              <a:t>Türk şiirinin modernleşme süreci, eski şiirdeki ya da geleneksel nazım birimleri ve biçimlerini hemen bir yana koyarak başlamadı. Uzunca bir süre bunlar kullanıldı; gitgide etkilerini yitirseler de günümüze kadar da kullanılmaya devam etti.</a:t>
            </a:r>
          </a:p>
          <a:p>
            <a:r>
              <a:rPr lang="tr-TR" dirty="0" smtClean="0"/>
              <a:t>Yeni Türk edebiyatının kaynakları, kuşkusuz, Batı edebiyatı yanında halk edebiyatı ve divan edebiyatıdır. O nedenle, Türk edebiyatının yenileşme sürecini iyi anlayabilmek için söz konusu kaynaklara ilişkin de temel bilgilere sahip olmak gerekir. Bu, hem edebiyatın gelişimi için tarihsel bir </a:t>
            </a:r>
            <a:r>
              <a:rPr lang="tr-TR" dirty="0" err="1" smtClean="0"/>
              <a:t>pespektif</a:t>
            </a:r>
            <a:r>
              <a:rPr lang="tr-TR" dirty="0" smtClean="0"/>
              <a:t> kazanmayı sağlar hem de karşılaştırmalı öğrenme yoluyla edinilecek bilimsel bilgilerin zeminin oluşturur.</a:t>
            </a:r>
            <a:endParaRPr lang="tr-TR" dirty="0"/>
          </a:p>
        </p:txBody>
      </p:sp>
    </p:spTree>
    <p:extLst>
      <p:ext uri="{BB962C8B-B14F-4D97-AF65-F5344CB8AC3E}">
        <p14:creationId xmlns:p14="http://schemas.microsoft.com/office/powerpoint/2010/main" val="2314775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Yeni Türk edebiyatı şairlerinin de zaman zaman kullandıkları ya da yararlandıkları nazım biçimleri arasında halk edebiyatına ait olanlar önemli bir yer tutar. Özellikle Cumhuriyet Dönemi’ne geçiş öncesindeki örneklerde bunların yoğun bir kullanımı söz konusudur.</a:t>
            </a:r>
          </a:p>
          <a:p>
            <a:r>
              <a:rPr lang="tr-TR" dirty="0" smtClean="0"/>
              <a:t>Halk edebiyatı nazım biçimlerini, kısaca şöyle sıralayabiliriz:</a:t>
            </a:r>
          </a:p>
          <a:p>
            <a:r>
              <a:rPr lang="tr-TR" dirty="0" smtClean="0"/>
              <a:t>A) Anonim Halk Şiiri Nazım Biçimleri</a:t>
            </a:r>
          </a:p>
          <a:p>
            <a:pPr marL="514350" indent="-514350">
              <a:buAutoNum type="arabicPeriod"/>
            </a:pPr>
            <a:r>
              <a:rPr lang="tr-TR" dirty="0" smtClean="0"/>
              <a:t>Mani,</a:t>
            </a:r>
          </a:p>
          <a:p>
            <a:pPr marL="514350" indent="-514350">
              <a:buAutoNum type="arabicPeriod"/>
            </a:pPr>
            <a:r>
              <a:rPr lang="tr-TR" dirty="0" smtClean="0"/>
              <a:t>Türkü («Ninni» de bu genel çerçeve içinde düşünülebilir.) </a:t>
            </a:r>
            <a:endParaRPr lang="tr-TR" dirty="0"/>
          </a:p>
        </p:txBody>
      </p:sp>
    </p:spTree>
    <p:extLst>
      <p:ext uri="{BB962C8B-B14F-4D97-AF65-F5344CB8AC3E}">
        <p14:creationId xmlns:p14="http://schemas.microsoft.com/office/powerpoint/2010/main" val="51822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B) Âşık Edebiyatı Nazım Biçimleri</a:t>
            </a:r>
          </a:p>
          <a:p>
            <a:r>
              <a:rPr lang="tr-TR" dirty="0" smtClean="0"/>
              <a:t>1. Koşma,</a:t>
            </a:r>
          </a:p>
          <a:p>
            <a:r>
              <a:rPr lang="tr-TR" dirty="0" smtClean="0"/>
              <a:t>2. Semai,</a:t>
            </a:r>
          </a:p>
          <a:p>
            <a:r>
              <a:rPr lang="tr-TR" dirty="0" smtClean="0"/>
              <a:t>3. Varsağı,</a:t>
            </a:r>
            <a:endParaRPr lang="tr-TR" dirty="0"/>
          </a:p>
          <a:p>
            <a:r>
              <a:rPr lang="tr-TR" dirty="0" smtClean="0"/>
              <a:t>4. Destan.</a:t>
            </a:r>
            <a:br>
              <a:rPr lang="tr-TR" dirty="0" smtClean="0"/>
            </a:br>
            <a:endParaRPr lang="tr-TR" dirty="0" smtClean="0"/>
          </a:p>
          <a:p>
            <a:r>
              <a:rPr lang="tr-TR" dirty="0" smtClean="0"/>
              <a:t>Bunlar, modern şairler tarafından genellikle kendi tasarruflarına göre kullanılmıştır.</a:t>
            </a:r>
          </a:p>
        </p:txBody>
      </p:sp>
    </p:spTree>
    <p:extLst>
      <p:ext uri="{BB962C8B-B14F-4D97-AF65-F5344CB8AC3E}">
        <p14:creationId xmlns:p14="http://schemas.microsoft.com/office/powerpoint/2010/main" val="26193251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r>
              <a:rPr lang="tr-TR" dirty="0" smtClean="0"/>
              <a:t>C) Âşık Şiiri Nazım Türleri</a:t>
            </a:r>
          </a:p>
          <a:p>
            <a:r>
              <a:rPr lang="tr-TR" dirty="0" smtClean="0"/>
              <a:t>Güzelleme,</a:t>
            </a:r>
          </a:p>
          <a:p>
            <a:r>
              <a:rPr lang="tr-TR" dirty="0" smtClean="0"/>
              <a:t>Taşlama,</a:t>
            </a:r>
          </a:p>
          <a:p>
            <a:r>
              <a:rPr lang="tr-TR" dirty="0" err="1" smtClean="0"/>
              <a:t>Koçaklama</a:t>
            </a:r>
            <a:r>
              <a:rPr lang="tr-TR" dirty="0" smtClean="0"/>
              <a:t>,</a:t>
            </a:r>
          </a:p>
          <a:p>
            <a:r>
              <a:rPr lang="tr-TR" dirty="0" smtClean="0"/>
              <a:t>Ağıt.</a:t>
            </a:r>
            <a:br>
              <a:rPr lang="tr-TR" dirty="0" smtClean="0"/>
            </a:br>
            <a:r>
              <a:rPr lang="tr-TR" dirty="0" smtClean="0"/>
              <a:t/>
            </a:r>
            <a:br>
              <a:rPr lang="tr-TR" dirty="0" smtClean="0"/>
            </a:br>
            <a:r>
              <a:rPr lang="tr-TR" dirty="0" smtClean="0"/>
              <a:t>Ç) Tekke Edebiyatı Nazım Türleri</a:t>
            </a:r>
          </a:p>
          <a:p>
            <a:r>
              <a:rPr lang="tr-TR" dirty="0" smtClean="0"/>
              <a:t>İlahi,</a:t>
            </a:r>
          </a:p>
          <a:p>
            <a:r>
              <a:rPr lang="tr-TR" dirty="0" smtClean="0"/>
              <a:t>Nefes,</a:t>
            </a:r>
            <a:endParaRPr lang="tr-TR" dirty="0"/>
          </a:p>
          <a:p>
            <a:r>
              <a:rPr lang="tr-TR" dirty="0" smtClean="0"/>
              <a:t>Nutuk,</a:t>
            </a:r>
          </a:p>
          <a:p>
            <a:r>
              <a:rPr lang="tr-TR" dirty="0" smtClean="0"/>
              <a:t>Devriye,</a:t>
            </a:r>
          </a:p>
          <a:p>
            <a:r>
              <a:rPr lang="tr-TR" dirty="0" err="1" smtClean="0"/>
              <a:t>Şathiyât</a:t>
            </a:r>
            <a:r>
              <a:rPr lang="tr-TR" dirty="0" smtClean="0"/>
              <a:t>-ı Sofiyane.</a:t>
            </a:r>
          </a:p>
          <a:p>
            <a:endParaRPr lang="tr-TR" dirty="0"/>
          </a:p>
        </p:txBody>
      </p:sp>
    </p:spTree>
    <p:extLst>
      <p:ext uri="{BB962C8B-B14F-4D97-AF65-F5344CB8AC3E}">
        <p14:creationId xmlns:p14="http://schemas.microsoft.com/office/powerpoint/2010/main" val="40060519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10000"/>
          </a:bodyPr>
          <a:lstStyle/>
          <a:p>
            <a:r>
              <a:rPr lang="tr-TR" dirty="0" smtClean="0"/>
              <a:t>Divan Şiiri Nazım Biçimleri</a:t>
            </a:r>
          </a:p>
          <a:p>
            <a:r>
              <a:rPr lang="tr-TR" dirty="0" smtClean="0"/>
              <a:t>A) Beyitlerle Kurulan Nazım Biçimleri</a:t>
            </a:r>
          </a:p>
          <a:p>
            <a:r>
              <a:rPr lang="tr-TR" dirty="0" smtClean="0"/>
              <a:t>1. Gazel,</a:t>
            </a:r>
          </a:p>
          <a:p>
            <a:r>
              <a:rPr lang="tr-TR" dirty="0" smtClean="0"/>
              <a:t>2. Kaside,</a:t>
            </a:r>
          </a:p>
          <a:p>
            <a:r>
              <a:rPr lang="tr-TR" dirty="0" smtClean="0"/>
              <a:t>3. Mesnevi,</a:t>
            </a:r>
          </a:p>
          <a:p>
            <a:r>
              <a:rPr lang="tr-TR" dirty="0" smtClean="0"/>
              <a:t>Kıta,</a:t>
            </a:r>
          </a:p>
          <a:p>
            <a:r>
              <a:rPr lang="tr-TR" dirty="0" smtClean="0"/>
              <a:t>Müstezat.</a:t>
            </a:r>
            <a:br>
              <a:rPr lang="tr-TR" dirty="0" smtClean="0"/>
            </a:br>
            <a:endParaRPr lang="tr-TR" dirty="0" smtClean="0"/>
          </a:p>
          <a:p>
            <a:r>
              <a:rPr lang="tr-TR" dirty="0" smtClean="0"/>
              <a:t>Divan şiirine özgü bu nazım biçimlerinin de yine çoğu kez modern şairler tarafından çeşitli öznel tasarruflarla kullanıldığını da belirtmemiz gerekir.</a:t>
            </a:r>
            <a:endParaRPr lang="tr-TR" dirty="0"/>
          </a:p>
        </p:txBody>
      </p:sp>
    </p:spTree>
    <p:extLst>
      <p:ext uri="{BB962C8B-B14F-4D97-AF65-F5344CB8AC3E}">
        <p14:creationId xmlns:p14="http://schemas.microsoft.com/office/powerpoint/2010/main" val="409058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55000" lnSpcReduction="20000"/>
          </a:bodyPr>
          <a:lstStyle/>
          <a:p>
            <a:r>
              <a:rPr lang="tr-TR" dirty="0" smtClean="0"/>
              <a:t>B) Bentlerle Kurulan Nazım Biçimleri</a:t>
            </a:r>
          </a:p>
          <a:p>
            <a:r>
              <a:rPr lang="tr-TR" dirty="0" smtClean="0"/>
              <a:t>1. Tek Dörtlüler</a:t>
            </a:r>
          </a:p>
          <a:p>
            <a:r>
              <a:rPr lang="tr-TR" dirty="0" smtClean="0"/>
              <a:t>Rubai,</a:t>
            </a:r>
          </a:p>
          <a:p>
            <a:r>
              <a:rPr lang="tr-TR" dirty="0" smtClean="0"/>
              <a:t>Tuyuğ.</a:t>
            </a:r>
          </a:p>
          <a:p>
            <a:r>
              <a:rPr lang="tr-TR" dirty="0" smtClean="0"/>
              <a:t>2. </a:t>
            </a:r>
            <a:r>
              <a:rPr lang="tr-TR" dirty="0" err="1" smtClean="0"/>
              <a:t>Musammatlar</a:t>
            </a:r>
            <a:endParaRPr lang="tr-TR" dirty="0" smtClean="0"/>
          </a:p>
          <a:p>
            <a:r>
              <a:rPr lang="tr-TR" dirty="0" smtClean="0"/>
              <a:t>a) Dörtlüler</a:t>
            </a:r>
          </a:p>
          <a:p>
            <a:r>
              <a:rPr lang="tr-TR" dirty="0" smtClean="0"/>
              <a:t>Murabba,</a:t>
            </a:r>
          </a:p>
          <a:p>
            <a:r>
              <a:rPr lang="tr-TR" dirty="0" smtClean="0"/>
              <a:t>Şarkı,</a:t>
            </a:r>
          </a:p>
          <a:p>
            <a:r>
              <a:rPr lang="tr-TR" dirty="0" smtClean="0"/>
              <a:t>Terbi’</a:t>
            </a:r>
          </a:p>
          <a:p>
            <a:r>
              <a:rPr lang="tr-TR" dirty="0" smtClean="0"/>
              <a:t>b) Beşliler</a:t>
            </a:r>
          </a:p>
          <a:p>
            <a:r>
              <a:rPr lang="tr-TR" dirty="0" smtClean="0"/>
              <a:t>Muhammes,</a:t>
            </a:r>
          </a:p>
          <a:p>
            <a:r>
              <a:rPr lang="tr-TR" dirty="0" smtClean="0"/>
              <a:t>Tardiye,</a:t>
            </a:r>
          </a:p>
          <a:p>
            <a:r>
              <a:rPr lang="tr-TR" dirty="0" smtClean="0"/>
              <a:t>Tahmis,</a:t>
            </a:r>
          </a:p>
          <a:p>
            <a:r>
              <a:rPr lang="tr-TR" dirty="0" err="1" smtClean="0"/>
              <a:t>Taştir</a:t>
            </a:r>
            <a:r>
              <a:rPr lang="tr-TR" dirty="0" smtClean="0"/>
              <a:t>.</a:t>
            </a:r>
            <a:endParaRPr lang="tr-TR" dirty="0"/>
          </a:p>
        </p:txBody>
      </p:sp>
    </p:spTree>
    <p:extLst>
      <p:ext uri="{BB962C8B-B14F-4D97-AF65-F5344CB8AC3E}">
        <p14:creationId xmlns:p14="http://schemas.microsoft.com/office/powerpoint/2010/main" val="15297714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r>
              <a:rPr lang="tr-TR" dirty="0" smtClean="0"/>
              <a:t>c) Altılılar</a:t>
            </a:r>
          </a:p>
          <a:p>
            <a:r>
              <a:rPr lang="tr-TR" dirty="0" smtClean="0"/>
              <a:t>Müseddes,</a:t>
            </a:r>
          </a:p>
          <a:p>
            <a:r>
              <a:rPr lang="tr-TR" dirty="0" smtClean="0"/>
              <a:t>Tesdis.</a:t>
            </a:r>
          </a:p>
          <a:p>
            <a:r>
              <a:rPr lang="tr-TR" dirty="0" smtClean="0"/>
              <a:t>ç) </a:t>
            </a:r>
            <a:r>
              <a:rPr lang="tr-TR" dirty="0" err="1" smtClean="0"/>
              <a:t>Müsebba</a:t>
            </a:r>
            <a:r>
              <a:rPr lang="tr-TR" dirty="0" smtClean="0"/>
              <a:t>’,</a:t>
            </a:r>
          </a:p>
          <a:p>
            <a:r>
              <a:rPr lang="tr-TR" dirty="0" smtClean="0"/>
              <a:t>d) Müsemmen,</a:t>
            </a:r>
          </a:p>
          <a:p>
            <a:r>
              <a:rPr lang="tr-TR" dirty="0" smtClean="0"/>
              <a:t>e) </a:t>
            </a:r>
            <a:r>
              <a:rPr lang="tr-TR" dirty="0" err="1" smtClean="0"/>
              <a:t>Mütessa</a:t>
            </a:r>
            <a:r>
              <a:rPr lang="tr-TR" dirty="0" smtClean="0"/>
              <a:t>,</a:t>
            </a:r>
          </a:p>
          <a:p>
            <a:r>
              <a:rPr lang="tr-TR" dirty="0" smtClean="0"/>
              <a:t>f) </a:t>
            </a:r>
            <a:r>
              <a:rPr lang="tr-TR" dirty="0" err="1" smtClean="0"/>
              <a:t>Muaşşer</a:t>
            </a:r>
            <a:r>
              <a:rPr lang="tr-TR" dirty="0" smtClean="0"/>
              <a:t>,</a:t>
            </a:r>
          </a:p>
          <a:p>
            <a:r>
              <a:rPr lang="tr-TR" dirty="0" smtClean="0"/>
              <a:t>g) </a:t>
            </a:r>
            <a:r>
              <a:rPr lang="tr-TR" dirty="0" err="1" smtClean="0"/>
              <a:t>Terkib</a:t>
            </a:r>
            <a:r>
              <a:rPr lang="tr-TR" dirty="0" smtClean="0"/>
              <a:t>-i </a:t>
            </a:r>
            <a:r>
              <a:rPr lang="tr-TR" dirty="0" err="1" smtClean="0"/>
              <a:t>bend</a:t>
            </a:r>
            <a:r>
              <a:rPr lang="tr-TR" dirty="0" smtClean="0"/>
              <a:t>,</a:t>
            </a:r>
          </a:p>
          <a:p>
            <a:r>
              <a:rPr lang="tr-TR" dirty="0" smtClean="0"/>
              <a:t>h) Terci-i </a:t>
            </a:r>
            <a:r>
              <a:rPr lang="tr-TR" dirty="0" err="1" smtClean="0"/>
              <a:t>bend</a:t>
            </a:r>
            <a:r>
              <a:rPr lang="tr-TR" dirty="0" smtClean="0"/>
              <a:t>.</a:t>
            </a:r>
          </a:p>
          <a:p>
            <a:endParaRPr lang="tr-TR" dirty="0" smtClean="0"/>
          </a:p>
          <a:p>
            <a:endParaRPr lang="tr-TR" dirty="0"/>
          </a:p>
        </p:txBody>
      </p:sp>
    </p:spTree>
    <p:extLst>
      <p:ext uri="{BB962C8B-B14F-4D97-AF65-F5344CB8AC3E}">
        <p14:creationId xmlns:p14="http://schemas.microsoft.com/office/powerpoint/2010/main" val="32793380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0000" lnSpcReduction="20000"/>
          </a:bodyPr>
          <a:lstStyle/>
          <a:p>
            <a:r>
              <a:rPr lang="tr-TR" dirty="0" smtClean="0"/>
              <a:t>Divan Şiiri Nazım Türleri</a:t>
            </a:r>
          </a:p>
          <a:p>
            <a:r>
              <a:rPr lang="tr-TR" dirty="0" smtClean="0"/>
              <a:t>Tevhit ve </a:t>
            </a:r>
            <a:r>
              <a:rPr lang="tr-TR" dirty="0" err="1" smtClean="0"/>
              <a:t>Münacaat</a:t>
            </a:r>
            <a:r>
              <a:rPr lang="tr-TR" dirty="0" smtClean="0"/>
              <a:t>,</a:t>
            </a:r>
          </a:p>
          <a:p>
            <a:r>
              <a:rPr lang="tr-TR" dirty="0" smtClean="0"/>
              <a:t>Naat,</a:t>
            </a:r>
          </a:p>
          <a:p>
            <a:r>
              <a:rPr lang="tr-TR" dirty="0" smtClean="0"/>
              <a:t>Mersiye,</a:t>
            </a:r>
          </a:p>
          <a:p>
            <a:r>
              <a:rPr lang="tr-TR" dirty="0" err="1" smtClean="0"/>
              <a:t>Medhiye</a:t>
            </a:r>
            <a:r>
              <a:rPr lang="tr-TR" dirty="0" smtClean="0"/>
              <a:t>,</a:t>
            </a:r>
          </a:p>
          <a:p>
            <a:r>
              <a:rPr lang="tr-TR" dirty="0" smtClean="0"/>
              <a:t>Hicviye,</a:t>
            </a:r>
          </a:p>
          <a:p>
            <a:r>
              <a:rPr lang="tr-TR" dirty="0" smtClean="0"/>
              <a:t>Fahriye,</a:t>
            </a:r>
          </a:p>
          <a:p>
            <a:r>
              <a:rPr lang="tr-TR" dirty="0" smtClean="0"/>
              <a:t>Nazire,</a:t>
            </a:r>
          </a:p>
          <a:p>
            <a:r>
              <a:rPr lang="tr-TR" dirty="0" smtClean="0"/>
              <a:t>Tehzil,</a:t>
            </a:r>
          </a:p>
          <a:p>
            <a:r>
              <a:rPr lang="tr-TR" dirty="0" smtClean="0"/>
              <a:t>Tazmin,</a:t>
            </a:r>
          </a:p>
          <a:p>
            <a:r>
              <a:rPr lang="tr-TR" dirty="0" smtClean="0"/>
              <a:t>Bahr-ı Tavil.</a:t>
            </a:r>
          </a:p>
          <a:p>
            <a:r>
              <a:rPr lang="tr-TR" dirty="0" smtClean="0"/>
              <a:t>Konu hakkında daha ayrıntılı bilgiler için şu kaynağa bakılabilir: Cem </a:t>
            </a:r>
            <a:r>
              <a:rPr lang="tr-TR" dirty="0" err="1" smtClean="0"/>
              <a:t>Dilçin</a:t>
            </a:r>
            <a:r>
              <a:rPr lang="tr-TR" dirty="0" smtClean="0"/>
              <a:t>, Örneklerle Türk Şiir Bilgisi, TDK Yayınları, Ankara, 1992, s. 95-354.</a:t>
            </a:r>
            <a:endParaRPr lang="tr-TR" dirty="0"/>
          </a:p>
        </p:txBody>
      </p:sp>
    </p:spTree>
    <p:extLst>
      <p:ext uri="{BB962C8B-B14F-4D97-AF65-F5344CB8AC3E}">
        <p14:creationId xmlns:p14="http://schemas.microsoft.com/office/powerpoint/2010/main" val="217073353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TotalTime>
  <Words>377</Words>
  <Application>Microsoft Office PowerPoint</Application>
  <PresentationFormat>Geniş ekran</PresentationFormat>
  <Paragraphs>68</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Geleneksel Nazım Birimi ve Nazım Biçimleri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Nazım Birimi ve Nazım Biçimleri</dc:title>
  <dc:creator>pc</dc:creator>
  <cp:lastModifiedBy>pc</cp:lastModifiedBy>
  <cp:revision>5</cp:revision>
  <dcterms:created xsi:type="dcterms:W3CDTF">2020-04-30T23:09:19Z</dcterms:created>
  <dcterms:modified xsi:type="dcterms:W3CDTF">2020-05-04T01:12:33Z</dcterms:modified>
</cp:coreProperties>
</file>