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77" r:id="rId4"/>
    <p:sldId id="609" r:id="rId5"/>
    <p:sldId id="669" r:id="rId6"/>
    <p:sldId id="670" r:id="rId7"/>
    <p:sldId id="671" r:id="rId8"/>
    <p:sldId id="672" r:id="rId9"/>
    <p:sldId id="673" r:id="rId10"/>
    <p:sldId id="674" r:id="rId11"/>
    <p:sldId id="675" r:id="rId12"/>
    <p:sldId id="676"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347525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ctr">
              <a:lnSpc>
                <a:spcPct val="150000"/>
              </a:lnSpc>
              <a:buFontTx/>
              <a:buNone/>
            </a:pPr>
            <a:r>
              <a:rPr lang="tr-TR" sz="2000" dirty="0" smtClean="0">
                <a:latin typeface="Arial" panose="020B0604020202020204" pitchFamily="34" charset="0"/>
                <a:cs typeface="Arial" panose="020B0604020202020204" pitchFamily="34" charset="0"/>
              </a:rPr>
              <a:t> </a:t>
            </a:r>
            <a:r>
              <a:rPr lang="tr-TR" sz="1400" b="1" dirty="0"/>
              <a:t>Kaynaklar</a:t>
            </a:r>
          </a:p>
          <a:p>
            <a:pPr algn="just">
              <a:lnSpc>
                <a:spcPct val="150000"/>
              </a:lnSpc>
              <a:buFont typeface="Wingdings" panose="020B0604020202020204" pitchFamily="2" charset="2"/>
              <a:buChar char="§"/>
            </a:pPr>
            <a:r>
              <a:rPr lang="tr-TR" altLang="tr-TR" sz="1400" dirty="0"/>
              <a:t>Akbulut, E. E., 2000. Etik Davranış Kuralları ve Türkiye Sermaye Piyasası Aracı Kuruluşları Birliği İçin Öneri, Sermaye Piyasası Kurulu Piyasa Gözetim ve Düzenleme Dairesi, Ankara.</a:t>
            </a:r>
          </a:p>
          <a:p>
            <a:pPr algn="just">
              <a:lnSpc>
                <a:spcPct val="100000"/>
              </a:lnSpc>
              <a:buClr>
                <a:srgbClr val="000099"/>
              </a:buClr>
              <a:buFont typeface="Wingdings" panose="05000000000000000000" pitchFamily="2" charset="2"/>
              <a:buChar char="q"/>
            </a:pPr>
            <a:endParaRPr lang="tr-TR" sz="1400" dirty="0"/>
          </a:p>
          <a:p>
            <a:pPr algn="just">
              <a:lnSpc>
                <a:spcPct val="100000"/>
              </a:lnSpc>
              <a:buClr>
                <a:srgbClr val="000099"/>
              </a:buClr>
              <a:buFont typeface="Wingdings" panose="05000000000000000000" pitchFamily="2" charset="2"/>
              <a:buChar char="q"/>
            </a:pPr>
            <a:endParaRPr lang="tr-TR" sz="1400" dirty="0" smtClean="0"/>
          </a:p>
          <a:p>
            <a:pPr algn="just">
              <a:lnSpc>
                <a:spcPct val="100000"/>
              </a:lnSpc>
              <a:buClr>
                <a:srgbClr val="000099"/>
              </a:buClr>
              <a:buFont typeface="Wingdings" panose="05000000000000000000" pitchFamily="2" charset="2"/>
              <a:buChar char="q"/>
            </a:pPr>
            <a:endParaRPr lang="tr-TR" sz="14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000" b="1" dirty="0"/>
              <a:t>DEĞERLEME VE FİNANSAL RAPORLAMA STANDARTLARI VE MESLEK ETİĞİ</a:t>
            </a:r>
          </a:p>
          <a:p>
            <a:pPr marL="0" lvl="1" algn="ctr">
              <a:spcBef>
                <a:spcPct val="20000"/>
              </a:spcBef>
              <a:buClr>
                <a:schemeClr val="accent1"/>
              </a:buClr>
            </a:pPr>
            <a:r>
              <a:rPr lang="tr-TR" sz="2000" b="1" dirty="0"/>
              <a:t>Dünya Örnekleri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185467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spcBef>
                <a:spcPts val="300"/>
              </a:spcBef>
              <a:buClr>
                <a:srgbClr val="160093"/>
              </a:buClr>
              <a:buFont typeface="Courier New" panose="02070309020205020404" pitchFamily="49" charset="0"/>
              <a:buChar char="o"/>
              <a:defRPr/>
            </a:pPr>
            <a:r>
              <a:rPr lang="tr-TR" sz="2000" dirty="0" smtClean="0">
                <a:latin typeface="Arial" panose="020B0604020202020204" pitchFamily="34" charset="0"/>
                <a:cs typeface="Arial" panose="020B0604020202020204" pitchFamily="34" charset="0"/>
              </a:rPr>
              <a:t> </a:t>
            </a:r>
            <a:r>
              <a:rPr lang="tr-TR" dirty="0"/>
              <a:t>Amerika Birleşik Devletleri - Ulusal Menkul Kıymetler Aracıları Birliği </a:t>
            </a:r>
          </a:p>
          <a:p>
            <a:pPr algn="just">
              <a:spcBef>
                <a:spcPts val="300"/>
              </a:spcBef>
              <a:buClr>
                <a:srgbClr val="160093"/>
              </a:buClr>
              <a:buFont typeface="Courier New" panose="02070309020205020404" pitchFamily="49" charset="0"/>
              <a:buChar char="o"/>
              <a:defRPr/>
            </a:pPr>
            <a:r>
              <a:rPr lang="tr-TR" dirty="0"/>
              <a:t>1938 tarihli </a:t>
            </a:r>
            <a:r>
              <a:rPr lang="tr-TR" dirty="0" err="1"/>
              <a:t>Maloney</a:t>
            </a:r>
            <a:r>
              <a:rPr lang="tr-TR" dirty="0"/>
              <a:t> Kanunu ile yapılan değişiklikler ile tanınan yetkiler çerçevesinde kurulan Ulusal Menkul Kıymetler Aracıları Birliği (</a:t>
            </a:r>
            <a:r>
              <a:rPr lang="tr-TR" dirty="0" err="1"/>
              <a:t>National</a:t>
            </a:r>
            <a:r>
              <a:rPr lang="tr-TR" dirty="0"/>
              <a:t> </a:t>
            </a:r>
            <a:r>
              <a:rPr lang="tr-TR" dirty="0" err="1"/>
              <a:t>Association</a:t>
            </a:r>
            <a:r>
              <a:rPr lang="tr-TR" dirty="0"/>
              <a:t> of </a:t>
            </a:r>
            <a:r>
              <a:rPr lang="tr-TR" dirty="0" err="1"/>
              <a:t>Securities</a:t>
            </a:r>
            <a:r>
              <a:rPr lang="tr-TR" dirty="0"/>
              <a:t> </a:t>
            </a:r>
            <a:r>
              <a:rPr lang="tr-TR" dirty="0" err="1"/>
              <a:t>Dealers</a:t>
            </a:r>
            <a:r>
              <a:rPr lang="tr-TR" dirty="0"/>
              <a:t>, </a:t>
            </a:r>
            <a:r>
              <a:rPr lang="tr-TR" dirty="0" err="1"/>
              <a:t>Inc</a:t>
            </a:r>
            <a:r>
              <a:rPr lang="tr-TR" dirty="0"/>
              <a:t>. - NASD) </a:t>
            </a:r>
            <a:r>
              <a:rPr lang="tr-TR" dirty="0" err="1"/>
              <a:t>Nasdaq</a:t>
            </a:r>
            <a:r>
              <a:rPr lang="tr-TR" dirty="0"/>
              <a:t> </a:t>
            </a:r>
            <a:r>
              <a:rPr lang="tr-TR" dirty="0" err="1"/>
              <a:t>Stock</a:t>
            </a:r>
            <a:r>
              <a:rPr lang="tr-TR" dirty="0"/>
              <a:t> Market (</a:t>
            </a:r>
            <a:r>
              <a:rPr lang="tr-TR" dirty="0" err="1"/>
              <a:t>Nasdaq</a:t>
            </a:r>
            <a:r>
              <a:rPr lang="tr-TR" dirty="0"/>
              <a:t>) ve tezgah </a:t>
            </a:r>
            <a:r>
              <a:rPr lang="tr-TR" dirty="0" err="1"/>
              <a:t>st</a:t>
            </a:r>
            <a:r>
              <a:rPr lang="tr-TR" dirty="0"/>
              <a:t> (</a:t>
            </a:r>
            <a:r>
              <a:rPr lang="tr-TR" dirty="0" err="1"/>
              <a:t>over</a:t>
            </a:r>
            <a:r>
              <a:rPr lang="tr-TR" dirty="0"/>
              <a:t> </a:t>
            </a:r>
            <a:r>
              <a:rPr lang="tr-TR" dirty="0" err="1"/>
              <a:t>the</a:t>
            </a:r>
            <a:r>
              <a:rPr lang="tr-TR" dirty="0"/>
              <a:t> </a:t>
            </a:r>
            <a:r>
              <a:rPr lang="tr-TR" dirty="0" err="1"/>
              <a:t>counter</a:t>
            </a:r>
            <a:r>
              <a:rPr lang="tr-TR" dirty="0"/>
              <a:t>  OTC) menkul kıymetler piyasası ve bu piyasalarda işlem gören ürünlerin düzenlenmesinden sorumlu kuruluştur. </a:t>
            </a:r>
          </a:p>
          <a:p>
            <a:pPr algn="just">
              <a:spcBef>
                <a:spcPts val="300"/>
              </a:spcBef>
              <a:buClr>
                <a:srgbClr val="160093"/>
              </a:buClr>
              <a:buFont typeface="Courier New" panose="02070309020205020404" pitchFamily="49" charset="0"/>
              <a:buChar char="o"/>
              <a:defRPr/>
            </a:pPr>
            <a:r>
              <a:rPr lang="tr-TR" dirty="0"/>
              <a:t>Kuruluş, kural ve düzenlemeler oluşturmakta, yelerinin faaliyetleri zerinde düzenleyici gözetim yapmakta ve piyasa hizmeti ile imkanlarını oluşturmakta ve işletmektedir. </a:t>
            </a:r>
          </a:p>
          <a:p>
            <a:pPr algn="just">
              <a:lnSpc>
                <a:spcPct val="100000"/>
              </a:lnSpc>
              <a:buClr>
                <a:srgbClr val="000099"/>
              </a:buClr>
              <a:buFont typeface="Wingdings" panose="05000000000000000000" pitchFamily="2" charset="2"/>
              <a:buChar char="q"/>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b="1" dirty="0">
                <a:latin typeface="Arial" pitchFamily="34" charset="0"/>
                <a:cs typeface="Arial" pitchFamily="34" charset="0"/>
              </a:rPr>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buFontTx/>
              <a:buNone/>
            </a:pPr>
            <a:r>
              <a:rPr lang="tr-TR" sz="2000" dirty="0" smtClean="0">
                <a:latin typeface="Arial" panose="020B0604020202020204" pitchFamily="34" charset="0"/>
                <a:cs typeface="Arial" panose="020B0604020202020204" pitchFamily="34" charset="0"/>
              </a:rPr>
              <a:t> </a:t>
            </a:r>
            <a:r>
              <a:rPr lang="tr-TR" b="1" dirty="0"/>
              <a:t>Kanada - Kanada Yatırım Aracıları Birliği </a:t>
            </a:r>
          </a:p>
          <a:p>
            <a:pPr algn="just">
              <a:lnSpc>
                <a:spcPct val="150000"/>
              </a:lnSpc>
              <a:buFontTx/>
              <a:buNone/>
            </a:pPr>
            <a:r>
              <a:rPr lang="tr-TR" sz="1600" dirty="0"/>
              <a:t>1916 yılında bir grup Torontolu tahvil tüccarının Toronto Ticaret Odasının Tahvil </a:t>
            </a:r>
            <a:r>
              <a:rPr lang="tr-TR" sz="1600" dirty="0" err="1"/>
              <a:t>Dealar’ları</a:t>
            </a:r>
            <a:r>
              <a:rPr lang="tr-TR" sz="1600" dirty="0"/>
              <a:t> bölümünü oluşturmasından sonra kurulan Kanada Yatırım Aracıları Birliği (</a:t>
            </a:r>
            <a:r>
              <a:rPr lang="tr-TR" sz="1600" dirty="0" err="1"/>
              <a:t>Investment</a:t>
            </a:r>
            <a:r>
              <a:rPr lang="tr-TR" sz="1600" dirty="0"/>
              <a:t> </a:t>
            </a:r>
            <a:r>
              <a:rPr lang="tr-TR" sz="1600" dirty="0" err="1"/>
              <a:t>Dealers</a:t>
            </a:r>
            <a:r>
              <a:rPr lang="tr-TR" sz="1600" dirty="0"/>
              <a:t> </a:t>
            </a:r>
            <a:r>
              <a:rPr lang="tr-TR" sz="1600" dirty="0" err="1"/>
              <a:t>Association</a:t>
            </a:r>
            <a:r>
              <a:rPr lang="tr-TR" sz="1600" dirty="0"/>
              <a:t> of </a:t>
            </a:r>
            <a:r>
              <a:rPr lang="tr-TR" sz="1600" dirty="0" err="1"/>
              <a:t>Canada</a:t>
            </a:r>
            <a:r>
              <a:rPr lang="tr-TR" sz="1600" dirty="0"/>
              <a:t> - IDA) Ülkenin menkul kıymetler sektörüne yönelik ulusal </a:t>
            </a:r>
            <a:r>
              <a:rPr lang="tr-TR" sz="1600" dirty="0" err="1"/>
              <a:t>özdüzenleyici</a:t>
            </a:r>
            <a:r>
              <a:rPr lang="tr-TR" sz="1600" dirty="0"/>
              <a:t> kuruluşu olarak yatırım aracılarının faaliyetlerini hem sermaye yeterliliği hem de meslek kuralları açısından düzenlemekte, aynı zamanda nitelikli ye firmaları kayda almaktadır. Kanada’nın tek ulusal </a:t>
            </a:r>
            <a:r>
              <a:rPr lang="tr-TR" sz="1600" dirty="0" err="1"/>
              <a:t>özdüzenleyici</a:t>
            </a:r>
            <a:r>
              <a:rPr lang="tr-TR" sz="1600" dirty="0"/>
              <a:t> kuruluşu olarak IDA ulusal politikaları ve sektör uygulama ile standartlarını oluştururken ülkenin her yerindeki çıkar sahiplerinin görüşlerini de göz önünde bulundurmakla yükümlüdür. </a:t>
            </a:r>
          </a:p>
          <a:p>
            <a:pPr algn="just">
              <a:lnSpc>
                <a:spcPct val="100000"/>
              </a:lnSpc>
              <a:buClr>
                <a:srgbClr val="000099"/>
              </a:buClr>
              <a:buFont typeface="Wingdings" panose="05000000000000000000" pitchFamily="2" charset="2"/>
              <a:buChar char="q"/>
            </a:pPr>
            <a:endParaRPr lang="tr-TR" sz="1600" dirty="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b="1" dirty="0">
                <a:latin typeface="Arial" pitchFamily="34" charset="0"/>
                <a:cs typeface="Arial" pitchFamily="34" charset="0"/>
              </a:rPr>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104676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buFontTx/>
              <a:buNone/>
            </a:pPr>
            <a:r>
              <a:rPr lang="tr-TR" sz="2000" dirty="0" smtClean="0">
                <a:latin typeface="Arial" panose="020B0604020202020204" pitchFamily="34" charset="0"/>
                <a:cs typeface="Arial" panose="020B0604020202020204" pitchFamily="34" charset="0"/>
              </a:rPr>
              <a:t> </a:t>
            </a:r>
            <a:r>
              <a:rPr lang="tr-TR" b="1" dirty="0"/>
              <a:t>Kanada - Kanada Yatırım Aracıları Birliği </a:t>
            </a:r>
          </a:p>
          <a:p>
            <a:pPr algn="just">
              <a:lnSpc>
                <a:spcPct val="150000"/>
              </a:lnSpc>
              <a:buFontTx/>
              <a:buNone/>
            </a:pPr>
            <a:r>
              <a:rPr lang="tr-TR" dirty="0"/>
              <a:t>IDA’nın iki önemli grev ve amacı bulunmaktadır;  </a:t>
            </a:r>
          </a:p>
          <a:p>
            <a:pPr marL="285750" indent="-285750" algn="just">
              <a:lnSpc>
                <a:spcPct val="150000"/>
              </a:lnSpc>
              <a:buFontTx/>
              <a:buChar char="-"/>
            </a:pPr>
            <a:r>
              <a:rPr lang="tr-TR" dirty="0"/>
              <a:t>Yatırımcıların çıkarlarını korumak ve piyasanın bütünlüğünü sağlamak,  </a:t>
            </a:r>
          </a:p>
          <a:p>
            <a:pPr marL="285750" indent="-285750" algn="just">
              <a:lnSpc>
                <a:spcPct val="150000"/>
              </a:lnSpc>
              <a:buFontTx/>
              <a:buChar char="-"/>
            </a:pPr>
            <a:r>
              <a:rPr lang="tr-TR" dirty="0"/>
              <a:t>- Dürüst, rekabeti ve etkin sermaye piyasalarını teşvik etmek.</a:t>
            </a:r>
            <a:endParaRPr lang="tr-TR" sz="1800" dirty="0"/>
          </a:p>
          <a:p>
            <a:pPr algn="just">
              <a:lnSpc>
                <a:spcPct val="100000"/>
              </a:lnSpc>
              <a:buClr>
                <a:srgbClr val="000099"/>
              </a:buClr>
              <a:buFont typeface="Wingdings" panose="05000000000000000000" pitchFamily="2" charset="2"/>
              <a:buChar char="q"/>
            </a:pPr>
            <a:endParaRPr lang="tr-TR" sz="1600" dirty="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000" b="1" dirty="0"/>
              <a:t>DEĞERLEME VE FİNANSAL RAPORLAMA STANDARTLARI VE MESLEK ETİĞİ</a:t>
            </a:r>
          </a:p>
          <a:p>
            <a:pPr marL="0" lvl="1" algn="ctr">
              <a:spcBef>
                <a:spcPct val="20000"/>
              </a:spcBef>
              <a:buClr>
                <a:schemeClr val="accent1"/>
              </a:buClr>
            </a:pPr>
            <a:r>
              <a:rPr lang="tr-TR" sz="2000" b="1" dirty="0"/>
              <a:t>Dünya Örnekleri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378798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buFont typeface="Wingdings" panose="020B0604020202020204" pitchFamily="2" charset="2"/>
              <a:buChar char="§"/>
            </a:pPr>
            <a:r>
              <a:rPr lang="tr-TR" sz="2000" dirty="0" smtClean="0">
                <a:latin typeface="Arial" panose="020B0604020202020204" pitchFamily="34" charset="0"/>
                <a:cs typeface="Arial" panose="020B0604020202020204" pitchFamily="34" charset="0"/>
              </a:rPr>
              <a:t> </a:t>
            </a:r>
            <a:r>
              <a:rPr lang="tr-TR" dirty="0"/>
              <a:t>Avustralya Şirketler Kanunu ve Avustralya Menkul Kıymetler ve Yatırımlar Komisyonu Düzenlemeleri </a:t>
            </a:r>
          </a:p>
          <a:p>
            <a:pPr algn="just">
              <a:lnSpc>
                <a:spcPct val="150000"/>
              </a:lnSpc>
              <a:buFont typeface="Wingdings" panose="020B0604020202020204" pitchFamily="2" charset="2"/>
              <a:buChar char="§"/>
            </a:pPr>
            <a:r>
              <a:rPr lang="tr-TR" dirty="0" smtClean="0"/>
              <a:t> Avustralya'da </a:t>
            </a:r>
            <a:r>
              <a:rPr lang="tr-TR" dirty="0"/>
              <a:t>şirketler, hisse senetleri, borsalar, yatırım danışmanlığı ve benzeri hususlar Avustralya Şirketler Kanununda düzenlenmektedir. Söz konusu Kanunun 7nci kısmının 3nc bölümünde yatırım tavsiyesinde bulunacak kişilerin uymakla yükümlü bulunduğu iki ilke düzenlenmektedir; </a:t>
            </a:r>
          </a:p>
          <a:p>
            <a:pPr algn="just">
              <a:lnSpc>
                <a:spcPct val="100000"/>
              </a:lnSpc>
              <a:buClr>
                <a:srgbClr val="000099"/>
              </a:buClr>
              <a:buFont typeface="Wingdings" panose="05000000000000000000" pitchFamily="2" charset="2"/>
              <a:buChar char="q"/>
            </a:pPr>
            <a:endParaRPr lang="tr-TR" sz="1600" dirty="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000" b="1" dirty="0"/>
              <a:t>DEĞERLEME VE FİNANSAL RAPORLAMA STANDARTLARI VE MESLEK ETİĞİ</a:t>
            </a:r>
          </a:p>
          <a:p>
            <a:pPr marL="0" lvl="1" algn="ctr">
              <a:spcBef>
                <a:spcPct val="20000"/>
              </a:spcBef>
              <a:buClr>
                <a:schemeClr val="accent1"/>
              </a:buClr>
            </a:pPr>
            <a:r>
              <a:rPr lang="tr-TR" sz="2000" b="1" dirty="0"/>
              <a:t>Dünya Örnekleri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375353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buFontTx/>
              <a:buNone/>
            </a:pPr>
            <a:r>
              <a:rPr lang="tr-TR" sz="2000" dirty="0" smtClean="0">
                <a:latin typeface="Arial" panose="020B0604020202020204" pitchFamily="34" charset="0"/>
                <a:cs typeface="Arial" panose="020B0604020202020204" pitchFamily="34" charset="0"/>
              </a:rPr>
              <a:t> </a:t>
            </a:r>
            <a:r>
              <a:rPr lang="tr-TR" b="1" dirty="0"/>
              <a:t>Avustralya Şirketler Kanunu ve Avustralya Menkul Kıymetler ve Yatırımlar Komisyonu Düzenlemeleri </a:t>
            </a:r>
          </a:p>
          <a:p>
            <a:pPr marL="285750" indent="-285750" algn="just">
              <a:lnSpc>
                <a:spcPct val="150000"/>
              </a:lnSpc>
              <a:buFontTx/>
              <a:buChar char="-"/>
            </a:pPr>
            <a:r>
              <a:rPr lang="tr-TR" dirty="0"/>
              <a:t>Yatırım tavsiyesinde bulunan kişilerin söz konusu tavsiyeyi etkileyebilecek maddi bir çıkarı var ise bu hususu müşterisine (yatırımcıya) açıklamalıdır (çıkar atışmasının önlenmesi).</a:t>
            </a:r>
          </a:p>
          <a:p>
            <a:pPr marL="285750" indent="-285750" algn="just">
              <a:lnSpc>
                <a:spcPct val="150000"/>
              </a:lnSpc>
              <a:buFontTx/>
              <a:buChar char="-"/>
            </a:pPr>
            <a:r>
              <a:rPr lang="tr-TR" dirty="0"/>
              <a:t>Yatırım tavsiyesinde bulunan kişinin söz konusu tavsiyede bulunmak için makul bir dayanağı bulunmalıdır (müşteriyi tanıma kuralı). </a:t>
            </a:r>
            <a:endParaRPr lang="tr-TR" sz="1800" dirty="0"/>
          </a:p>
          <a:p>
            <a:pPr algn="just">
              <a:lnSpc>
                <a:spcPct val="100000"/>
              </a:lnSpc>
              <a:buClr>
                <a:srgbClr val="000099"/>
              </a:buClr>
              <a:buFont typeface="Wingdings" panose="05000000000000000000" pitchFamily="2" charset="2"/>
              <a:buChar char="q"/>
            </a:pPr>
            <a:endParaRPr lang="tr-TR" sz="1600" dirty="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000" b="1" dirty="0"/>
              <a:t>DEĞERLEME VE FİNANSAL RAPORLAMA STANDARTLARI VE MESLEK ETİĞİ</a:t>
            </a:r>
          </a:p>
          <a:p>
            <a:pPr marL="0" lvl="1" algn="ctr">
              <a:spcBef>
                <a:spcPct val="20000"/>
              </a:spcBef>
              <a:buClr>
                <a:schemeClr val="accent1"/>
              </a:buClr>
            </a:pPr>
            <a:r>
              <a:rPr lang="tr-TR" sz="2000" b="1" dirty="0"/>
              <a:t>Dünya Örnekleri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189629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buFontTx/>
              <a:buNone/>
            </a:pPr>
            <a:r>
              <a:rPr lang="tr-TR" sz="2000" dirty="0" smtClean="0">
                <a:latin typeface="Arial" panose="020B0604020202020204" pitchFamily="34" charset="0"/>
                <a:cs typeface="Arial" panose="020B0604020202020204" pitchFamily="34" charset="0"/>
              </a:rPr>
              <a:t> </a:t>
            </a:r>
            <a:r>
              <a:rPr lang="tr-TR" b="1" dirty="0"/>
              <a:t>SFOA Etik Davranış Kodu </a:t>
            </a:r>
          </a:p>
          <a:p>
            <a:pPr algn="just">
              <a:lnSpc>
                <a:spcPct val="150000"/>
              </a:lnSpc>
              <a:buFont typeface="Wingdings" panose="020B0604020202020204" pitchFamily="2" charset="2"/>
              <a:buChar char="§"/>
            </a:pPr>
            <a:r>
              <a:rPr lang="tr-TR" dirty="0" smtClean="0"/>
              <a:t> </a:t>
            </a:r>
            <a:r>
              <a:rPr lang="tr-TR" dirty="0" err="1" smtClean="0"/>
              <a:t>SFOAnın</a:t>
            </a:r>
            <a:r>
              <a:rPr lang="tr-TR" dirty="0" smtClean="0"/>
              <a:t> </a:t>
            </a:r>
            <a:r>
              <a:rPr lang="tr-TR" dirty="0"/>
              <a:t>Etik Kurallar Koduna ilişkin alışmaları 1980 yılında başlamış ve aynı y </a:t>
            </a:r>
            <a:r>
              <a:rPr lang="tr-TR" dirty="0" err="1"/>
              <a:t>ıl</a:t>
            </a:r>
            <a:r>
              <a:rPr lang="tr-TR" dirty="0"/>
              <a:t> yapılan Centilmenlik Anlaşmaları ile </a:t>
            </a:r>
            <a:r>
              <a:rPr lang="tr-TR" dirty="0" err="1"/>
              <a:t>sonulanmıştır</a:t>
            </a:r>
            <a:r>
              <a:rPr lang="tr-TR" dirty="0"/>
              <a:t>. </a:t>
            </a:r>
            <a:r>
              <a:rPr lang="tr-TR" dirty="0" err="1"/>
              <a:t>Sektrdeki</a:t>
            </a:r>
            <a:r>
              <a:rPr lang="tr-TR" dirty="0"/>
              <a:t> değişen koşulları yansıtması </a:t>
            </a:r>
            <a:r>
              <a:rPr lang="tr-TR" dirty="0" err="1"/>
              <a:t>aısından</a:t>
            </a:r>
            <a:r>
              <a:rPr lang="tr-TR" dirty="0"/>
              <a:t>, bu anlaşmaların yerini 1992 yılında yapılan genel kurul toplantısında kabul edilen Etik Davranış Kodu almıştır.</a:t>
            </a:r>
            <a:endParaRPr lang="tr-TR" sz="1800" dirty="0"/>
          </a:p>
          <a:p>
            <a:pPr algn="just">
              <a:lnSpc>
                <a:spcPct val="100000"/>
              </a:lnSpc>
              <a:buClr>
                <a:srgbClr val="000099"/>
              </a:buClr>
              <a:buFont typeface="Wingdings" panose="05000000000000000000" pitchFamily="2" charset="2"/>
              <a:buChar char="q"/>
            </a:pPr>
            <a:endParaRPr lang="tr-TR" sz="1600" dirty="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000" b="1" dirty="0"/>
              <a:t>DEĞERLEME VE FİNANSAL RAPORLAMA STANDARTLARI VE MESLEK ETİĞİ</a:t>
            </a:r>
          </a:p>
          <a:p>
            <a:pPr marL="0" lvl="1" algn="ctr">
              <a:spcBef>
                <a:spcPct val="20000"/>
              </a:spcBef>
              <a:buClr>
                <a:schemeClr val="accent1"/>
              </a:buClr>
            </a:pPr>
            <a:r>
              <a:rPr lang="tr-TR" sz="2000" b="1" dirty="0"/>
              <a:t>Dünya Örnekleri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666396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buFontTx/>
              <a:buNone/>
            </a:pPr>
            <a:r>
              <a:rPr lang="tr-TR" sz="2000" dirty="0" smtClean="0">
                <a:latin typeface="Arial" panose="020B0604020202020204" pitchFamily="34" charset="0"/>
                <a:cs typeface="Arial" panose="020B0604020202020204" pitchFamily="34" charset="0"/>
              </a:rPr>
              <a:t> </a:t>
            </a:r>
            <a:r>
              <a:rPr lang="tr-TR" sz="1400" b="1" dirty="0"/>
              <a:t>SFOA Etik Davranış Kodu </a:t>
            </a:r>
          </a:p>
          <a:p>
            <a:pPr algn="just">
              <a:lnSpc>
                <a:spcPct val="150000"/>
              </a:lnSpc>
              <a:buFontTx/>
              <a:buNone/>
            </a:pPr>
            <a:r>
              <a:rPr lang="tr-TR" sz="1400" dirty="0"/>
              <a:t>Kapsam  </a:t>
            </a:r>
          </a:p>
          <a:p>
            <a:pPr marL="285750" indent="-285750" algn="just">
              <a:lnSpc>
                <a:spcPct val="150000"/>
              </a:lnSpc>
              <a:buFontTx/>
              <a:buChar char="-"/>
            </a:pPr>
            <a:r>
              <a:rPr lang="tr-TR" sz="1400" dirty="0"/>
              <a:t>Sadece Etik Davranış Koduna uymakla yükümlü olan şirket ve organizasyonlar Birlik üyesi olabilirler ve Birlik Yönetmeliğinde belirtildiği zere bunlar İsviçre'de merkezi, şubesi ya da kuruluşu olan ve Birlik tarafından kabul edilmiş olan Etik Davranış Koduna kayıtsız şartsız uymakla yükümlü olan A tipi yelerdir.  </a:t>
            </a:r>
          </a:p>
          <a:p>
            <a:pPr marL="285750" indent="-285750" algn="just">
              <a:lnSpc>
                <a:spcPct val="150000"/>
              </a:lnSpc>
              <a:buFontTx/>
              <a:buChar char="-"/>
            </a:pPr>
            <a:r>
              <a:rPr lang="tr-TR" sz="1400" dirty="0"/>
              <a:t>Kod, Birlik yelerinin İsviçre'de gerçekleştirdikleri tüm faaliyetlerinde ve işlemlerinde uygulanmaktadır. </a:t>
            </a:r>
          </a:p>
          <a:p>
            <a:pPr marL="285750" indent="-285750" algn="just">
              <a:lnSpc>
                <a:spcPct val="150000"/>
              </a:lnSpc>
              <a:buFontTx/>
              <a:buChar char="-"/>
            </a:pPr>
            <a:r>
              <a:rPr lang="tr-TR" sz="1400" dirty="0"/>
              <a:t>Kod hiçbir şekilde Birlik yelerinin işlemleri ve faaliyetleri dolaysıyla tabi olduğu İsviçre kanunlarının ya da diğer yabancı kanunların hükümlerini değiştirmemektedir.  </a:t>
            </a:r>
          </a:p>
          <a:p>
            <a:pPr marL="285750" indent="-285750" algn="just">
              <a:lnSpc>
                <a:spcPct val="150000"/>
              </a:lnSpc>
              <a:buFontTx/>
              <a:buChar char="-"/>
            </a:pPr>
            <a:r>
              <a:rPr lang="tr-TR" sz="1400" dirty="0"/>
              <a:t>Kod, İsviçre'de profesyoneller tarafından uygulanan etik kuralların Birlik yeleri açısından bağlayıcı olabilmesi için bir belgeye bağlanması anlamını taşımaktadır.</a:t>
            </a:r>
          </a:p>
          <a:p>
            <a:pPr algn="just">
              <a:lnSpc>
                <a:spcPct val="100000"/>
              </a:lnSpc>
              <a:buClr>
                <a:srgbClr val="000099"/>
              </a:buClr>
              <a:buFont typeface="Wingdings" panose="05000000000000000000" pitchFamily="2" charset="2"/>
              <a:buChar char="q"/>
            </a:pPr>
            <a:endParaRPr lang="tr-TR" sz="1400" dirty="0"/>
          </a:p>
          <a:p>
            <a:pPr algn="just">
              <a:lnSpc>
                <a:spcPct val="100000"/>
              </a:lnSpc>
              <a:buClr>
                <a:srgbClr val="000099"/>
              </a:buClr>
              <a:buFont typeface="Wingdings" panose="05000000000000000000" pitchFamily="2" charset="2"/>
              <a:buChar char="q"/>
            </a:pPr>
            <a:endParaRPr lang="tr-TR" sz="1400" dirty="0" smtClean="0"/>
          </a:p>
          <a:p>
            <a:pPr algn="just">
              <a:lnSpc>
                <a:spcPct val="100000"/>
              </a:lnSpc>
              <a:buClr>
                <a:srgbClr val="000099"/>
              </a:buClr>
              <a:buFont typeface="Wingdings" panose="05000000000000000000" pitchFamily="2" charset="2"/>
              <a:buChar char="q"/>
            </a:pPr>
            <a:endParaRPr lang="tr-TR" sz="14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000" b="1" dirty="0"/>
              <a:t>DEĞERLEME VE FİNANSAL RAPORLAMA STANDARTLARI VE MESLEK ETİĞİ</a:t>
            </a:r>
          </a:p>
          <a:p>
            <a:pPr marL="0" lvl="1" algn="ctr">
              <a:spcBef>
                <a:spcPct val="20000"/>
              </a:spcBef>
              <a:buClr>
                <a:schemeClr val="accent1"/>
              </a:buClr>
            </a:pPr>
            <a:r>
              <a:rPr lang="tr-TR" sz="2000" b="1" dirty="0"/>
              <a:t>Dünya Örnekleri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717959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buFont typeface="Wingdings" panose="020B0604020202020204" pitchFamily="2" charset="2"/>
              <a:buChar char="§"/>
            </a:pPr>
            <a:r>
              <a:rPr lang="tr-TR" sz="2000" dirty="0" smtClean="0">
                <a:latin typeface="Arial" panose="020B0604020202020204" pitchFamily="34" charset="0"/>
                <a:cs typeface="Arial" panose="020B0604020202020204" pitchFamily="34" charset="0"/>
              </a:rPr>
              <a:t> </a:t>
            </a:r>
            <a:r>
              <a:rPr lang="tr-TR" sz="1400" dirty="0"/>
              <a:t>Dünyadaki Diğer Etik Kurallar ve İlkeler,</a:t>
            </a:r>
          </a:p>
          <a:p>
            <a:pPr algn="just">
              <a:lnSpc>
                <a:spcPct val="150000"/>
              </a:lnSpc>
              <a:buFont typeface="Wingdings" panose="020B0604020202020204" pitchFamily="2" charset="2"/>
              <a:buChar char="§"/>
            </a:pPr>
            <a:endParaRPr lang="tr-TR" sz="1400" dirty="0"/>
          </a:p>
          <a:p>
            <a:pPr algn="just">
              <a:lnSpc>
                <a:spcPct val="150000"/>
              </a:lnSpc>
              <a:buFont typeface="Wingdings" panose="020B0604020202020204" pitchFamily="2" charset="2"/>
              <a:buChar char="§"/>
            </a:pPr>
            <a:r>
              <a:rPr lang="tr-TR" sz="1400" dirty="0"/>
              <a:t>Uluslararası Yüksek Denetim Kurumları Teşkilatı Enstitüsü Etik Kuralları  (INTOSAI) </a:t>
            </a:r>
          </a:p>
          <a:p>
            <a:pPr algn="just">
              <a:lnSpc>
                <a:spcPct val="150000"/>
              </a:lnSpc>
              <a:buFont typeface="Wingdings" panose="020B0604020202020204" pitchFamily="2" charset="2"/>
              <a:buChar char="§"/>
            </a:pPr>
            <a:r>
              <a:rPr lang="tr-TR" sz="1400" dirty="0"/>
              <a:t>Uluslararası İç Denetçiler Enstitüsünün (IIA) Etik Kuralları</a:t>
            </a:r>
          </a:p>
          <a:p>
            <a:pPr algn="just">
              <a:lnSpc>
                <a:spcPct val="150000"/>
              </a:lnSpc>
              <a:buFont typeface="Wingdings" panose="020B0604020202020204" pitchFamily="2" charset="2"/>
              <a:buChar char="§"/>
            </a:pPr>
            <a:r>
              <a:rPr lang="tr-TR" sz="1400" dirty="0"/>
              <a:t>Amerika’da Muhasebe Mesleğindeki Etikle İlgili Mevcut    Düzenlemeler (AICPA) </a:t>
            </a:r>
          </a:p>
          <a:p>
            <a:pPr algn="just">
              <a:lnSpc>
                <a:spcPct val="150000"/>
              </a:lnSpc>
              <a:buFont typeface="Wingdings" panose="020B0604020202020204" pitchFamily="2" charset="2"/>
              <a:buChar char="§"/>
            </a:pPr>
            <a:r>
              <a:rPr lang="tr-TR" sz="1400" dirty="0"/>
              <a:t>Uluslararası Muhasebeciler Federasyonunun (IFAC) Etikle ilgili Mevcut Düzenlemeleri</a:t>
            </a:r>
          </a:p>
          <a:p>
            <a:pPr algn="just">
              <a:lnSpc>
                <a:spcPct val="100000"/>
              </a:lnSpc>
              <a:buClr>
                <a:srgbClr val="000099"/>
              </a:buClr>
              <a:buFont typeface="Wingdings" panose="05000000000000000000" pitchFamily="2" charset="2"/>
              <a:buChar char="q"/>
            </a:pPr>
            <a:endParaRPr lang="tr-TR" sz="1400" dirty="0"/>
          </a:p>
          <a:p>
            <a:pPr algn="just">
              <a:lnSpc>
                <a:spcPct val="100000"/>
              </a:lnSpc>
              <a:buClr>
                <a:srgbClr val="000099"/>
              </a:buClr>
              <a:buFont typeface="Wingdings" panose="05000000000000000000" pitchFamily="2" charset="2"/>
              <a:buChar char="q"/>
            </a:pPr>
            <a:endParaRPr lang="tr-TR" sz="1400" dirty="0" smtClean="0"/>
          </a:p>
          <a:p>
            <a:pPr algn="just">
              <a:lnSpc>
                <a:spcPct val="100000"/>
              </a:lnSpc>
              <a:buClr>
                <a:srgbClr val="000099"/>
              </a:buClr>
              <a:buFont typeface="Wingdings" panose="05000000000000000000" pitchFamily="2" charset="2"/>
              <a:buChar char="q"/>
            </a:pPr>
            <a:endParaRPr lang="tr-TR" sz="1400" dirty="0" smtClean="0"/>
          </a:p>
          <a:p>
            <a:pPr algn="just">
              <a:lnSpc>
                <a:spcPct val="100000"/>
              </a:lnSpc>
              <a:buClr>
                <a:srgbClr val="000099"/>
              </a:buClr>
              <a:buFont typeface="Wingdings" panose="05000000000000000000" pitchFamily="2" charset="2"/>
              <a:buChar char="q"/>
            </a:pPr>
            <a:endParaRPr lang="tr-TR" sz="1600" dirty="0"/>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000" b="1" dirty="0"/>
              <a:t>DEĞERLEME VE FİNANSAL RAPORLAMA STANDARTLARI VE MESLEK ETİĞİ</a:t>
            </a:r>
          </a:p>
          <a:p>
            <a:pPr marL="0" lvl="1" algn="ctr">
              <a:spcBef>
                <a:spcPct val="20000"/>
              </a:spcBef>
              <a:buClr>
                <a:schemeClr val="accent1"/>
              </a:buClr>
            </a:pPr>
            <a:r>
              <a:rPr lang="tr-TR" sz="2000" b="1" dirty="0"/>
              <a:t>Dünya Örnekleri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693802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25646</TotalTime>
  <Words>676</Words>
  <Application>Microsoft Office PowerPoint</Application>
  <PresentationFormat>Ekran Gösterisi (4:3)</PresentationFormat>
  <Paragraphs>78</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938</cp:revision>
  <cp:lastPrinted>2016-10-24T07:53:35Z</cp:lastPrinted>
  <dcterms:created xsi:type="dcterms:W3CDTF">2016-09-18T09:35:24Z</dcterms:created>
  <dcterms:modified xsi:type="dcterms:W3CDTF">2020-02-19T14:00:26Z</dcterms:modified>
</cp:coreProperties>
</file>