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0" r:id="rId5"/>
    <p:sldId id="259"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CBE6A1-ABF1-4777-B348-A2C28092E02A}" type="datetimeFigureOut">
              <a:rPr lang="tr-TR" smtClean="0"/>
              <a:t>09.01.2018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6A78A6-6FA3-4A8F-98FD-07A635E13F64}" type="slidenum">
              <a:rPr lang="tr-TR" smtClean="0"/>
              <a:t>‹#›</a:t>
            </a:fld>
            <a:endParaRPr lang="tr-TR"/>
          </a:p>
        </p:txBody>
      </p:sp>
    </p:spTree>
    <p:extLst>
      <p:ext uri="{BB962C8B-B14F-4D97-AF65-F5344CB8AC3E}">
        <p14:creationId xmlns:p14="http://schemas.microsoft.com/office/powerpoint/2010/main" val="2002820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204F4B3-453F-4178-B216-CF0C4158C124}"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630AADB-7D16-457F-B925-C6AFE125176C}"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3F1B88D-FE12-4BAC-B385-C3DEB4FBAC5F}"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4883413-7CAA-4C8F-8952-8D34A13013E4}"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163E5E4-8156-4BA8-BA56-33DE9B491C1A}"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AF96A1F-7746-4B23-A05D-2E92435FB81F}"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018CFED-87E9-4CC1-A036-CD3F866CB2C6}" type="datetime1">
              <a:rPr lang="tr-TR" smtClean="0"/>
              <a:t>09.01.2018</a:t>
            </a:fld>
            <a:endParaRPr lang="tr-TR"/>
          </a:p>
        </p:txBody>
      </p:sp>
      <p:sp>
        <p:nvSpPr>
          <p:cNvPr id="8" name="7 Altbilgi Yer Tutucusu"/>
          <p:cNvSpPr>
            <a:spLocks noGrp="1"/>
          </p:cNvSpPr>
          <p:nvPr>
            <p:ph type="ftr" sz="quarter" idx="11"/>
          </p:nvPr>
        </p:nvSpPr>
        <p:spPr/>
        <p:txBody>
          <a:bodyPr/>
          <a:lstStyle/>
          <a:p>
            <a:r>
              <a:rPr lang="tr-TR" smtClean="0"/>
              <a:t>Film Türleri / Prof. Dr. S. Ruken Öztürk</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F5AF7C4-A2CE-4E81-8E9D-A0950DAE5F78}" type="datetime1">
              <a:rPr lang="tr-TR" smtClean="0"/>
              <a:t>09.01.2018</a:t>
            </a:fld>
            <a:endParaRPr lang="tr-TR"/>
          </a:p>
        </p:txBody>
      </p:sp>
      <p:sp>
        <p:nvSpPr>
          <p:cNvPr id="4" name="3 Altbilgi Yer Tutucusu"/>
          <p:cNvSpPr>
            <a:spLocks noGrp="1"/>
          </p:cNvSpPr>
          <p:nvPr>
            <p:ph type="ftr" sz="quarter" idx="11"/>
          </p:nvPr>
        </p:nvSpPr>
        <p:spPr/>
        <p:txBody>
          <a:bodyPr/>
          <a:lstStyle/>
          <a:p>
            <a:r>
              <a:rPr lang="tr-TR" smtClean="0"/>
              <a:t>Film Türleri / Prof. Dr. S. Ruken Öztürk</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BB310A0-9ADA-46EF-B044-D2316266CFD9}" type="datetime1">
              <a:rPr lang="tr-TR" smtClean="0"/>
              <a:t>09.01.2018</a:t>
            </a:fld>
            <a:endParaRPr lang="tr-TR"/>
          </a:p>
        </p:txBody>
      </p:sp>
      <p:sp>
        <p:nvSpPr>
          <p:cNvPr id="3" name="2 Altbilgi Yer Tutucusu"/>
          <p:cNvSpPr>
            <a:spLocks noGrp="1"/>
          </p:cNvSpPr>
          <p:nvPr>
            <p:ph type="ftr" sz="quarter" idx="11"/>
          </p:nvPr>
        </p:nvSpPr>
        <p:spPr/>
        <p:txBody>
          <a:bodyPr/>
          <a:lstStyle/>
          <a:p>
            <a:r>
              <a:rPr lang="tr-TR" smtClean="0"/>
              <a:t>Film Türleri / Prof. Dr. S. Ruken Öztürk</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D3C4142-4927-46D1-A052-87738C4CC7C8}"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E741296-C857-4330-BB68-4D4E2B48165E}"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DFDD42-5712-441D-8F43-C0AFD2766577}" type="datetime1">
              <a:rPr lang="tr-TR" smtClean="0"/>
              <a:t>09.01.2018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Film Türleri / Prof. Dr. S. Ruken Öztürk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pElSu_ECJG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2jDipJsip1Q" TargetMode="External"/><Relationship Id="rId2" Type="http://schemas.openxmlformats.org/officeDocument/2006/relationships/hyperlink" Target="https://www.youtube.com/watch?v=Yd-z5wBeFTU" TargetMode="External"/><Relationship Id="rId1" Type="http://schemas.openxmlformats.org/officeDocument/2006/relationships/slideLayout" Target="../slideLayouts/slideLayout2.xml"/><Relationship Id="rId4" Type="http://schemas.openxmlformats.org/officeDocument/2006/relationships/hyperlink" Target="https://www.youtube.com/watch?v=YDGw1MTEe9k"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5Cb3ik6zP2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e3oF8Po4qW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ThhDTBbMc0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55576" y="116632"/>
            <a:ext cx="7772400" cy="1800200"/>
          </a:xfrm>
        </p:spPr>
        <p:txBody>
          <a:bodyPr>
            <a:normAutofit/>
          </a:bodyPr>
          <a:lstStyle/>
          <a:p>
            <a:pPr marL="0" lvl="0" indent="0"/>
            <a:r>
              <a:rPr lang="tr-TR" sz="2800" b="1" dirty="0" smtClean="0">
                <a:latin typeface="Arial Black" panose="020B0A04020102020204" pitchFamily="34" charset="0"/>
                <a:cs typeface="Times New Roman" panose="02020603050405020304" pitchFamily="18" charset="0"/>
              </a:rPr>
              <a:t>Korku/Gerilim</a:t>
            </a:r>
            <a:endParaRPr lang="tr-TR" sz="2800" b="1" dirty="0">
              <a:latin typeface="Arial Black" panose="020B0A04020102020204" pitchFamily="34" charset="0"/>
              <a:cs typeface="Times New Roman" panose="02020603050405020304" pitchFamily="18" charset="0"/>
            </a:endParaRPr>
          </a:p>
        </p:txBody>
      </p:sp>
      <p:sp>
        <p:nvSpPr>
          <p:cNvPr id="3" name="Alt Başlık 2"/>
          <p:cNvSpPr>
            <a:spLocks noGrp="1"/>
          </p:cNvSpPr>
          <p:nvPr>
            <p:ph type="subTitle" idx="1"/>
          </p:nvPr>
        </p:nvSpPr>
        <p:spPr>
          <a:xfrm>
            <a:off x="1371600" y="1412776"/>
            <a:ext cx="6400800" cy="4226024"/>
          </a:xfrm>
        </p:spPr>
        <p:txBody>
          <a:bodyPr>
            <a:normAutofit lnSpcReduction="10000"/>
          </a:bodyPr>
          <a:lstStyle/>
          <a:p>
            <a:pPr algn="just"/>
            <a:r>
              <a:rPr lang="tr-TR" sz="2000" dirty="0" err="1" smtClean="0">
                <a:solidFill>
                  <a:schemeClr val="tx1"/>
                </a:solidFill>
                <a:latin typeface="Times New Roman" panose="02020603050405020304" pitchFamily="18" charset="0"/>
                <a:cs typeface="Times New Roman" panose="02020603050405020304" pitchFamily="18" charset="0"/>
              </a:rPr>
              <a:t>Bordwell</a:t>
            </a:r>
            <a:r>
              <a:rPr lang="tr-TR" sz="2000" dirty="0" smtClean="0">
                <a:solidFill>
                  <a:schemeClr val="tx1"/>
                </a:solidFill>
                <a:latin typeface="Times New Roman" panose="02020603050405020304" pitchFamily="18" charset="0"/>
                <a:cs typeface="Times New Roman" panose="02020603050405020304" pitchFamily="18" charset="0"/>
              </a:rPr>
              <a:t> ve </a:t>
            </a:r>
            <a:r>
              <a:rPr lang="tr-TR" sz="2000" dirty="0" err="1" smtClean="0">
                <a:solidFill>
                  <a:schemeClr val="tx1"/>
                </a:solidFill>
                <a:latin typeface="Times New Roman" panose="02020603050405020304" pitchFamily="18" charset="0"/>
                <a:cs typeface="Times New Roman" panose="02020603050405020304" pitchFamily="18" charset="0"/>
              </a:rPr>
              <a:t>Thompson’ın</a:t>
            </a:r>
            <a:r>
              <a:rPr lang="tr-TR" sz="2000" dirty="0" smtClean="0">
                <a:solidFill>
                  <a:schemeClr val="tx1"/>
                </a:solidFill>
                <a:latin typeface="Times New Roman" panose="02020603050405020304" pitchFamily="18" charset="0"/>
                <a:cs typeface="Times New Roman" panose="02020603050405020304" pitchFamily="18" charset="0"/>
              </a:rPr>
              <a:t> da belirttiği gibi gerilim genel bir türdür, altında doğa üstü, politik, casusluk ve suçu içeren pek çok gerilim türü bulunur. Öte yandan </a:t>
            </a:r>
            <a:r>
              <a:rPr lang="tr-TR" sz="2000" dirty="0" err="1" smtClean="0">
                <a:solidFill>
                  <a:schemeClr val="tx1"/>
                </a:solidFill>
                <a:latin typeface="Times New Roman" panose="02020603050405020304" pitchFamily="18" charset="0"/>
                <a:cs typeface="Times New Roman" panose="02020603050405020304" pitchFamily="18" charset="0"/>
              </a:rPr>
              <a:t>Hayward’ın</a:t>
            </a:r>
            <a:r>
              <a:rPr lang="tr-TR" sz="2000" dirty="0" smtClean="0">
                <a:solidFill>
                  <a:schemeClr val="tx1"/>
                </a:solidFill>
                <a:latin typeface="Times New Roman" panose="02020603050405020304" pitchFamily="18" charset="0"/>
                <a:cs typeface="Times New Roman" panose="02020603050405020304" pitchFamily="18" charset="0"/>
              </a:rPr>
              <a:t> yazdığı gibi, kara film, gangster filmleri, bilimkurgu ve korku filmleri de bir anlamda gerilim filmleri sayılır. Dolayısıyla tür pek çok türle birleşebilir. </a:t>
            </a:r>
            <a:r>
              <a:rPr lang="tr-TR" sz="2000" dirty="0" err="1" smtClean="0">
                <a:solidFill>
                  <a:schemeClr val="tx1"/>
                </a:solidFill>
                <a:latin typeface="Times New Roman" panose="02020603050405020304" pitchFamily="18" charset="0"/>
                <a:cs typeface="Times New Roman" panose="02020603050405020304" pitchFamily="18" charset="0"/>
              </a:rPr>
              <a:t>Hayward’dan</a:t>
            </a:r>
            <a:r>
              <a:rPr lang="tr-TR" sz="2000" dirty="0" smtClean="0">
                <a:solidFill>
                  <a:schemeClr val="tx1"/>
                </a:solidFill>
                <a:latin typeface="Times New Roman" panose="02020603050405020304" pitchFamily="18" charset="0"/>
                <a:cs typeface="Times New Roman" panose="02020603050405020304" pitchFamily="18" charset="0"/>
              </a:rPr>
              <a:t> devam edersek (s</a:t>
            </a:r>
            <a:r>
              <a:rPr lang="tr-TR" sz="2000" dirty="0">
                <a:solidFill>
                  <a:schemeClr val="tx1"/>
                </a:solidFill>
                <a:latin typeface="Times New Roman" panose="02020603050405020304" pitchFamily="18" charset="0"/>
                <a:cs typeface="Times New Roman" panose="02020603050405020304" pitchFamily="18" charset="0"/>
              </a:rPr>
              <a:t>. 180-183 &amp; </a:t>
            </a:r>
            <a:r>
              <a:rPr lang="tr-TR" sz="2000" dirty="0" smtClean="0">
                <a:solidFill>
                  <a:schemeClr val="tx1"/>
                </a:solidFill>
                <a:latin typeface="Times New Roman" panose="02020603050405020304" pitchFamily="18" charset="0"/>
                <a:cs typeface="Times New Roman" panose="02020603050405020304" pitchFamily="18" charset="0"/>
              </a:rPr>
              <a:t>259-268) beklenti yaratma, şüphe uyandırma konusunda bir </a:t>
            </a:r>
            <a:r>
              <a:rPr lang="tr-TR" sz="2000" dirty="0" err="1" smtClean="0">
                <a:solidFill>
                  <a:schemeClr val="tx1"/>
                </a:solidFill>
                <a:latin typeface="Times New Roman" panose="02020603050405020304" pitchFamily="18" charset="0"/>
                <a:cs typeface="Times New Roman" panose="02020603050405020304" pitchFamily="18" charset="0"/>
              </a:rPr>
              <a:t>üstad</a:t>
            </a:r>
            <a:r>
              <a:rPr lang="tr-TR" sz="2000" dirty="0" smtClean="0">
                <a:solidFill>
                  <a:schemeClr val="tx1"/>
                </a:solidFill>
                <a:latin typeface="Times New Roman" panose="02020603050405020304" pitchFamily="18" charset="0"/>
                <a:cs typeface="Times New Roman" panose="02020603050405020304" pitchFamily="18" charset="0"/>
              </a:rPr>
              <a:t> varsa o da </a:t>
            </a:r>
            <a:r>
              <a:rPr lang="tr-TR" sz="2000" dirty="0" err="1" smtClean="0">
                <a:solidFill>
                  <a:schemeClr val="tx1"/>
                </a:solidFill>
                <a:latin typeface="Times New Roman" panose="02020603050405020304" pitchFamily="18" charset="0"/>
                <a:cs typeface="Times New Roman" panose="02020603050405020304" pitchFamily="18" charset="0"/>
              </a:rPr>
              <a:t>Hitchcock’tur</a:t>
            </a:r>
            <a:r>
              <a:rPr lang="tr-TR" sz="2000" dirty="0" smtClean="0">
                <a:solidFill>
                  <a:schemeClr val="tx1"/>
                </a:solidFill>
                <a:latin typeface="Times New Roman" panose="02020603050405020304" pitchFamily="18" charset="0"/>
                <a:cs typeface="Times New Roman" panose="02020603050405020304" pitchFamily="18" charset="0"/>
              </a:rPr>
              <a:t>. «</a:t>
            </a:r>
            <a:r>
              <a:rPr lang="tr-TR" sz="2000" i="1" dirty="0" err="1" smtClean="0">
                <a:solidFill>
                  <a:schemeClr val="tx1"/>
                </a:solidFill>
                <a:latin typeface="Times New Roman" panose="02020603050405020304" pitchFamily="18" charset="0"/>
                <a:cs typeface="Times New Roman" panose="02020603050405020304" pitchFamily="18" charset="0"/>
              </a:rPr>
              <a:t>Suspense</a:t>
            </a:r>
            <a:r>
              <a:rPr lang="tr-TR" sz="2000" dirty="0" smtClean="0">
                <a:solidFill>
                  <a:schemeClr val="tx1"/>
                </a:solidFill>
                <a:latin typeface="Times New Roman" panose="02020603050405020304" pitchFamily="18" charset="0"/>
                <a:cs typeface="Times New Roman" panose="02020603050405020304" pitchFamily="18" charset="0"/>
              </a:rPr>
              <a:t>» (geciktirme, endişeli bekleyiş, tereddüt, askıda kalma) hep temeldedir. </a:t>
            </a:r>
            <a:r>
              <a:rPr lang="tr-TR" sz="2000" dirty="0" err="1" smtClean="0">
                <a:solidFill>
                  <a:schemeClr val="tx1"/>
                </a:solidFill>
                <a:latin typeface="Times New Roman" panose="02020603050405020304" pitchFamily="18" charset="0"/>
                <a:cs typeface="Times New Roman" panose="02020603050405020304" pitchFamily="18" charset="0"/>
              </a:rPr>
              <a:t>Hitchcock</a:t>
            </a:r>
            <a:r>
              <a:rPr lang="tr-TR" sz="2000" dirty="0" smtClean="0">
                <a:solidFill>
                  <a:schemeClr val="tx1"/>
                </a:solidFill>
                <a:latin typeface="Times New Roman" panose="02020603050405020304" pitchFamily="18" charset="0"/>
                <a:cs typeface="Times New Roman" panose="02020603050405020304" pitchFamily="18" charset="0"/>
              </a:rPr>
              <a:t> filmlerinde genelde kadınlara </a:t>
            </a:r>
            <a:r>
              <a:rPr lang="tr-TR" sz="2000" dirty="0" err="1" smtClean="0">
                <a:solidFill>
                  <a:schemeClr val="tx1"/>
                </a:solidFill>
                <a:latin typeface="Times New Roman" panose="02020603050405020304" pitchFamily="18" charset="0"/>
                <a:cs typeface="Times New Roman" panose="02020603050405020304" pitchFamily="18" charset="0"/>
              </a:rPr>
              <a:t>salıdırılır</a:t>
            </a:r>
            <a:r>
              <a:rPr lang="tr-TR" sz="2000" dirty="0" smtClean="0">
                <a:solidFill>
                  <a:schemeClr val="tx1"/>
                </a:solidFill>
                <a:latin typeface="Times New Roman" panose="02020603050405020304" pitchFamily="18" charset="0"/>
                <a:cs typeface="Times New Roman" panose="02020603050405020304" pitchFamily="18" charset="0"/>
              </a:rPr>
              <a:t> (kuşlarla, bıçaklarla) ya da kadınlar </a:t>
            </a:r>
            <a:r>
              <a:rPr lang="tr-TR" sz="2000" dirty="0" err="1" smtClean="0">
                <a:solidFill>
                  <a:schemeClr val="tx1"/>
                </a:solidFill>
                <a:latin typeface="Times New Roman" panose="02020603050405020304" pitchFamily="18" charset="0"/>
                <a:cs typeface="Times New Roman" panose="02020603050405020304" pitchFamily="18" charset="0"/>
              </a:rPr>
              <a:t>öldürülür.Gerilim</a:t>
            </a:r>
            <a:r>
              <a:rPr lang="tr-TR" sz="2000" dirty="0" smtClean="0">
                <a:solidFill>
                  <a:schemeClr val="tx1"/>
                </a:solidFill>
                <a:latin typeface="Times New Roman" panose="02020603050405020304" pitchFamily="18" charset="0"/>
                <a:cs typeface="Times New Roman" panose="02020603050405020304" pitchFamily="18" charset="0"/>
              </a:rPr>
              <a:t> ne zaman olacak, nasıl olacak sorusu başattır. Kökeni 19. yüzyıl gotik romanlara dayanır. </a:t>
            </a:r>
            <a:r>
              <a:rPr lang="tr-TR" sz="2000" dirty="0" err="1" smtClean="0">
                <a:solidFill>
                  <a:schemeClr val="tx1"/>
                </a:solidFill>
                <a:latin typeface="Times New Roman" panose="02020603050405020304" pitchFamily="18" charset="0"/>
                <a:cs typeface="Times New Roman" panose="02020603050405020304" pitchFamily="18" charset="0"/>
              </a:rPr>
              <a:t>Marry</a:t>
            </a:r>
            <a:r>
              <a:rPr lang="tr-TR" sz="2000" dirty="0" smtClean="0">
                <a:solidFill>
                  <a:schemeClr val="tx1"/>
                </a:solidFill>
                <a:latin typeface="Times New Roman" panose="02020603050405020304" pitchFamily="18" charset="0"/>
                <a:cs typeface="Times New Roman" panose="02020603050405020304" pitchFamily="18" charset="0"/>
              </a:rPr>
              <a:t> </a:t>
            </a:r>
            <a:r>
              <a:rPr lang="tr-TR" sz="2000" dirty="0" err="1">
                <a:solidFill>
                  <a:schemeClr val="tx1"/>
                </a:solidFill>
                <a:latin typeface="Times New Roman" panose="02020603050405020304" pitchFamily="18" charset="0"/>
                <a:cs typeface="Times New Roman" panose="02020603050405020304" pitchFamily="18" charset="0"/>
              </a:rPr>
              <a:t>Shelley</a:t>
            </a:r>
            <a:r>
              <a:rPr lang="tr-TR" sz="2000" dirty="0">
                <a:solidFill>
                  <a:schemeClr val="tx1"/>
                </a:solidFill>
                <a:latin typeface="Times New Roman" panose="02020603050405020304" pitchFamily="18" charset="0"/>
                <a:cs typeface="Times New Roman" panose="02020603050405020304" pitchFamily="18" charset="0"/>
              </a:rPr>
              <a:t> 1818’de </a:t>
            </a:r>
            <a:r>
              <a:rPr lang="tr-TR" sz="2000" i="1" dirty="0" err="1">
                <a:solidFill>
                  <a:schemeClr val="tx1"/>
                </a:solidFill>
                <a:latin typeface="Times New Roman" panose="02020603050405020304" pitchFamily="18" charset="0"/>
                <a:cs typeface="Times New Roman" panose="02020603050405020304" pitchFamily="18" charset="0"/>
              </a:rPr>
              <a:t>Frankenstein</a:t>
            </a:r>
            <a:r>
              <a:rPr lang="tr-TR" sz="2000" dirty="0" err="1">
                <a:solidFill>
                  <a:schemeClr val="tx1"/>
                </a:solidFill>
                <a:latin typeface="Times New Roman" panose="02020603050405020304" pitchFamily="18" charset="0"/>
                <a:cs typeface="Times New Roman" panose="02020603050405020304" pitchFamily="18" charset="0"/>
              </a:rPr>
              <a:t>’ı</a:t>
            </a:r>
            <a:r>
              <a:rPr lang="tr-TR" sz="2000" dirty="0">
                <a:solidFill>
                  <a:schemeClr val="tx1"/>
                </a:solidFill>
                <a:latin typeface="Times New Roman" panose="02020603050405020304" pitchFamily="18" charset="0"/>
                <a:cs typeface="Times New Roman" panose="02020603050405020304" pitchFamily="18" charset="0"/>
              </a:rPr>
              <a:t> yazdı. Sinema tarihinde çok sayıda filmi </a:t>
            </a:r>
            <a:r>
              <a:rPr lang="tr-TR" sz="2000" dirty="0" smtClean="0">
                <a:solidFill>
                  <a:schemeClr val="tx1"/>
                </a:solidFill>
                <a:latin typeface="Times New Roman" panose="02020603050405020304" pitchFamily="18" charset="0"/>
                <a:cs typeface="Times New Roman" panose="02020603050405020304" pitchFamily="18" charset="0"/>
              </a:rPr>
              <a:t>yapıldı.</a:t>
            </a:r>
            <a:endParaRPr lang="tr-TR" sz="2000" dirty="0">
              <a:solidFill>
                <a:schemeClr val="tx1"/>
              </a:solidFill>
              <a:latin typeface="Times New Roman" panose="02020603050405020304" pitchFamily="18" charset="0"/>
              <a:cs typeface="Times New Roman" panose="02020603050405020304" pitchFamily="18" charset="0"/>
            </a:endParaRPr>
          </a:p>
          <a:p>
            <a:endParaRPr lang="tr-TR" dirty="0"/>
          </a:p>
        </p:txBody>
      </p:sp>
      <p:sp>
        <p:nvSpPr>
          <p:cNvPr id="4" name="Altbilgi Yer Tutucusu 3"/>
          <p:cNvSpPr>
            <a:spLocks noGrp="1"/>
          </p:cNvSpPr>
          <p:nvPr>
            <p:ph type="ftr" sz="quarter" idx="11"/>
          </p:nvPr>
        </p:nvSpPr>
        <p:spPr>
          <a:xfrm>
            <a:off x="2555776" y="6356350"/>
            <a:ext cx="4104456"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225663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a:bodyPr>
          <a:lstStyle/>
          <a:p>
            <a:r>
              <a:rPr lang="tr-TR" sz="2400" dirty="0" err="1">
                <a:latin typeface="Arial Narrow" panose="020B0606020202030204" pitchFamily="34" charset="0"/>
                <a:cs typeface="Times New Roman" panose="02020603050405020304" pitchFamily="18" charset="0"/>
              </a:rPr>
              <a:t>Hayward’dan</a:t>
            </a:r>
            <a:r>
              <a:rPr lang="tr-TR" sz="2400" dirty="0">
                <a:latin typeface="Arial Narrow" panose="020B0606020202030204" pitchFamily="34" charset="0"/>
                <a:cs typeface="Times New Roman" panose="02020603050405020304" pitchFamily="18" charset="0"/>
              </a:rPr>
              <a:t> devam edersek (s. 180-183 &amp; 259-268)</a:t>
            </a:r>
          </a:p>
        </p:txBody>
      </p:sp>
      <p:sp>
        <p:nvSpPr>
          <p:cNvPr id="3" name="İçerik Yer Tutucusu 2"/>
          <p:cNvSpPr>
            <a:spLocks noGrp="1"/>
          </p:cNvSpPr>
          <p:nvPr>
            <p:ph idx="1"/>
          </p:nvPr>
        </p:nvSpPr>
        <p:spPr>
          <a:xfrm>
            <a:off x="457200" y="1268760"/>
            <a:ext cx="8229600" cy="4857403"/>
          </a:xfrm>
        </p:spPr>
        <p:txBody>
          <a:bodyPr>
            <a:normAutofit/>
          </a:bodyPr>
          <a:lstStyle/>
          <a:p>
            <a:pPr algn="just"/>
            <a:r>
              <a:rPr lang="tr-TR" sz="2400" dirty="0" smtClean="0">
                <a:latin typeface="Times New Roman" panose="02020603050405020304" pitchFamily="18" charset="0"/>
                <a:cs typeface="Times New Roman" panose="02020603050405020304" pitchFamily="18" charset="0"/>
              </a:rPr>
              <a:t>Korkular bilinçdışımıza hitap eder. İçimizdeki gizlenmiş canavar (</a:t>
            </a:r>
            <a:r>
              <a:rPr lang="tr-TR" sz="2400" dirty="0" err="1" smtClean="0">
                <a:latin typeface="Times New Roman" panose="02020603050405020304" pitchFamily="18" charset="0"/>
                <a:cs typeface="Times New Roman" panose="02020603050405020304" pitchFamily="18" charset="0"/>
              </a:rPr>
              <a:t>stevenson’ın</a:t>
            </a:r>
            <a:r>
              <a:rPr lang="tr-TR" sz="2400" dirty="0" smtClean="0">
                <a:latin typeface="Times New Roman" panose="02020603050405020304" pitchFamily="18" charset="0"/>
                <a:cs typeface="Times New Roman" panose="02020603050405020304" pitchFamily="18" charset="0"/>
              </a:rPr>
              <a:t> Dr. </a:t>
            </a:r>
            <a:r>
              <a:rPr lang="tr-TR" sz="2400" dirty="0" err="1" smtClean="0">
                <a:latin typeface="Times New Roman" panose="02020603050405020304" pitchFamily="18" charset="0"/>
                <a:cs typeface="Times New Roman" panose="02020603050405020304" pitchFamily="18" charset="0"/>
              </a:rPr>
              <a:t>Jekyll</a:t>
            </a:r>
            <a:r>
              <a:rPr lang="tr-TR" sz="2400" dirty="0" smtClean="0">
                <a:latin typeface="Times New Roman" panose="02020603050405020304" pitchFamily="18" charset="0"/>
                <a:cs typeface="Times New Roman" panose="02020603050405020304" pitchFamily="18" charset="0"/>
              </a:rPr>
              <a:t> ve </a:t>
            </a:r>
            <a:r>
              <a:rPr lang="tr-TR" sz="2400" dirty="0" err="1" smtClean="0">
                <a:latin typeface="Times New Roman" panose="02020603050405020304" pitchFamily="18" charset="0"/>
                <a:cs typeface="Times New Roman" panose="02020603050405020304" pitchFamily="18" charset="0"/>
              </a:rPr>
              <a:t>Mr</a:t>
            </a:r>
            <a:r>
              <a:rPr lang="tr-TR" sz="2400" dirty="0" smtClean="0">
                <a:latin typeface="Times New Roman" panose="02020603050405020304" pitchFamily="18" charset="0"/>
                <a:cs typeface="Times New Roman" panose="02020603050405020304" pitchFamily="18" charset="0"/>
              </a:rPr>
              <a:t>. Hyde, 1908) ya da dışımızda bir vampir olur (vampirler serisi, </a:t>
            </a:r>
            <a:r>
              <a:rPr lang="tr-TR" sz="2400" dirty="0" err="1" smtClean="0">
                <a:latin typeface="Times New Roman" panose="02020603050405020304" pitchFamily="18" charset="0"/>
                <a:cs typeface="Times New Roman" panose="02020603050405020304" pitchFamily="18" charset="0"/>
              </a:rPr>
              <a:t>Feuillade</a:t>
            </a:r>
            <a:r>
              <a:rPr lang="tr-TR" sz="2400" dirty="0" smtClean="0">
                <a:latin typeface="Times New Roman" panose="02020603050405020304" pitchFamily="18" charset="0"/>
                <a:cs typeface="Times New Roman" panose="02020603050405020304" pitchFamily="18" charset="0"/>
              </a:rPr>
              <a:t>, 1915-16). Yazar, üç kategoriye ayırır: Doğa dışı (vampir, büyücü, beden </a:t>
            </a:r>
            <a:r>
              <a:rPr lang="tr-TR" sz="2400" dirty="0" err="1" smtClean="0">
                <a:latin typeface="Times New Roman" panose="02020603050405020304" pitchFamily="18" charset="0"/>
                <a:cs typeface="Times New Roman" panose="02020603050405020304" pitchFamily="18" charset="0"/>
              </a:rPr>
              <a:t>kokrusu</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psikoljik</a:t>
            </a:r>
            <a:r>
              <a:rPr lang="tr-TR" sz="2400" dirty="0" smtClean="0">
                <a:latin typeface="Times New Roman" panose="02020603050405020304" pitchFamily="18" charset="0"/>
                <a:cs typeface="Times New Roman" panose="02020603050405020304" pitchFamily="18" charset="0"/>
              </a:rPr>
              <a:t> korku ve katliam filmleri.</a:t>
            </a:r>
          </a:p>
          <a:p>
            <a:pPr algn="just"/>
            <a:r>
              <a:rPr lang="tr-TR" sz="2400" dirty="0" smtClean="0">
                <a:latin typeface="Times New Roman" panose="02020603050405020304" pitchFamily="18" charset="0"/>
                <a:cs typeface="Times New Roman" panose="02020603050405020304" pitchFamily="18" charset="0"/>
              </a:rPr>
              <a:t>1950’ler dünyasında soğuk savaş ve nükleer sonrası dünyaya dair ikili korku ve bedene yönelik korku olarak çıkar. </a:t>
            </a:r>
          </a:p>
          <a:p>
            <a:pPr algn="just"/>
            <a:r>
              <a:rPr lang="tr-TR" sz="2400" dirty="0" smtClean="0">
                <a:latin typeface="Times New Roman" panose="02020603050405020304" pitchFamily="18" charset="0"/>
                <a:cs typeface="Times New Roman" panose="02020603050405020304" pitchFamily="18" charset="0"/>
              </a:rPr>
              <a:t>George </a:t>
            </a:r>
            <a:r>
              <a:rPr lang="tr-TR" sz="2400" dirty="0" err="1" smtClean="0">
                <a:latin typeface="Times New Roman" panose="02020603050405020304" pitchFamily="18" charset="0"/>
                <a:cs typeface="Times New Roman" panose="02020603050405020304" pitchFamily="18" charset="0"/>
              </a:rPr>
              <a:t>Romero’nun</a:t>
            </a:r>
            <a:r>
              <a:rPr lang="tr-TR" sz="2400" dirty="0" smtClean="0">
                <a:latin typeface="Times New Roman" panose="02020603050405020304" pitchFamily="18" charset="0"/>
                <a:cs typeface="Times New Roman" panose="02020603050405020304" pitchFamily="18" charset="0"/>
              </a:rPr>
              <a:t> 1969’da çektiği </a:t>
            </a:r>
            <a:r>
              <a:rPr lang="tr-TR" sz="2400" i="1" dirty="0" smtClean="0">
                <a:latin typeface="Times New Roman" panose="02020603050405020304" pitchFamily="18" charset="0"/>
                <a:cs typeface="Times New Roman" panose="02020603050405020304" pitchFamily="18" charset="0"/>
              </a:rPr>
              <a:t>Yaşayan Ölülerin Gecesi </a:t>
            </a:r>
            <a:r>
              <a:rPr lang="tr-TR" sz="2400" dirty="0" smtClean="0">
                <a:latin typeface="Times New Roman" panose="02020603050405020304" pitchFamily="18" charset="0"/>
                <a:cs typeface="Times New Roman" panose="02020603050405020304" pitchFamily="18" charset="0"/>
              </a:rPr>
              <a:t>(</a:t>
            </a:r>
            <a:r>
              <a:rPr lang="tr-TR" sz="2400" i="1" dirty="0" err="1" smtClean="0">
                <a:latin typeface="Times New Roman" panose="02020603050405020304" pitchFamily="18" charset="0"/>
                <a:cs typeface="Times New Roman" panose="02020603050405020304" pitchFamily="18" charset="0"/>
              </a:rPr>
              <a:t>The</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Night</a:t>
            </a:r>
            <a:r>
              <a:rPr lang="tr-TR" sz="2400" i="1" dirty="0" smtClean="0">
                <a:latin typeface="Times New Roman" panose="02020603050405020304" pitchFamily="18" charset="0"/>
                <a:cs typeface="Times New Roman" panose="02020603050405020304" pitchFamily="18" charset="0"/>
              </a:rPr>
              <a:t> of </a:t>
            </a:r>
            <a:r>
              <a:rPr lang="tr-TR" sz="2400" i="1" dirty="0" err="1" smtClean="0">
                <a:latin typeface="Times New Roman" panose="02020603050405020304" pitchFamily="18" charset="0"/>
                <a:cs typeface="Times New Roman" panose="02020603050405020304" pitchFamily="18" charset="0"/>
              </a:rPr>
              <a:t>the</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Living</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Dead</a:t>
            </a:r>
            <a:r>
              <a:rPr lang="tr-TR" sz="2400" dirty="0" smtClean="0">
                <a:latin typeface="Times New Roman" panose="02020603050405020304" pitchFamily="18" charset="0"/>
                <a:cs typeface="Times New Roman" panose="02020603050405020304" pitchFamily="18" charset="0"/>
              </a:rPr>
              <a:t>) filminde </a:t>
            </a:r>
            <a:r>
              <a:rPr lang="tr-TR" sz="2400" dirty="0" err="1" smtClean="0">
                <a:latin typeface="Times New Roman" panose="02020603050405020304" pitchFamily="18" charset="0"/>
                <a:cs typeface="Times New Roman" panose="02020603050405020304" pitchFamily="18" charset="0"/>
              </a:rPr>
              <a:t>zombiler</a:t>
            </a:r>
            <a:r>
              <a:rPr lang="tr-TR" sz="2400" dirty="0" smtClean="0">
                <a:latin typeface="Times New Roman" panose="02020603050405020304" pitchFamily="18" charset="0"/>
                <a:cs typeface="Times New Roman" panose="02020603050405020304" pitchFamily="18" charset="0"/>
              </a:rPr>
              <a:t> vardır. Dönemim ırkçılığı ve iç huzursuzluğu karşında yönetmen aslında, hepimiz yaşayan ölü gibiyiz demek istemektedir.</a:t>
            </a:r>
          </a:p>
          <a:p>
            <a:pPr algn="just"/>
            <a:r>
              <a:rPr lang="tr-TR" sz="2400" dirty="0">
                <a:latin typeface="Times New Roman" panose="02020603050405020304" pitchFamily="18" charset="0"/>
                <a:cs typeface="Times New Roman" panose="02020603050405020304" pitchFamily="18" charset="0"/>
                <a:hlinkClick r:id="rId2"/>
              </a:rPr>
              <a:t>https://</a:t>
            </a:r>
            <a:r>
              <a:rPr lang="tr-TR" sz="2400" dirty="0" smtClean="0">
                <a:latin typeface="Times New Roman" panose="02020603050405020304" pitchFamily="18" charset="0"/>
                <a:cs typeface="Times New Roman" panose="02020603050405020304" pitchFamily="18" charset="0"/>
                <a:hlinkClick r:id="rId2"/>
              </a:rPr>
              <a:t>www.youtube.com/watch?v=pElSu_ECJGM</a:t>
            </a:r>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2339752" y="6356350"/>
            <a:ext cx="4320480"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984901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err="1" smtClean="0">
                <a:latin typeface="Times New Roman" panose="02020603050405020304" pitchFamily="18" charset="0"/>
                <a:cs typeface="Times New Roman" panose="02020603050405020304" pitchFamily="18" charset="0"/>
              </a:rPr>
              <a:t>Romero’nun</a:t>
            </a:r>
            <a:r>
              <a:rPr lang="tr-TR" sz="2400" dirty="0" smtClean="0">
                <a:latin typeface="Times New Roman" panose="02020603050405020304" pitchFamily="18" charset="0"/>
                <a:cs typeface="Times New Roman" panose="02020603050405020304" pitchFamily="18" charset="0"/>
              </a:rPr>
              <a:t> diğer filmleri:</a:t>
            </a:r>
          </a:p>
          <a:p>
            <a:pPr marL="0" indent="0" algn="just">
              <a:buNone/>
            </a:pPr>
            <a:r>
              <a:rPr lang="tr-TR" sz="2400" i="1" dirty="0" err="1" smtClean="0">
                <a:latin typeface="Times New Roman" panose="02020603050405020304" pitchFamily="18" charset="0"/>
                <a:cs typeface="Times New Roman" panose="02020603050405020304" pitchFamily="18" charset="0"/>
              </a:rPr>
              <a:t>Zombi</a:t>
            </a:r>
            <a:r>
              <a:rPr lang="tr-TR" sz="2400"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Dawn</a:t>
            </a:r>
            <a:r>
              <a:rPr lang="tr-TR" sz="2400" i="1" dirty="0" smtClean="0">
                <a:latin typeface="Times New Roman" panose="02020603050405020304" pitchFamily="18" charset="0"/>
                <a:cs typeface="Times New Roman" panose="02020603050405020304" pitchFamily="18" charset="0"/>
              </a:rPr>
              <a:t> of </a:t>
            </a:r>
            <a:r>
              <a:rPr lang="tr-TR" sz="2400" i="1" dirty="0" err="1" smtClean="0">
                <a:latin typeface="Times New Roman" panose="02020603050405020304" pitchFamily="18" charset="0"/>
                <a:cs typeface="Times New Roman" panose="02020603050405020304" pitchFamily="18" charset="0"/>
              </a:rPr>
              <a:t>the</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Dead</a:t>
            </a:r>
            <a:r>
              <a:rPr lang="tr-TR" sz="2400" dirty="0" smtClean="0">
                <a:latin typeface="Times New Roman" panose="02020603050405020304" pitchFamily="18" charset="0"/>
                <a:cs typeface="Times New Roman" panose="02020603050405020304" pitchFamily="18" charset="0"/>
              </a:rPr>
              <a:t>, 1978)</a:t>
            </a:r>
          </a:p>
          <a:p>
            <a:pPr marL="0" indent="0" algn="just">
              <a:buNone/>
            </a:pPr>
            <a:r>
              <a:rPr lang="tr-TR" sz="2400" dirty="0">
                <a:latin typeface="Times New Roman" panose="02020603050405020304" pitchFamily="18" charset="0"/>
                <a:cs typeface="Times New Roman" panose="02020603050405020304" pitchFamily="18" charset="0"/>
                <a:hlinkClick r:id="rId2"/>
              </a:rPr>
              <a:t>https://</a:t>
            </a:r>
            <a:r>
              <a:rPr lang="tr-TR" sz="2400" dirty="0" smtClean="0">
                <a:latin typeface="Times New Roman" panose="02020603050405020304" pitchFamily="18" charset="0"/>
                <a:cs typeface="Times New Roman" panose="02020603050405020304" pitchFamily="18" charset="0"/>
                <a:hlinkClick r:id="rId2"/>
              </a:rPr>
              <a:t>www.youtube.com/watch?v=Yd-z5wBeFTU</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i="1" dirty="0" err="1" smtClean="0">
                <a:latin typeface="Times New Roman" panose="02020603050405020304" pitchFamily="18" charset="0"/>
                <a:cs typeface="Times New Roman" panose="02020603050405020304" pitchFamily="18" charset="0"/>
              </a:rPr>
              <a:t>Zombi</a:t>
            </a:r>
            <a:r>
              <a:rPr lang="tr-TR" sz="2400" i="1" dirty="0" smtClean="0">
                <a:latin typeface="Times New Roman" panose="02020603050405020304" pitchFamily="18" charset="0"/>
                <a:cs typeface="Times New Roman" panose="02020603050405020304" pitchFamily="18" charset="0"/>
              </a:rPr>
              <a:t>: Ölüm Günü</a:t>
            </a:r>
            <a:r>
              <a:rPr lang="tr-TR" sz="2400"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Day</a:t>
            </a:r>
            <a:r>
              <a:rPr lang="tr-TR" sz="2400" i="1" dirty="0" smtClean="0">
                <a:latin typeface="Times New Roman" panose="02020603050405020304" pitchFamily="18" charset="0"/>
                <a:cs typeface="Times New Roman" panose="02020603050405020304" pitchFamily="18" charset="0"/>
              </a:rPr>
              <a:t> of </a:t>
            </a:r>
            <a:r>
              <a:rPr lang="tr-TR" sz="2400" i="1" dirty="0" err="1" smtClean="0">
                <a:latin typeface="Times New Roman" panose="02020603050405020304" pitchFamily="18" charset="0"/>
                <a:cs typeface="Times New Roman" panose="02020603050405020304" pitchFamily="18" charset="0"/>
              </a:rPr>
              <a:t>the</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Dead</a:t>
            </a:r>
            <a:r>
              <a:rPr lang="tr-TR" sz="2400" dirty="0" smtClean="0">
                <a:latin typeface="Times New Roman" panose="02020603050405020304" pitchFamily="18" charset="0"/>
                <a:cs typeface="Times New Roman" panose="02020603050405020304" pitchFamily="18" charset="0"/>
              </a:rPr>
              <a:t>, 1985)</a:t>
            </a:r>
          </a:p>
          <a:p>
            <a:pPr marL="0" indent="0" algn="just">
              <a:buNone/>
            </a:pPr>
            <a:r>
              <a:rPr lang="tr-TR" sz="2400" dirty="0">
                <a:latin typeface="Times New Roman" panose="02020603050405020304" pitchFamily="18" charset="0"/>
                <a:cs typeface="Times New Roman" panose="02020603050405020304" pitchFamily="18" charset="0"/>
                <a:hlinkClick r:id="rId3"/>
              </a:rPr>
              <a:t>https://</a:t>
            </a:r>
            <a:r>
              <a:rPr lang="tr-TR" sz="2400" dirty="0" smtClean="0">
                <a:latin typeface="Times New Roman" panose="02020603050405020304" pitchFamily="18" charset="0"/>
                <a:cs typeface="Times New Roman" panose="02020603050405020304" pitchFamily="18" charset="0"/>
                <a:hlinkClick r:id="rId3"/>
              </a:rPr>
              <a:t>www.youtube.com/watch?v=2jDipJsip1Q</a:t>
            </a:r>
            <a:endParaRPr lang="tr-TR" sz="2400" dirty="0" smtClean="0">
              <a:latin typeface="Times New Roman" panose="02020603050405020304" pitchFamily="18" charset="0"/>
              <a:cs typeface="Times New Roman" panose="02020603050405020304" pitchFamily="18" charset="0"/>
            </a:endParaRPr>
          </a:p>
          <a:p>
            <a:pPr marL="0" indent="0">
              <a:buNone/>
            </a:pPr>
            <a:r>
              <a:rPr lang="tr-TR" sz="2400" dirty="0" smtClean="0">
                <a:latin typeface="Times New Roman" panose="02020603050405020304" pitchFamily="18" charset="0"/>
                <a:cs typeface="Times New Roman" panose="02020603050405020304" pitchFamily="18" charset="0"/>
              </a:rPr>
              <a:t>Korku filmleri denince </a:t>
            </a:r>
            <a:r>
              <a:rPr lang="tr-TR" sz="2400" i="1" dirty="0" smtClean="0">
                <a:latin typeface="Times New Roman" panose="02020603050405020304" pitchFamily="18" charset="0"/>
                <a:cs typeface="Times New Roman" panose="02020603050405020304" pitchFamily="18" charset="0"/>
              </a:rPr>
              <a:t>Şeytan</a:t>
            </a:r>
            <a:r>
              <a:rPr lang="tr-TR" sz="2400" dirty="0" smtClean="0">
                <a:latin typeface="Times New Roman" panose="02020603050405020304" pitchFamily="18" charset="0"/>
                <a:cs typeface="Times New Roman" panose="02020603050405020304" pitchFamily="18" charset="0"/>
              </a:rPr>
              <a:t>’ın da (</a:t>
            </a:r>
            <a:r>
              <a:rPr lang="tr-TR" sz="2400" i="1" dirty="0" err="1" smtClean="0">
                <a:latin typeface="Times New Roman" panose="02020603050405020304" pitchFamily="18" charset="0"/>
                <a:cs typeface="Times New Roman" panose="02020603050405020304" pitchFamily="18" charset="0"/>
              </a:rPr>
              <a:t>The</a:t>
            </a:r>
            <a:r>
              <a:rPr lang="tr-TR" sz="2400"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Exorcist</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Friedkin</a:t>
            </a:r>
            <a:r>
              <a:rPr lang="tr-TR" sz="2400" dirty="0" smtClean="0">
                <a:latin typeface="Times New Roman" panose="02020603050405020304" pitchFamily="18" charset="0"/>
                <a:cs typeface="Times New Roman" panose="02020603050405020304" pitchFamily="18" charset="0"/>
              </a:rPr>
              <a:t>, 1973) dönemin önemli filmlerinden olduğunu unutmayalım:</a:t>
            </a:r>
          </a:p>
          <a:p>
            <a:pPr marL="0" indent="0">
              <a:buNone/>
            </a:pPr>
            <a:r>
              <a:rPr lang="tr-TR" sz="2400" dirty="0">
                <a:latin typeface="Times New Roman" panose="02020603050405020304" pitchFamily="18" charset="0"/>
                <a:cs typeface="Times New Roman" panose="02020603050405020304" pitchFamily="18" charset="0"/>
                <a:hlinkClick r:id="rId4"/>
              </a:rPr>
              <a:t>https://</a:t>
            </a:r>
            <a:r>
              <a:rPr lang="tr-TR" sz="2400" dirty="0" smtClean="0">
                <a:latin typeface="Times New Roman" panose="02020603050405020304" pitchFamily="18" charset="0"/>
                <a:cs typeface="Times New Roman" panose="02020603050405020304" pitchFamily="18" charset="0"/>
                <a:hlinkClick r:id="rId4"/>
              </a:rPr>
              <a:t>www.youtube.com/watch?v=YDGw1MTEe9k</a:t>
            </a:r>
            <a:endParaRPr lang="tr-TR" sz="2400" dirty="0" smtClean="0">
              <a:latin typeface="Times New Roman" panose="02020603050405020304" pitchFamily="18" charset="0"/>
              <a:cs typeface="Times New Roman" panose="02020603050405020304" pitchFamily="18" charset="0"/>
            </a:endParaRPr>
          </a:p>
          <a:p>
            <a:pPr marL="0" indent="0">
              <a:buNone/>
            </a:pPr>
            <a:r>
              <a:rPr lang="tr-TR" sz="2400" dirty="0" smtClean="0">
                <a:latin typeface="Times New Roman" panose="02020603050405020304" pitchFamily="18" charset="0"/>
                <a:cs typeface="Times New Roman" panose="02020603050405020304" pitchFamily="18" charset="0"/>
              </a:rPr>
              <a:t>Bu film, kadın düşmanlığını da pekiştirdiği yolunda eleştiriler aldı.</a:t>
            </a:r>
          </a:p>
          <a:p>
            <a:pPr marL="0" indent="0">
              <a:buNone/>
            </a:pPr>
            <a:endParaRPr lang="tr-TR" dirty="0" smtClean="0"/>
          </a:p>
          <a:p>
            <a:pPr marL="0" indent="0">
              <a:buNone/>
            </a:pPr>
            <a:endParaRPr lang="tr-TR" dirty="0"/>
          </a:p>
        </p:txBody>
      </p:sp>
      <p:sp>
        <p:nvSpPr>
          <p:cNvPr id="4" name="Altbilgi Yer Tutucusu 3"/>
          <p:cNvSpPr>
            <a:spLocks noGrp="1"/>
          </p:cNvSpPr>
          <p:nvPr>
            <p:ph type="ftr" sz="quarter" idx="11"/>
          </p:nvPr>
        </p:nvSpPr>
        <p:spPr>
          <a:xfrm>
            <a:off x="3124200" y="6356350"/>
            <a:ext cx="382406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543630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Michael </a:t>
            </a:r>
            <a:r>
              <a:rPr lang="tr-TR" sz="2400" dirty="0" err="1">
                <a:latin typeface="Times New Roman" panose="02020603050405020304" pitchFamily="18" charset="0"/>
                <a:cs typeface="Times New Roman" panose="02020603050405020304" pitchFamily="18" charset="0"/>
              </a:rPr>
              <a:t>Ryan</a:t>
            </a:r>
            <a:r>
              <a:rPr lang="tr-TR" sz="2400" dirty="0">
                <a:latin typeface="Times New Roman" panose="02020603050405020304" pitchFamily="18" charset="0"/>
                <a:cs typeface="Times New Roman" panose="02020603050405020304" pitchFamily="18" charset="0"/>
              </a:rPr>
              <a:t> &amp; Douglas </a:t>
            </a:r>
            <a:r>
              <a:rPr lang="tr-TR" sz="2400" dirty="0" err="1" smtClean="0">
                <a:latin typeface="Times New Roman" panose="02020603050405020304" pitchFamily="18" charset="0"/>
                <a:cs typeface="Times New Roman" panose="02020603050405020304" pitchFamily="18" charset="0"/>
              </a:rPr>
              <a:t>Kellner</a:t>
            </a:r>
            <a:r>
              <a:rPr lang="tr-TR" sz="2400" dirty="0" smtClean="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Politik </a:t>
            </a:r>
            <a:r>
              <a:rPr lang="tr-TR" sz="2400" i="1" dirty="0" err="1" smtClean="0">
                <a:latin typeface="Times New Roman" panose="02020603050405020304" pitchFamily="18" charset="0"/>
                <a:cs typeface="Times New Roman" panose="02020603050405020304" pitchFamily="18" charset="0"/>
              </a:rPr>
              <a:t>Kamera’da</a:t>
            </a:r>
            <a:r>
              <a:rPr lang="tr-TR" sz="2400" dirty="0" smtClean="0">
                <a:latin typeface="Times New Roman" panose="02020603050405020304" pitchFamily="18" charset="0"/>
                <a:cs typeface="Times New Roman" panose="02020603050405020304" pitchFamily="18" charset="0"/>
              </a:rPr>
              <a:t> çağdaş korku filmlerinde ana motifin kadına yönelik şiddet olduğunu söyler. Kriz dönemlerinde büyük korkuların ve filmlerde metaforlarla kendine yer bulduğunu savunan yazarlar, 1960 ve 70’lerde ABD’deki değişimin (feminizm, ekonomik kriz, politik liberalizm) neden olduğu kaygıların sinemada yer bulduğunu söylerler. Çağdaş korkular eskiye oranla daha çok toplumsa endişe, kötümserlik ve </a:t>
            </a:r>
            <a:r>
              <a:rPr lang="tr-TR" sz="2400" smtClean="0">
                <a:latin typeface="Times New Roman" panose="02020603050405020304" pitchFamily="18" charset="0"/>
                <a:cs typeface="Times New Roman" panose="02020603050405020304" pitchFamily="18" charset="0"/>
              </a:rPr>
              <a:t>nihilizm içerir </a:t>
            </a:r>
            <a:r>
              <a:rPr lang="tr-TR" sz="2400">
                <a:latin typeface="Times New Roman" panose="02020603050405020304" pitchFamily="18" charset="0"/>
                <a:cs typeface="Times New Roman" panose="02020603050405020304" pitchFamily="18" charset="0"/>
              </a:rPr>
              <a:t>(s.263-300</a:t>
            </a:r>
            <a:r>
              <a:rPr lang="tr-TR" sz="2400" smtClean="0">
                <a:latin typeface="Times New Roman" panose="02020603050405020304" pitchFamily="18" charset="0"/>
                <a:cs typeface="Times New Roman" panose="02020603050405020304" pitchFamily="18" charset="0"/>
              </a:rPr>
              <a:t>).</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err="1" smtClean="0">
                <a:latin typeface="Times New Roman" panose="02020603050405020304" pitchFamily="18" charset="0"/>
                <a:cs typeface="Times New Roman" panose="02020603050405020304" pitchFamily="18" charset="0"/>
              </a:rPr>
              <a:t>Kubrick’in</a:t>
            </a:r>
            <a:r>
              <a:rPr lang="tr-TR" sz="2400"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Shining</a:t>
            </a:r>
            <a:r>
              <a:rPr lang="tr-TR" sz="2400" dirty="0" err="1" smtClean="0">
                <a:latin typeface="Times New Roman" panose="02020603050405020304" pitchFamily="18" charset="0"/>
                <a:cs typeface="Times New Roman" panose="02020603050405020304" pitchFamily="18" charset="0"/>
              </a:rPr>
              <a:t>’i</a:t>
            </a:r>
            <a:r>
              <a:rPr lang="tr-TR" sz="2400" dirty="0" smtClean="0">
                <a:latin typeface="Times New Roman" panose="02020603050405020304" pitchFamily="18" charset="0"/>
                <a:cs typeface="Times New Roman" panose="02020603050405020304" pitchFamily="18" charset="0"/>
              </a:rPr>
              <a:t> (1980) önemlidir: </a:t>
            </a:r>
          </a:p>
          <a:p>
            <a:pPr marL="0" indent="0" algn="just">
              <a:buNone/>
            </a:pPr>
            <a:r>
              <a:rPr lang="tr-TR" sz="2400" dirty="0">
                <a:latin typeface="Times New Roman" panose="02020603050405020304" pitchFamily="18" charset="0"/>
                <a:cs typeface="Times New Roman" panose="02020603050405020304" pitchFamily="18" charset="0"/>
                <a:hlinkClick r:id="rId2"/>
              </a:rPr>
              <a:t>https://</a:t>
            </a:r>
            <a:r>
              <a:rPr lang="tr-TR" sz="2400" dirty="0" smtClean="0">
                <a:latin typeface="Times New Roman" panose="02020603050405020304" pitchFamily="18" charset="0"/>
                <a:cs typeface="Times New Roman" panose="02020603050405020304" pitchFamily="18" charset="0"/>
                <a:hlinkClick r:id="rId2"/>
              </a:rPr>
              <a:t>www.youtube.com/watch?v=5Cb3ik6zP2I</a:t>
            </a:r>
            <a:endParaRPr lang="tr-TR" sz="2400" dirty="0" smtClean="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2555776" y="6356350"/>
            <a:ext cx="3960440"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447188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err="1" smtClean="0">
                <a:latin typeface="Arial Narrow" panose="020B0606020202030204" pitchFamily="34" charset="0"/>
              </a:rPr>
              <a:t>Ryan</a:t>
            </a:r>
            <a:r>
              <a:rPr lang="tr-TR" sz="2400" dirty="0" smtClean="0">
                <a:latin typeface="Arial Narrow" panose="020B0606020202030204" pitchFamily="34" charset="0"/>
              </a:rPr>
              <a:t> ve </a:t>
            </a:r>
            <a:r>
              <a:rPr lang="tr-TR" sz="2400" dirty="0" err="1" smtClean="0">
                <a:latin typeface="Arial Narrow" panose="020B0606020202030204" pitchFamily="34" charset="0"/>
              </a:rPr>
              <a:t>Kellner’ın</a:t>
            </a:r>
            <a:r>
              <a:rPr lang="tr-TR" sz="2400" i="1" dirty="0" smtClean="0">
                <a:latin typeface="Arial Narrow" panose="020B0606020202030204" pitchFamily="34" charset="0"/>
              </a:rPr>
              <a:t> Politik </a:t>
            </a:r>
            <a:r>
              <a:rPr lang="tr-TR" sz="2400" i="1" dirty="0" err="1">
                <a:latin typeface="Arial Narrow" panose="020B0606020202030204" pitchFamily="34" charset="0"/>
              </a:rPr>
              <a:t>K</a:t>
            </a:r>
            <a:r>
              <a:rPr lang="tr-TR" sz="2400" i="1" dirty="0" err="1" smtClean="0">
                <a:latin typeface="Arial Narrow" panose="020B0606020202030204" pitchFamily="34" charset="0"/>
              </a:rPr>
              <a:t>amera</a:t>
            </a:r>
            <a:r>
              <a:rPr lang="tr-TR" sz="2400" dirty="0" err="1" smtClean="0">
                <a:latin typeface="Arial Narrow" panose="020B0606020202030204" pitchFamily="34" charset="0"/>
              </a:rPr>
              <a:t>’sından</a:t>
            </a:r>
            <a:r>
              <a:rPr lang="tr-TR" sz="2400" dirty="0" smtClean="0">
                <a:latin typeface="Arial Narrow" panose="020B0606020202030204" pitchFamily="34" charset="0"/>
              </a:rPr>
              <a:t> devam edersek:</a:t>
            </a:r>
            <a:endParaRPr lang="tr-TR" sz="2400" dirty="0">
              <a:latin typeface="Arial Narrow" panose="020B0606020202030204" pitchFamily="34" charset="0"/>
            </a:endParaRPr>
          </a:p>
        </p:txBody>
      </p:sp>
      <p:sp>
        <p:nvSpPr>
          <p:cNvPr id="3" name="İçerik Yer Tutucusu 2"/>
          <p:cNvSpPr>
            <a:spLocks noGrp="1"/>
          </p:cNvSpPr>
          <p:nvPr>
            <p:ph idx="1"/>
          </p:nvPr>
        </p:nvSpPr>
        <p:spPr/>
        <p:txBody>
          <a:bodyPr>
            <a:normAutofit fontScale="92500"/>
          </a:bodyPr>
          <a:lstStyle/>
          <a:p>
            <a:pPr algn="just"/>
            <a:r>
              <a:rPr lang="tr-TR" sz="2400" dirty="0" smtClean="0">
                <a:latin typeface="Times New Roman" panose="02020603050405020304" pitchFamily="18" charset="0"/>
                <a:cs typeface="Times New Roman" panose="02020603050405020304" pitchFamily="18" charset="0"/>
              </a:rPr>
              <a:t>Daha önce sözü edilen </a:t>
            </a:r>
            <a:r>
              <a:rPr lang="tr-TR" sz="2400" dirty="0" err="1" smtClean="0">
                <a:latin typeface="Times New Roman" panose="02020603050405020304" pitchFamily="18" charset="0"/>
                <a:cs typeface="Times New Roman" panose="02020603050405020304" pitchFamily="18" charset="0"/>
              </a:rPr>
              <a:t>Romero’nun</a:t>
            </a:r>
            <a:r>
              <a:rPr lang="tr-TR" sz="2400" dirty="0" smtClean="0">
                <a:latin typeface="Times New Roman" panose="02020603050405020304" pitchFamily="18" charset="0"/>
                <a:cs typeface="Times New Roman" panose="02020603050405020304" pitchFamily="18" charset="0"/>
              </a:rPr>
              <a:t> filmlerinde ise toplumsal eleştiri söz konusudur. Aslında yaşadığımız ve normal olduğunu sandığımız yaşam normal değildir. </a:t>
            </a:r>
            <a:r>
              <a:rPr lang="tr-TR" sz="2400" dirty="0" smtClean="0">
                <a:latin typeface="Times New Roman" panose="02020603050405020304" pitchFamily="18" charset="0"/>
                <a:cs typeface="Times New Roman" panose="02020603050405020304" pitchFamily="18" charset="0"/>
              </a:rPr>
              <a:t>F</a:t>
            </a:r>
            <a:r>
              <a:rPr lang="tr-TR" sz="2400" dirty="0" smtClean="0">
                <a:latin typeface="Times New Roman" panose="02020603050405020304" pitchFamily="18" charset="0"/>
                <a:cs typeface="Times New Roman" panose="02020603050405020304" pitchFamily="18" charset="0"/>
              </a:rPr>
              <a:t>ilm, ataerkil aileyi, polisi, beyaz ırkın egemenliğini eleştirir</a:t>
            </a:r>
            <a:r>
              <a:rPr lang="tr-TR" sz="2400" dirty="0" smtClean="0">
                <a:latin typeface="Times New Roman" panose="02020603050405020304" pitchFamily="18" charset="0"/>
                <a:cs typeface="Times New Roman" panose="02020603050405020304" pitchFamily="18" charset="0"/>
              </a:rPr>
              <a:t>. Irklar ve cinsler arası dayanışmanın iyi bir şey olduğunu söyler. </a:t>
            </a:r>
            <a:r>
              <a:rPr lang="tr-TR" sz="2400" dirty="0" err="1" smtClean="0">
                <a:latin typeface="Times New Roman" panose="02020603050405020304" pitchFamily="18" charset="0"/>
                <a:cs typeface="Times New Roman" panose="02020603050405020304" pitchFamily="18" charset="0"/>
              </a:rPr>
              <a:t>Zombiler</a:t>
            </a:r>
            <a:r>
              <a:rPr lang="tr-TR" sz="2400" dirty="0" smtClean="0">
                <a:latin typeface="Times New Roman" panose="02020603050405020304" pitchFamily="18" charset="0"/>
                <a:cs typeface="Times New Roman" panose="02020603050405020304" pitchFamily="18" charset="0"/>
              </a:rPr>
              <a:t>, bir anlamda </a:t>
            </a:r>
            <a:r>
              <a:rPr lang="tr-TR" sz="2400" dirty="0" err="1" smtClean="0">
                <a:latin typeface="Times New Roman" panose="02020603050405020304" pitchFamily="18" charset="0"/>
                <a:cs typeface="Times New Roman" panose="02020603050405020304" pitchFamily="18" charset="0"/>
              </a:rPr>
              <a:t>Nixon</a:t>
            </a:r>
            <a:r>
              <a:rPr lang="tr-TR" sz="2400" dirty="0" smtClean="0">
                <a:latin typeface="Times New Roman" panose="02020603050405020304" pitchFamily="18" charset="0"/>
                <a:cs typeface="Times New Roman" panose="02020603050405020304" pitchFamily="18" charset="0"/>
              </a:rPr>
              <a:t> döneminde muhafazakar liderin peşine takılmış sessiz çoğunluk gibidir. Üçlemenin son filminde saldırgandan çok kurbana benzerler. </a:t>
            </a:r>
            <a:r>
              <a:rPr lang="tr-TR" sz="2400" dirty="0" err="1" smtClean="0">
                <a:latin typeface="Times New Roman" panose="02020603050405020304" pitchFamily="18" charset="0"/>
                <a:cs typeface="Times New Roman" panose="02020603050405020304" pitchFamily="18" charset="0"/>
              </a:rPr>
              <a:t>Ryan</a:t>
            </a:r>
            <a:r>
              <a:rPr lang="tr-TR" sz="2400" dirty="0" smtClean="0">
                <a:latin typeface="Times New Roman" panose="02020603050405020304" pitchFamily="18" charset="0"/>
                <a:cs typeface="Times New Roman" panose="02020603050405020304" pitchFamily="18" charset="0"/>
              </a:rPr>
              <a:t> ve </a:t>
            </a:r>
            <a:r>
              <a:rPr lang="tr-TR" sz="2400" dirty="0" err="1" smtClean="0">
                <a:latin typeface="Times New Roman" panose="02020603050405020304" pitchFamily="18" charset="0"/>
                <a:cs typeface="Times New Roman" panose="02020603050405020304" pitchFamily="18" charset="0"/>
              </a:rPr>
              <a:t>Kellner</a:t>
            </a:r>
            <a:r>
              <a:rPr lang="tr-TR" sz="2400" dirty="0" smtClean="0">
                <a:latin typeface="Times New Roman" panose="02020603050405020304" pitchFamily="18" charset="0"/>
                <a:cs typeface="Times New Roman" panose="02020603050405020304" pitchFamily="18" charset="0"/>
              </a:rPr>
              <a:t>, ayrıca kitaplarında </a:t>
            </a:r>
            <a:r>
              <a:rPr lang="tr-TR" sz="2400" dirty="0" err="1" smtClean="0">
                <a:latin typeface="Times New Roman" panose="02020603050405020304" pitchFamily="18" charset="0"/>
                <a:cs typeface="Times New Roman" panose="02020603050405020304" pitchFamily="18" charset="0"/>
              </a:rPr>
              <a:t>Brian</a:t>
            </a:r>
            <a:r>
              <a:rPr lang="tr-TR" sz="2400" dirty="0" smtClean="0">
                <a:latin typeface="Times New Roman" panose="02020603050405020304" pitchFamily="18" charset="0"/>
                <a:cs typeface="Times New Roman" panose="02020603050405020304" pitchFamily="18" charset="0"/>
              </a:rPr>
              <a:t> de </a:t>
            </a:r>
            <a:r>
              <a:rPr lang="tr-TR" sz="2400" dirty="0" err="1" smtClean="0">
                <a:latin typeface="Times New Roman" panose="02020603050405020304" pitchFamily="18" charset="0"/>
                <a:cs typeface="Times New Roman" panose="02020603050405020304" pitchFamily="18" charset="0"/>
              </a:rPr>
              <a:t>Palma’ya</a:t>
            </a:r>
            <a:r>
              <a:rPr lang="tr-TR" sz="2400" dirty="0" smtClean="0">
                <a:latin typeface="Times New Roman" panose="02020603050405020304" pitchFamily="18" charset="0"/>
                <a:cs typeface="Times New Roman" panose="02020603050405020304" pitchFamily="18" charset="0"/>
              </a:rPr>
              <a:t> da ayrı bir bölüm ayırırlar. </a:t>
            </a:r>
            <a:r>
              <a:rPr lang="tr-TR" sz="2400" dirty="0" err="1" smtClean="0">
                <a:latin typeface="Times New Roman" panose="02020603050405020304" pitchFamily="18" charset="0"/>
                <a:cs typeface="Times New Roman" panose="02020603050405020304" pitchFamily="18" charset="0"/>
              </a:rPr>
              <a:t>Palma’nın</a:t>
            </a:r>
            <a:r>
              <a:rPr lang="tr-TR" sz="2400" dirty="0" smtClean="0">
                <a:latin typeface="Times New Roman" panose="02020603050405020304" pitchFamily="18" charset="0"/>
                <a:cs typeface="Times New Roman" panose="02020603050405020304" pitchFamily="18" charset="0"/>
              </a:rPr>
              <a:t> erkeğe yönelik bir tehdit olarak algıladığı kadınlara karşı şiddetli tutumunu ve filmlerini eleştirirler. Kesip biçme filmlerini ve zeka yoksunu seksi kadın karakterleri, kadın </a:t>
            </a:r>
            <a:r>
              <a:rPr lang="tr-TR" sz="2400" dirty="0" err="1" smtClean="0">
                <a:latin typeface="Times New Roman" panose="02020603050405020304" pitchFamily="18" charset="0"/>
                <a:cs typeface="Times New Roman" panose="02020603050405020304" pitchFamily="18" charset="0"/>
              </a:rPr>
              <a:t>cinsseliiği</a:t>
            </a:r>
            <a:r>
              <a:rPr lang="tr-TR" sz="2400" dirty="0" smtClean="0">
                <a:latin typeface="Times New Roman" panose="02020603050405020304" pitchFamily="18" charset="0"/>
                <a:cs typeface="Times New Roman" panose="02020603050405020304" pitchFamily="18" charset="0"/>
              </a:rPr>
              <a:t> konusunda üst düzeyde bir kaygının ifadesi olarak okurlar (s.263-300</a:t>
            </a:r>
            <a:r>
              <a:rPr lang="tr-TR" sz="2400" dirty="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2555776" y="6356350"/>
            <a:ext cx="417646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4200602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346050"/>
          </a:xfrm>
        </p:spPr>
        <p:txBody>
          <a:bodyPr>
            <a:normAutofit fontScale="90000"/>
          </a:bodyPr>
          <a:lstStyle/>
          <a:p>
            <a:endParaRPr lang="tr-TR" dirty="0"/>
          </a:p>
        </p:txBody>
      </p:sp>
      <p:sp>
        <p:nvSpPr>
          <p:cNvPr id="3" name="İçerik Yer Tutucusu 2"/>
          <p:cNvSpPr>
            <a:spLocks noGrp="1"/>
          </p:cNvSpPr>
          <p:nvPr>
            <p:ph idx="1"/>
          </p:nvPr>
        </p:nvSpPr>
        <p:spPr>
          <a:xfrm>
            <a:off x="457200" y="692696"/>
            <a:ext cx="8229600" cy="5433467"/>
          </a:xfrm>
        </p:spPr>
        <p:txBody>
          <a:bodyPr>
            <a:normAutofit fontScale="92500" lnSpcReduction="10000"/>
          </a:bodyPr>
          <a:lstStyle/>
          <a:p>
            <a:r>
              <a:rPr lang="tr-TR" sz="2800" dirty="0" err="1" smtClean="0">
                <a:latin typeface="Times New Roman" panose="02020603050405020304" pitchFamily="18" charset="0"/>
                <a:cs typeface="Times New Roman" panose="02020603050405020304" pitchFamily="18" charset="0"/>
              </a:rPr>
              <a:t>Ryan</a:t>
            </a:r>
            <a:r>
              <a:rPr lang="tr-TR" sz="2800" dirty="0" smtClean="0">
                <a:latin typeface="Times New Roman" panose="02020603050405020304" pitchFamily="18" charset="0"/>
                <a:cs typeface="Times New Roman" panose="02020603050405020304" pitchFamily="18" charset="0"/>
              </a:rPr>
              <a:t> ve </a:t>
            </a:r>
            <a:r>
              <a:rPr lang="tr-TR" sz="2800" dirty="0" err="1" smtClean="0">
                <a:latin typeface="Times New Roman" panose="02020603050405020304" pitchFamily="18" charset="0"/>
                <a:cs typeface="Times New Roman" panose="02020603050405020304" pitchFamily="18" charset="0"/>
              </a:rPr>
              <a:t>Kellner’ın</a:t>
            </a:r>
            <a:r>
              <a:rPr lang="tr-TR" sz="2800" dirty="0" smtClean="0">
                <a:latin typeface="Times New Roman" panose="02020603050405020304" pitchFamily="18" charset="0"/>
                <a:cs typeface="Times New Roman" panose="02020603050405020304" pitchFamily="18" charset="0"/>
              </a:rPr>
              <a:t> da belirttiği gibi </a:t>
            </a:r>
            <a:r>
              <a:rPr lang="tr-TR" sz="2800" i="1" dirty="0" err="1" smtClean="0">
                <a:latin typeface="Times New Roman" panose="02020603050405020304" pitchFamily="18" charset="0"/>
                <a:cs typeface="Times New Roman" panose="02020603050405020304" pitchFamily="18" charset="0"/>
              </a:rPr>
              <a:t>Halloween</a:t>
            </a:r>
            <a:r>
              <a:rPr lang="tr-TR" sz="2800" dirty="0" smtClean="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C</a:t>
            </a:r>
            <a:r>
              <a:rPr lang="tr-TR" sz="2800" dirty="0" err="1" smtClean="0">
                <a:latin typeface="Times New Roman" panose="02020603050405020304" pitchFamily="18" charset="0"/>
                <a:cs typeface="Times New Roman" panose="02020603050405020304" pitchFamily="18" charset="0"/>
              </a:rPr>
              <a:t>arpenter</a:t>
            </a:r>
            <a:r>
              <a:rPr lang="tr-TR" sz="2800" dirty="0" smtClean="0">
                <a:latin typeface="Times New Roman" panose="02020603050405020304" pitchFamily="18" charset="0"/>
                <a:cs typeface="Times New Roman" panose="02020603050405020304" pitchFamily="18" charset="0"/>
              </a:rPr>
              <a:t>, 1978) filminde gençler cinsellik ve uyuşturucuyla birlikte gösterilirse öldürülür. Bu filmler, ataerkil egemenliğe meydan okuyan feminizme ve gençliğin cinsel devrimine yönelik şiddetli sinemasal tepkilerdir.</a:t>
            </a:r>
          </a:p>
          <a:p>
            <a:r>
              <a:rPr lang="tr-TR" sz="2800" dirty="0" err="1" smtClean="0">
                <a:latin typeface="Times New Roman" panose="02020603050405020304" pitchFamily="18" charset="0"/>
                <a:cs typeface="Times New Roman" panose="02020603050405020304" pitchFamily="18" charset="0"/>
              </a:rPr>
              <a:t>Butler</a:t>
            </a:r>
            <a:r>
              <a:rPr lang="tr-TR" sz="2800" dirty="0">
                <a:latin typeface="Times New Roman" panose="02020603050405020304" pitchFamily="18" charset="0"/>
                <a:cs typeface="Times New Roman" panose="02020603050405020304" pitchFamily="18" charset="0"/>
              </a:rPr>
              <a:t>, </a:t>
            </a:r>
            <a:r>
              <a:rPr lang="tr-TR" sz="2800" i="1" dirty="0" err="1">
                <a:latin typeface="Times New Roman" panose="02020603050405020304" pitchFamily="18" charset="0"/>
                <a:cs typeface="Times New Roman" panose="02020603050405020304" pitchFamily="18" charset="0"/>
              </a:rPr>
              <a:t>Scary</a:t>
            </a:r>
            <a:r>
              <a:rPr lang="tr-TR" sz="2800" i="1" dirty="0">
                <a:latin typeface="Times New Roman" panose="02020603050405020304" pitchFamily="18" charset="0"/>
                <a:cs typeface="Times New Roman" panose="02020603050405020304" pitchFamily="18" charset="0"/>
              </a:rPr>
              <a:t> Movie </a:t>
            </a:r>
            <a:r>
              <a:rPr lang="tr-TR" sz="2800" dirty="0">
                <a:latin typeface="Times New Roman" panose="02020603050405020304" pitchFamily="18" charset="0"/>
                <a:cs typeface="Times New Roman" panose="02020603050405020304" pitchFamily="18" charset="0"/>
              </a:rPr>
              <a:t>gibi filmlerle korkunun parodisinin yapıldığını da hatırlatır.</a:t>
            </a:r>
          </a:p>
          <a:p>
            <a:r>
              <a:rPr lang="tr-TR" sz="2800" dirty="0" smtClean="0">
                <a:latin typeface="Times New Roman" panose="02020603050405020304" pitchFamily="18" charset="0"/>
                <a:cs typeface="Times New Roman" panose="02020603050405020304" pitchFamily="18" charset="0"/>
              </a:rPr>
              <a:t>Ayrıca </a:t>
            </a:r>
            <a:r>
              <a:rPr lang="tr-TR" sz="2800" dirty="0" err="1" smtClean="0">
                <a:latin typeface="Times New Roman" panose="02020603050405020304" pitchFamily="18" charset="0"/>
                <a:cs typeface="Times New Roman" panose="02020603050405020304" pitchFamily="18" charset="0"/>
              </a:rPr>
              <a:t>Butler</a:t>
            </a:r>
            <a:r>
              <a:rPr lang="tr-TR" sz="2800" dirty="0" smtClean="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(s</a:t>
            </a: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119-129), intikam alan kadınlara örnek olarak </a:t>
            </a:r>
            <a:r>
              <a:rPr lang="tr-TR" sz="2800" i="1" dirty="0" smtClean="0">
                <a:latin typeface="Times New Roman" panose="02020603050405020304" pitchFamily="18" charset="0"/>
                <a:cs typeface="Times New Roman" panose="02020603050405020304" pitchFamily="18" charset="0"/>
              </a:rPr>
              <a:t>Öldüren </a:t>
            </a:r>
            <a:r>
              <a:rPr lang="tr-TR" sz="2800" i="1" dirty="0">
                <a:latin typeface="Times New Roman" panose="02020603050405020304" pitchFamily="18" charset="0"/>
                <a:cs typeface="Times New Roman" panose="02020603050405020304" pitchFamily="18" charset="0"/>
              </a:rPr>
              <a:t>C</a:t>
            </a:r>
            <a:r>
              <a:rPr lang="tr-TR" sz="2800" i="1" dirty="0" smtClean="0">
                <a:latin typeface="Times New Roman" panose="02020603050405020304" pitchFamily="18" charset="0"/>
                <a:cs typeface="Times New Roman" panose="02020603050405020304" pitchFamily="18" charset="0"/>
              </a:rPr>
              <a:t>azibe</a:t>
            </a:r>
            <a:r>
              <a:rPr lang="tr-TR" sz="2800" dirty="0" smtClean="0">
                <a:latin typeface="Times New Roman" panose="02020603050405020304" pitchFamily="18" charset="0"/>
                <a:cs typeface="Times New Roman" panose="02020603050405020304" pitchFamily="18" charset="0"/>
              </a:rPr>
              <a:t>’yi verir (</a:t>
            </a:r>
            <a:r>
              <a:rPr lang="tr-TR" sz="2800" i="1" dirty="0" err="1" smtClean="0">
                <a:latin typeface="Times New Roman" panose="02020603050405020304" pitchFamily="18" charset="0"/>
                <a:cs typeface="Times New Roman" panose="02020603050405020304" pitchFamily="18" charset="0"/>
              </a:rPr>
              <a:t>Fatal</a:t>
            </a:r>
            <a:r>
              <a:rPr lang="tr-TR" sz="2800" i="1" dirty="0" smtClean="0">
                <a:latin typeface="Times New Roman" panose="02020603050405020304" pitchFamily="18" charset="0"/>
                <a:cs typeface="Times New Roman" panose="02020603050405020304" pitchFamily="18" charset="0"/>
              </a:rPr>
              <a:t> </a:t>
            </a:r>
            <a:r>
              <a:rPr lang="tr-TR" sz="2800" i="1" dirty="0" err="1" smtClean="0">
                <a:latin typeface="Times New Roman" panose="02020603050405020304" pitchFamily="18" charset="0"/>
                <a:cs typeface="Times New Roman" panose="02020603050405020304" pitchFamily="18" charset="0"/>
              </a:rPr>
              <a:t>Attraction</a:t>
            </a:r>
            <a:r>
              <a:rPr lang="tr-TR" sz="2800" dirty="0" smtClean="0">
                <a:latin typeface="Times New Roman" panose="02020603050405020304" pitchFamily="18" charset="0"/>
                <a:cs typeface="Times New Roman" panose="02020603050405020304" pitchFamily="18" charset="0"/>
              </a:rPr>
              <a:t>, </a:t>
            </a:r>
            <a:r>
              <a:rPr lang="tr-TR" sz="2800" dirty="0" err="1" smtClean="0">
                <a:latin typeface="Times New Roman" panose="02020603050405020304" pitchFamily="18" charset="0"/>
                <a:cs typeface="Times New Roman" panose="02020603050405020304" pitchFamily="18" charset="0"/>
              </a:rPr>
              <a:t>Adrian</a:t>
            </a:r>
            <a:r>
              <a:rPr lang="tr-TR" sz="2800" dirty="0" smtClean="0">
                <a:latin typeface="Times New Roman" panose="02020603050405020304" pitchFamily="18" charset="0"/>
                <a:cs typeface="Times New Roman" panose="02020603050405020304" pitchFamily="18" charset="0"/>
              </a:rPr>
              <a:t> </a:t>
            </a:r>
            <a:r>
              <a:rPr lang="tr-TR" sz="2800" dirty="0" err="1" smtClean="0">
                <a:latin typeface="Times New Roman" panose="02020603050405020304" pitchFamily="18" charset="0"/>
                <a:cs typeface="Times New Roman" panose="02020603050405020304" pitchFamily="18" charset="0"/>
              </a:rPr>
              <a:t>Lyne</a:t>
            </a:r>
            <a:r>
              <a:rPr lang="tr-TR" sz="2800" dirty="0" smtClean="0">
                <a:latin typeface="Times New Roman" panose="02020603050405020304" pitchFamily="18" charset="0"/>
                <a:cs typeface="Times New Roman" panose="02020603050405020304" pitchFamily="18" charset="0"/>
              </a:rPr>
              <a:t>, 1987).</a:t>
            </a:r>
          </a:p>
          <a:p>
            <a:pPr marL="0" indent="0">
              <a:buNone/>
            </a:pPr>
            <a:r>
              <a:rPr lang="tr-TR" sz="2800" dirty="0">
                <a:latin typeface="Times New Roman" panose="02020603050405020304" pitchFamily="18" charset="0"/>
                <a:cs typeface="Times New Roman" panose="02020603050405020304" pitchFamily="18" charset="0"/>
                <a:hlinkClick r:id="rId2"/>
              </a:rPr>
              <a:t>https://</a:t>
            </a:r>
            <a:r>
              <a:rPr lang="tr-TR" sz="2800" dirty="0" smtClean="0">
                <a:latin typeface="Times New Roman" panose="02020603050405020304" pitchFamily="18" charset="0"/>
                <a:cs typeface="Times New Roman" panose="02020603050405020304" pitchFamily="18" charset="0"/>
                <a:hlinkClick r:id="rId2"/>
              </a:rPr>
              <a:t>www.youtube.com/watch?v=e3oF8Po4qWc</a:t>
            </a:r>
            <a:endParaRPr lang="tr-TR" sz="2800" dirty="0" smtClean="0">
              <a:latin typeface="Times New Roman" panose="02020603050405020304" pitchFamily="18" charset="0"/>
              <a:cs typeface="Times New Roman" panose="02020603050405020304" pitchFamily="18" charset="0"/>
            </a:endParaRPr>
          </a:p>
          <a:p>
            <a:pPr marL="0" indent="0">
              <a:buNone/>
            </a:pPr>
            <a:r>
              <a:rPr lang="tr-TR" sz="2800" dirty="0" smtClean="0">
                <a:latin typeface="Times New Roman" panose="02020603050405020304" pitchFamily="18" charset="0"/>
                <a:cs typeface="Times New Roman" panose="02020603050405020304" pitchFamily="18" charset="0"/>
              </a:rPr>
              <a:t>Bu film, «öteki» kadınları, kötü ve tehlikeli olarak etiketler</a:t>
            </a:r>
            <a:r>
              <a:rPr lang="tr-TR" sz="2800" dirty="0" smtClean="0">
                <a:latin typeface="Times New Roman" panose="02020603050405020304" pitchFamily="18" charset="0"/>
                <a:cs typeface="Times New Roman" panose="02020603050405020304" pitchFamily="18" charset="0"/>
              </a:rPr>
              <a:t>.</a:t>
            </a:r>
            <a:endParaRPr lang="tr-TR" sz="2800" dirty="0" smtClean="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82406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248628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smtClean="0">
                <a:latin typeface="Arial Narrow" panose="020B0606020202030204" pitchFamily="34" charset="0"/>
              </a:rPr>
              <a:t>İzlenecek Film(</a:t>
            </a:r>
            <a:r>
              <a:rPr lang="tr-TR" sz="2800" dirty="0" err="1" smtClean="0">
                <a:latin typeface="Arial Narrow" panose="020B0606020202030204" pitchFamily="34" charset="0"/>
              </a:rPr>
              <a:t>ler</a:t>
            </a:r>
            <a:r>
              <a:rPr lang="tr-TR" sz="2800" dirty="0" smtClean="0">
                <a:latin typeface="Arial Narrow" panose="020B0606020202030204" pitchFamily="34" charset="0"/>
              </a:rPr>
              <a:t>)</a:t>
            </a:r>
            <a:endParaRPr lang="tr-TR" sz="2800" dirty="0">
              <a:latin typeface="Arial Narrow" panose="020B0606020202030204" pitchFamily="34" charset="0"/>
            </a:endParaRPr>
          </a:p>
        </p:txBody>
      </p:sp>
      <p:sp>
        <p:nvSpPr>
          <p:cNvPr id="3" name="İçerik Yer Tutucusu 2"/>
          <p:cNvSpPr>
            <a:spLocks noGrp="1"/>
          </p:cNvSpPr>
          <p:nvPr>
            <p:ph idx="1"/>
          </p:nvPr>
        </p:nvSpPr>
        <p:spPr/>
        <p:txBody>
          <a:bodyPr/>
          <a:lstStyle/>
          <a:p>
            <a:pPr marL="0" indent="0">
              <a:buNone/>
            </a:pPr>
            <a:endParaRPr lang="tr-TR" i="1" dirty="0" smtClean="0">
              <a:latin typeface="Times New Roman" panose="02020603050405020304" pitchFamily="18" charset="0"/>
              <a:cs typeface="Times New Roman" panose="02020603050405020304" pitchFamily="18" charset="0"/>
            </a:endParaRPr>
          </a:p>
          <a:p>
            <a:pPr marL="0" indent="0">
              <a:buNone/>
            </a:pPr>
            <a:r>
              <a:rPr lang="tr-TR" i="1" dirty="0" smtClean="0">
                <a:latin typeface="Times New Roman" panose="02020603050405020304" pitchFamily="18" charset="0"/>
                <a:cs typeface="Times New Roman" panose="02020603050405020304" pitchFamily="18" charset="0"/>
              </a:rPr>
              <a:t>Panik </a:t>
            </a:r>
            <a:r>
              <a:rPr lang="tr-TR" i="1" dirty="0">
                <a:latin typeface="Times New Roman" panose="02020603050405020304" pitchFamily="18" charset="0"/>
                <a:cs typeface="Times New Roman" panose="02020603050405020304" pitchFamily="18" charset="0"/>
              </a:rPr>
              <a:t>Odası</a:t>
            </a:r>
            <a:r>
              <a:rPr lang="tr-TR"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Panic</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Room</a:t>
            </a:r>
            <a:r>
              <a:rPr lang="tr-TR" dirty="0">
                <a:latin typeface="Times New Roman" panose="02020603050405020304" pitchFamily="18" charset="0"/>
                <a:cs typeface="Times New Roman" panose="02020603050405020304" pitchFamily="18" charset="0"/>
              </a:rPr>
              <a:t>, David </a:t>
            </a:r>
            <a:r>
              <a:rPr lang="tr-TR" dirty="0" err="1">
                <a:latin typeface="Times New Roman" panose="02020603050405020304" pitchFamily="18" charset="0"/>
                <a:cs typeface="Times New Roman" panose="02020603050405020304" pitchFamily="18" charset="0"/>
              </a:rPr>
              <a:t>Fincher</a:t>
            </a:r>
            <a:r>
              <a:rPr lang="tr-TR" dirty="0">
                <a:latin typeface="Times New Roman" panose="02020603050405020304" pitchFamily="18" charset="0"/>
                <a:cs typeface="Times New Roman" panose="02020603050405020304" pitchFamily="18" charset="0"/>
              </a:rPr>
              <a:t>, 2002</a:t>
            </a:r>
            <a:r>
              <a:rPr lang="tr-TR" dirty="0" smtClean="0">
                <a:latin typeface="Times New Roman" panose="02020603050405020304" pitchFamily="18" charset="0"/>
                <a:cs typeface="Times New Roman" panose="02020603050405020304" pitchFamily="18" charset="0"/>
              </a:rPr>
              <a:t>)</a:t>
            </a:r>
          </a:p>
          <a:p>
            <a:pPr marL="0" indent="0">
              <a:buNone/>
            </a:pPr>
            <a:r>
              <a:rPr lang="tr-TR" dirty="0">
                <a:latin typeface="Times New Roman" panose="02020603050405020304" pitchFamily="18" charset="0"/>
                <a:cs typeface="Times New Roman" panose="02020603050405020304" pitchFamily="18" charset="0"/>
                <a:hlinkClick r:id="rId2"/>
              </a:rPr>
              <a:t>https://</a:t>
            </a:r>
            <a:r>
              <a:rPr lang="tr-TR" dirty="0" smtClean="0">
                <a:latin typeface="Times New Roman" panose="02020603050405020304" pitchFamily="18" charset="0"/>
                <a:cs typeface="Times New Roman" panose="02020603050405020304" pitchFamily="18" charset="0"/>
                <a:hlinkClick r:id="rId2"/>
              </a:rPr>
              <a:t>www.youtube.com/watch?v=ThhDTBbMc0M</a:t>
            </a:r>
            <a:endParaRPr lang="tr-TR" dirty="0" smtClean="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
        <p:nvSpPr>
          <p:cNvPr id="4" name="Altbilgi Yer Tutucusu 3"/>
          <p:cNvSpPr>
            <a:spLocks noGrp="1"/>
          </p:cNvSpPr>
          <p:nvPr>
            <p:ph type="ftr" sz="quarter" idx="11"/>
          </p:nvPr>
        </p:nvSpPr>
        <p:spPr>
          <a:xfrm>
            <a:off x="2411760" y="6356350"/>
            <a:ext cx="4104456"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531723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u="sng" dirty="0" smtClean="0">
                <a:latin typeface="Arial Narrow" panose="020B0606020202030204" pitchFamily="34" charset="0"/>
                <a:cs typeface="Times New Roman" panose="02020603050405020304" pitchFamily="18" charset="0"/>
              </a:rPr>
              <a:t>Bu </a:t>
            </a:r>
            <a:r>
              <a:rPr lang="tr-TR" sz="2400" u="sng" dirty="0">
                <a:latin typeface="Arial Narrow" panose="020B0606020202030204" pitchFamily="34" charset="0"/>
                <a:cs typeface="Times New Roman" panose="02020603050405020304" pitchFamily="18" charset="0"/>
              </a:rPr>
              <a:t>ders için okunacak kaynaklar (kaynakların tam künyesi ilk dersin içinde bulunmaktadır):</a:t>
            </a:r>
            <a:endParaRPr lang="tr-TR" sz="2400" dirty="0">
              <a:latin typeface="Arial Narrow" panose="020B0606020202030204" pitchFamily="34" charset="0"/>
            </a:endParaRPr>
          </a:p>
        </p:txBody>
      </p:sp>
      <p:sp>
        <p:nvSpPr>
          <p:cNvPr id="3" name="İçerik Yer Tutucusu 2"/>
          <p:cNvSpPr>
            <a:spLocks noGrp="1"/>
          </p:cNvSpPr>
          <p:nvPr>
            <p:ph idx="1"/>
          </p:nvPr>
        </p:nvSpPr>
        <p:spPr/>
        <p:txBody>
          <a:bodyPr>
            <a:normAutofit/>
          </a:bodyPr>
          <a:lstStyle/>
          <a:p>
            <a:pPr marL="0" indent="0" algn="just">
              <a:lnSpc>
                <a:spcPct val="170000"/>
              </a:lnSpc>
              <a:spcBef>
                <a:spcPts val="0"/>
              </a:spcBef>
              <a:buNone/>
            </a:pPr>
            <a:endParaRPr lang="tr-TR" sz="2000" dirty="0" smtClean="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r>
              <a:rPr lang="tr-TR" sz="2000" dirty="0" smtClean="0">
                <a:latin typeface="Times New Roman" panose="02020603050405020304" pitchFamily="18" charset="0"/>
                <a:cs typeface="Times New Roman" panose="02020603050405020304" pitchFamily="18" charset="0"/>
              </a:rPr>
              <a:t>Nilgün Abisel</a:t>
            </a:r>
            <a:r>
              <a:rPr lang="tr-TR" sz="2000" dirty="0">
                <a:latin typeface="Times New Roman" panose="02020603050405020304" pitchFamily="18" charset="0"/>
                <a:cs typeface="Times New Roman" panose="02020603050405020304" pitchFamily="18" charset="0"/>
              </a:rPr>
              <a:t>, s. 135-202. </a:t>
            </a:r>
          </a:p>
          <a:p>
            <a:pPr marL="0" indent="0" algn="just">
              <a:lnSpc>
                <a:spcPct val="170000"/>
              </a:lnSpc>
              <a:spcBef>
                <a:spcPts val="0"/>
              </a:spcBef>
              <a:buNone/>
            </a:pPr>
            <a:r>
              <a:rPr lang="tr-TR" sz="2000" dirty="0">
                <a:latin typeface="Times New Roman" panose="02020603050405020304" pitchFamily="18" charset="0"/>
                <a:cs typeface="Times New Roman" panose="02020603050405020304" pitchFamily="18" charset="0"/>
              </a:rPr>
              <a:t>Andrew </a:t>
            </a:r>
            <a:r>
              <a:rPr lang="tr-TR" sz="2000" dirty="0" err="1">
                <a:latin typeface="Times New Roman" panose="02020603050405020304" pitchFamily="18" charset="0"/>
                <a:cs typeface="Times New Roman" panose="02020603050405020304" pitchFamily="18" charset="0"/>
              </a:rPr>
              <a:t>Butler</a:t>
            </a:r>
            <a:r>
              <a:rPr lang="tr-TR" sz="2000" dirty="0">
                <a:latin typeface="Times New Roman" panose="02020603050405020304" pitchFamily="18" charset="0"/>
                <a:cs typeface="Times New Roman" panose="02020603050405020304" pitchFamily="18" charset="0"/>
              </a:rPr>
              <a:t>, </a:t>
            </a:r>
            <a:r>
              <a:rPr lang="tr-TR" sz="2000" i="1" dirty="0">
                <a:latin typeface="Times New Roman" panose="02020603050405020304" pitchFamily="18" charset="0"/>
                <a:cs typeface="Times New Roman" panose="02020603050405020304" pitchFamily="18" charset="0"/>
              </a:rPr>
              <a:t>Film Çalışmaları</a:t>
            </a:r>
            <a:r>
              <a:rPr lang="tr-TR" sz="2000" dirty="0">
                <a:latin typeface="Times New Roman" panose="02020603050405020304" pitchFamily="18" charset="0"/>
                <a:cs typeface="Times New Roman" panose="02020603050405020304" pitchFamily="18" charset="0"/>
              </a:rPr>
              <a:t>, s. 119-129. </a:t>
            </a:r>
          </a:p>
          <a:p>
            <a:pPr marL="0" indent="0" algn="just">
              <a:lnSpc>
                <a:spcPct val="170000"/>
              </a:lnSpc>
              <a:spcBef>
                <a:spcPts val="0"/>
              </a:spcBef>
              <a:buNone/>
            </a:pPr>
            <a:r>
              <a:rPr lang="tr-TR" sz="2000" dirty="0" err="1">
                <a:latin typeface="Times New Roman" panose="02020603050405020304" pitchFamily="18" charset="0"/>
                <a:cs typeface="Times New Roman" panose="02020603050405020304" pitchFamily="18" charset="0"/>
              </a:rPr>
              <a:t>Robin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Wood</a:t>
            </a:r>
            <a:r>
              <a:rPr lang="tr-TR" sz="2000" dirty="0">
                <a:latin typeface="Times New Roman" panose="02020603050405020304" pitchFamily="18" charset="0"/>
                <a:cs typeface="Times New Roman" panose="02020603050405020304" pitchFamily="18" charset="0"/>
              </a:rPr>
              <a:t>, </a:t>
            </a:r>
            <a:r>
              <a:rPr lang="tr-TR" sz="2000" i="1" dirty="0" err="1">
                <a:latin typeface="Times New Roman" panose="02020603050405020304" pitchFamily="18" charset="0"/>
                <a:cs typeface="Times New Roman" panose="02020603050405020304" pitchFamily="18" charset="0"/>
              </a:rPr>
              <a:t>Hitchcook</a:t>
            </a:r>
            <a:r>
              <a:rPr lang="tr-TR" sz="2000" i="1" dirty="0">
                <a:latin typeface="Times New Roman" panose="02020603050405020304" pitchFamily="18" charset="0"/>
                <a:cs typeface="Times New Roman" panose="02020603050405020304" pitchFamily="18" charset="0"/>
              </a:rPr>
              <a:t> Sineması</a:t>
            </a:r>
            <a:r>
              <a:rPr lang="tr-TR" sz="2000" dirty="0">
                <a:latin typeface="Times New Roman" panose="02020603050405020304" pitchFamily="18" charset="0"/>
                <a:cs typeface="Times New Roman" panose="02020603050405020304" pitchFamily="18" charset="0"/>
              </a:rPr>
              <a:t>, s. 178-186. </a:t>
            </a:r>
            <a:endParaRPr lang="tr-TR" sz="2000" dirty="0" smtClean="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r>
              <a:rPr lang="tr-TR" sz="2000" dirty="0" smtClean="0">
                <a:latin typeface="Times New Roman" panose="02020603050405020304" pitchFamily="18" charset="0"/>
                <a:cs typeface="Times New Roman" panose="02020603050405020304" pitchFamily="18" charset="0"/>
              </a:rPr>
              <a:t>Michael </a:t>
            </a:r>
            <a:r>
              <a:rPr lang="tr-TR" sz="2000" dirty="0" err="1" smtClean="0">
                <a:latin typeface="Times New Roman" panose="02020603050405020304" pitchFamily="18" charset="0"/>
                <a:cs typeface="Times New Roman" panose="02020603050405020304" pitchFamily="18" charset="0"/>
              </a:rPr>
              <a:t>Ryan</a:t>
            </a:r>
            <a:r>
              <a:rPr lang="tr-TR" sz="2000" dirty="0" smtClean="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&amp; </a:t>
            </a:r>
            <a:r>
              <a:rPr lang="tr-TR" sz="2000" dirty="0" smtClean="0">
                <a:latin typeface="Times New Roman" panose="02020603050405020304" pitchFamily="18" charset="0"/>
                <a:cs typeface="Times New Roman" panose="02020603050405020304" pitchFamily="18" charset="0"/>
              </a:rPr>
              <a:t>Douglas </a:t>
            </a:r>
            <a:r>
              <a:rPr lang="tr-TR" sz="2000" dirty="0" err="1" smtClean="0">
                <a:latin typeface="Times New Roman" panose="02020603050405020304" pitchFamily="18" charset="0"/>
                <a:cs typeface="Times New Roman" panose="02020603050405020304" pitchFamily="18" charset="0"/>
              </a:rPr>
              <a:t>Kellner</a:t>
            </a:r>
            <a:r>
              <a:rPr lang="tr-TR" sz="2000" dirty="0">
                <a:latin typeface="Times New Roman" panose="02020603050405020304" pitchFamily="18" charset="0"/>
                <a:cs typeface="Times New Roman" panose="02020603050405020304" pitchFamily="18" charset="0"/>
              </a:rPr>
              <a:t>, </a:t>
            </a:r>
            <a:r>
              <a:rPr lang="tr-TR" sz="2000" i="1" dirty="0">
                <a:latin typeface="Times New Roman" panose="02020603050405020304" pitchFamily="18" charset="0"/>
                <a:cs typeface="Times New Roman" panose="02020603050405020304" pitchFamily="18" charset="0"/>
              </a:rPr>
              <a:t>Politik Kamera</a:t>
            </a:r>
            <a:r>
              <a:rPr lang="tr-TR" sz="2000" dirty="0">
                <a:latin typeface="Times New Roman" panose="02020603050405020304" pitchFamily="18" charset="0"/>
                <a:cs typeface="Times New Roman" panose="02020603050405020304" pitchFamily="18" charset="0"/>
              </a:rPr>
              <a:t>, S.263-300. </a:t>
            </a:r>
            <a:endParaRPr lang="tr-TR" sz="2000" dirty="0" smtClean="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r>
              <a:rPr lang="tr-TR" sz="2000" dirty="0" smtClean="0">
                <a:latin typeface="Times New Roman" panose="02020603050405020304" pitchFamily="18" charset="0"/>
                <a:cs typeface="Times New Roman" panose="02020603050405020304" pitchFamily="18" charset="0"/>
              </a:rPr>
              <a:t>David </a:t>
            </a:r>
            <a:r>
              <a:rPr lang="tr-TR" sz="2000" dirty="0" err="1" smtClean="0">
                <a:latin typeface="Times New Roman" panose="02020603050405020304" pitchFamily="18" charset="0"/>
                <a:cs typeface="Times New Roman" panose="02020603050405020304" pitchFamily="18" charset="0"/>
              </a:rPr>
              <a:t>Bordwell</a:t>
            </a:r>
            <a:r>
              <a:rPr lang="tr-TR" sz="2000" dirty="0" smtClean="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&amp; </a:t>
            </a:r>
            <a:r>
              <a:rPr lang="tr-TR" sz="2000" dirty="0" err="1" smtClean="0">
                <a:latin typeface="Times New Roman" panose="02020603050405020304" pitchFamily="18" charset="0"/>
                <a:cs typeface="Times New Roman" panose="02020603050405020304" pitchFamily="18" charset="0"/>
              </a:rPr>
              <a:t>Kristen</a:t>
            </a:r>
            <a:r>
              <a:rPr lang="tr-TR" sz="2000" dirty="0" smtClean="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Thompson</a:t>
            </a:r>
            <a:r>
              <a:rPr lang="tr-TR" sz="2000" dirty="0">
                <a:latin typeface="Times New Roman" panose="02020603050405020304" pitchFamily="18" charset="0"/>
                <a:cs typeface="Times New Roman" panose="02020603050405020304" pitchFamily="18" charset="0"/>
              </a:rPr>
              <a:t>, s. 339-342. </a:t>
            </a:r>
            <a:endParaRPr lang="tr-TR" sz="2000" dirty="0" smtClean="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r>
              <a:rPr lang="tr-TR" sz="2000" dirty="0" smtClean="0">
                <a:latin typeface="Times New Roman" panose="02020603050405020304" pitchFamily="18" charset="0"/>
                <a:cs typeface="Times New Roman" panose="02020603050405020304" pitchFamily="18" charset="0"/>
              </a:rPr>
              <a:t>Susan </a:t>
            </a:r>
            <a:r>
              <a:rPr lang="tr-TR" sz="2000" dirty="0" err="1" smtClean="0">
                <a:latin typeface="Times New Roman" panose="02020603050405020304" pitchFamily="18" charset="0"/>
                <a:cs typeface="Times New Roman" panose="02020603050405020304" pitchFamily="18" charset="0"/>
              </a:rPr>
              <a:t>Hayward</a:t>
            </a:r>
            <a:r>
              <a:rPr lang="tr-TR" sz="2000" dirty="0">
                <a:latin typeface="Times New Roman" panose="02020603050405020304" pitchFamily="18" charset="0"/>
                <a:cs typeface="Times New Roman" panose="02020603050405020304" pitchFamily="18" charset="0"/>
              </a:rPr>
              <a:t>, s. 180-183 &amp; 259-268. </a:t>
            </a:r>
          </a:p>
        </p:txBody>
      </p:sp>
      <p:sp>
        <p:nvSpPr>
          <p:cNvPr id="4" name="Altbilgi Yer Tutucusu 3"/>
          <p:cNvSpPr>
            <a:spLocks noGrp="1"/>
          </p:cNvSpPr>
          <p:nvPr>
            <p:ph type="ftr" sz="quarter" idx="11"/>
          </p:nvPr>
        </p:nvSpPr>
        <p:spPr>
          <a:xfrm>
            <a:off x="2123728" y="6356350"/>
            <a:ext cx="460851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03091308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802</Words>
  <Application>Microsoft Office PowerPoint</Application>
  <PresentationFormat>Ekran Gösterisi (4:3)</PresentationFormat>
  <Paragraphs>45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Korku/Gerilim</vt:lpstr>
      <vt:lpstr>Hayward’dan devam edersek (s. 180-183 &amp; 259-268)</vt:lpstr>
      <vt:lpstr>PowerPoint Sunusu</vt:lpstr>
      <vt:lpstr>PowerPoint Sunusu</vt:lpstr>
      <vt:lpstr>Ryan ve Kellner’ın Politik Kamera’sından devam edersek:</vt:lpstr>
      <vt:lpstr>PowerPoint Sunusu</vt:lpstr>
      <vt:lpstr>İzlenecek Film(ler)</vt:lpstr>
      <vt:lpstr>Bu ders için okunacak kaynaklar (kaynakların tam künyesi ilk dersin içinde bulunmaktadır):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Saniye</dc:creator>
  <cp:lastModifiedBy>Reviewer</cp:lastModifiedBy>
  <cp:revision>11</cp:revision>
  <dcterms:created xsi:type="dcterms:W3CDTF">2018-01-03T11:51:08Z</dcterms:created>
  <dcterms:modified xsi:type="dcterms:W3CDTF">2018-01-09T13:38:33Z</dcterms:modified>
</cp:coreProperties>
</file>