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69" r:id="rId3"/>
    <p:sldId id="270" r:id="rId4"/>
    <p:sldId id="257" r:id="rId5"/>
    <p:sldId id="263" r:id="rId6"/>
    <p:sldId id="264" r:id="rId7"/>
    <p:sldId id="265" r:id="rId8"/>
    <p:sldId id="266"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88" d="100"/>
          <a:sy n="88" d="100"/>
        </p:scale>
        <p:origin x="26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64C392-A5A8-406D-9CB8-2B2F5A90857A}" type="datetimeFigureOut">
              <a:rPr lang="tr-TR" smtClean="0"/>
              <a:t>29.01.2020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AD4DEF-4607-4256-8046-D26211EF90C8}" type="slidenum">
              <a:rPr lang="tr-TR" smtClean="0"/>
              <a:t>‹#›</a:t>
            </a:fld>
            <a:endParaRPr lang="tr-TR"/>
          </a:p>
        </p:txBody>
      </p:sp>
    </p:spTree>
    <p:extLst>
      <p:ext uri="{BB962C8B-B14F-4D97-AF65-F5344CB8AC3E}">
        <p14:creationId xmlns:p14="http://schemas.microsoft.com/office/powerpoint/2010/main" val="606359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5C3C61B1-1B94-4147-8CD2-81D48AD32D4F}" type="datetimeFigureOut">
              <a:rPr lang="tr-TR" smtClean="0"/>
              <a:t>29.01.2020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B23688D-867D-4990-9B44-9EE5E4099B46}" type="slidenum">
              <a:rPr lang="tr-TR" smtClean="0"/>
              <a:t>‹#›</a:t>
            </a:fld>
            <a:endParaRPr lang="tr-TR"/>
          </a:p>
        </p:txBody>
      </p:sp>
    </p:spTree>
    <p:extLst>
      <p:ext uri="{BB962C8B-B14F-4D97-AF65-F5344CB8AC3E}">
        <p14:creationId xmlns:p14="http://schemas.microsoft.com/office/powerpoint/2010/main" val="1093899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C3C61B1-1B94-4147-8CD2-81D48AD32D4F}" type="datetimeFigureOut">
              <a:rPr lang="tr-TR" smtClean="0"/>
              <a:t>29.01.2020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B23688D-867D-4990-9B44-9EE5E4099B46}" type="slidenum">
              <a:rPr lang="tr-TR" smtClean="0"/>
              <a:t>‹#›</a:t>
            </a:fld>
            <a:endParaRPr lang="tr-TR"/>
          </a:p>
        </p:txBody>
      </p:sp>
    </p:spTree>
    <p:extLst>
      <p:ext uri="{BB962C8B-B14F-4D97-AF65-F5344CB8AC3E}">
        <p14:creationId xmlns:p14="http://schemas.microsoft.com/office/powerpoint/2010/main" val="574383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C3C61B1-1B94-4147-8CD2-81D48AD32D4F}" type="datetimeFigureOut">
              <a:rPr lang="tr-TR" smtClean="0"/>
              <a:t>29.01.2020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B23688D-867D-4990-9B44-9EE5E4099B46}"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155254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5C3C61B1-1B94-4147-8CD2-81D48AD32D4F}" type="datetimeFigureOut">
              <a:rPr lang="tr-TR" smtClean="0"/>
              <a:t>29.01.2020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B23688D-867D-4990-9B44-9EE5E4099B46}" type="slidenum">
              <a:rPr lang="tr-TR" smtClean="0"/>
              <a:t>‹#›</a:t>
            </a:fld>
            <a:endParaRPr lang="tr-TR"/>
          </a:p>
        </p:txBody>
      </p:sp>
    </p:spTree>
    <p:extLst>
      <p:ext uri="{BB962C8B-B14F-4D97-AF65-F5344CB8AC3E}">
        <p14:creationId xmlns:p14="http://schemas.microsoft.com/office/powerpoint/2010/main" val="13817502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5C3C61B1-1B94-4147-8CD2-81D48AD32D4F}" type="datetimeFigureOut">
              <a:rPr lang="tr-TR" smtClean="0"/>
              <a:t>29.01.2020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B23688D-867D-4990-9B44-9EE5E4099B46}"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999824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5C3C61B1-1B94-4147-8CD2-81D48AD32D4F}" type="datetimeFigureOut">
              <a:rPr lang="tr-TR" smtClean="0"/>
              <a:t>29.01.2020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B23688D-867D-4990-9B44-9EE5E4099B46}" type="slidenum">
              <a:rPr lang="tr-TR" smtClean="0"/>
              <a:t>‹#›</a:t>
            </a:fld>
            <a:endParaRPr lang="tr-TR"/>
          </a:p>
        </p:txBody>
      </p:sp>
    </p:spTree>
    <p:extLst>
      <p:ext uri="{BB962C8B-B14F-4D97-AF65-F5344CB8AC3E}">
        <p14:creationId xmlns:p14="http://schemas.microsoft.com/office/powerpoint/2010/main" val="35099122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C3C61B1-1B94-4147-8CD2-81D48AD32D4F}" type="datetimeFigureOut">
              <a:rPr lang="tr-TR" smtClean="0"/>
              <a:t>29.01.2020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B23688D-867D-4990-9B44-9EE5E4099B46}" type="slidenum">
              <a:rPr lang="tr-TR" smtClean="0"/>
              <a:t>‹#›</a:t>
            </a:fld>
            <a:endParaRPr lang="tr-TR"/>
          </a:p>
        </p:txBody>
      </p:sp>
    </p:spTree>
    <p:extLst>
      <p:ext uri="{BB962C8B-B14F-4D97-AF65-F5344CB8AC3E}">
        <p14:creationId xmlns:p14="http://schemas.microsoft.com/office/powerpoint/2010/main" val="29641634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C3C61B1-1B94-4147-8CD2-81D48AD32D4F}" type="datetimeFigureOut">
              <a:rPr lang="tr-TR" smtClean="0"/>
              <a:t>29.01.2020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B23688D-867D-4990-9B44-9EE5E4099B46}" type="slidenum">
              <a:rPr lang="tr-TR" smtClean="0"/>
              <a:t>‹#›</a:t>
            </a:fld>
            <a:endParaRPr lang="tr-TR"/>
          </a:p>
        </p:txBody>
      </p:sp>
    </p:spTree>
    <p:extLst>
      <p:ext uri="{BB962C8B-B14F-4D97-AF65-F5344CB8AC3E}">
        <p14:creationId xmlns:p14="http://schemas.microsoft.com/office/powerpoint/2010/main" val="2946777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C3C61B1-1B94-4147-8CD2-81D48AD32D4F}" type="datetimeFigureOut">
              <a:rPr lang="tr-TR" smtClean="0"/>
              <a:t>29.01.2020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B23688D-867D-4990-9B44-9EE5E4099B46}" type="slidenum">
              <a:rPr lang="tr-TR" smtClean="0"/>
              <a:t>‹#›</a:t>
            </a:fld>
            <a:endParaRPr lang="tr-TR"/>
          </a:p>
        </p:txBody>
      </p:sp>
    </p:spTree>
    <p:extLst>
      <p:ext uri="{BB962C8B-B14F-4D97-AF65-F5344CB8AC3E}">
        <p14:creationId xmlns:p14="http://schemas.microsoft.com/office/powerpoint/2010/main" val="3461379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C3C61B1-1B94-4147-8CD2-81D48AD32D4F}" type="datetimeFigureOut">
              <a:rPr lang="tr-TR" smtClean="0"/>
              <a:t>29.01.2020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B23688D-867D-4990-9B44-9EE5E4099B46}" type="slidenum">
              <a:rPr lang="tr-TR" smtClean="0"/>
              <a:t>‹#›</a:t>
            </a:fld>
            <a:endParaRPr lang="tr-TR"/>
          </a:p>
        </p:txBody>
      </p:sp>
    </p:spTree>
    <p:extLst>
      <p:ext uri="{BB962C8B-B14F-4D97-AF65-F5344CB8AC3E}">
        <p14:creationId xmlns:p14="http://schemas.microsoft.com/office/powerpoint/2010/main" val="1650418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C3C61B1-1B94-4147-8CD2-81D48AD32D4F}" type="datetimeFigureOut">
              <a:rPr lang="tr-TR" smtClean="0"/>
              <a:t>29.01.2020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B23688D-867D-4990-9B44-9EE5E4099B46}" type="slidenum">
              <a:rPr lang="tr-TR" smtClean="0"/>
              <a:t>‹#›</a:t>
            </a:fld>
            <a:endParaRPr lang="tr-TR"/>
          </a:p>
        </p:txBody>
      </p:sp>
    </p:spTree>
    <p:extLst>
      <p:ext uri="{BB962C8B-B14F-4D97-AF65-F5344CB8AC3E}">
        <p14:creationId xmlns:p14="http://schemas.microsoft.com/office/powerpoint/2010/main" val="2593926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C3C61B1-1B94-4147-8CD2-81D48AD32D4F}" type="datetimeFigureOut">
              <a:rPr lang="tr-TR" smtClean="0"/>
              <a:t>29.01.2020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B23688D-867D-4990-9B44-9EE5E4099B46}" type="slidenum">
              <a:rPr lang="tr-TR" smtClean="0"/>
              <a:t>‹#›</a:t>
            </a:fld>
            <a:endParaRPr lang="tr-TR"/>
          </a:p>
        </p:txBody>
      </p:sp>
    </p:spTree>
    <p:extLst>
      <p:ext uri="{BB962C8B-B14F-4D97-AF65-F5344CB8AC3E}">
        <p14:creationId xmlns:p14="http://schemas.microsoft.com/office/powerpoint/2010/main" val="1399060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C3C61B1-1B94-4147-8CD2-81D48AD32D4F}" type="datetimeFigureOut">
              <a:rPr lang="tr-TR" smtClean="0"/>
              <a:t>29.01.2020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B23688D-867D-4990-9B44-9EE5E4099B46}" type="slidenum">
              <a:rPr lang="tr-TR" smtClean="0"/>
              <a:t>‹#›</a:t>
            </a:fld>
            <a:endParaRPr lang="tr-TR"/>
          </a:p>
        </p:txBody>
      </p:sp>
    </p:spTree>
    <p:extLst>
      <p:ext uri="{BB962C8B-B14F-4D97-AF65-F5344CB8AC3E}">
        <p14:creationId xmlns:p14="http://schemas.microsoft.com/office/powerpoint/2010/main" val="2820615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3C61B1-1B94-4147-8CD2-81D48AD32D4F}" type="datetimeFigureOut">
              <a:rPr lang="tr-TR" smtClean="0"/>
              <a:t>29.01.2020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B23688D-867D-4990-9B44-9EE5E4099B46}" type="slidenum">
              <a:rPr lang="tr-TR" smtClean="0"/>
              <a:t>‹#›</a:t>
            </a:fld>
            <a:endParaRPr lang="tr-TR"/>
          </a:p>
        </p:txBody>
      </p:sp>
    </p:spTree>
    <p:extLst>
      <p:ext uri="{BB962C8B-B14F-4D97-AF65-F5344CB8AC3E}">
        <p14:creationId xmlns:p14="http://schemas.microsoft.com/office/powerpoint/2010/main" val="3734000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5C3C61B1-1B94-4147-8CD2-81D48AD32D4F}" type="datetimeFigureOut">
              <a:rPr lang="tr-TR" smtClean="0"/>
              <a:t>29.01.2020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B23688D-867D-4990-9B44-9EE5E4099B46}" type="slidenum">
              <a:rPr lang="tr-TR" smtClean="0"/>
              <a:t>‹#›</a:t>
            </a:fld>
            <a:endParaRPr lang="tr-TR"/>
          </a:p>
        </p:txBody>
      </p:sp>
    </p:spTree>
    <p:extLst>
      <p:ext uri="{BB962C8B-B14F-4D97-AF65-F5344CB8AC3E}">
        <p14:creationId xmlns:p14="http://schemas.microsoft.com/office/powerpoint/2010/main" val="2227161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5C3C61B1-1B94-4147-8CD2-81D48AD32D4F}" type="datetimeFigureOut">
              <a:rPr lang="tr-TR" smtClean="0"/>
              <a:t>29.01.2020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B23688D-867D-4990-9B44-9EE5E4099B46}" type="slidenum">
              <a:rPr lang="tr-TR" smtClean="0"/>
              <a:t>‹#›</a:t>
            </a:fld>
            <a:endParaRPr lang="tr-TR"/>
          </a:p>
        </p:txBody>
      </p:sp>
    </p:spTree>
    <p:extLst>
      <p:ext uri="{BB962C8B-B14F-4D97-AF65-F5344CB8AC3E}">
        <p14:creationId xmlns:p14="http://schemas.microsoft.com/office/powerpoint/2010/main" val="1499534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C3C61B1-1B94-4147-8CD2-81D48AD32D4F}" type="datetimeFigureOut">
              <a:rPr lang="tr-TR" smtClean="0"/>
              <a:t>29.01.2020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B23688D-867D-4990-9B44-9EE5E4099B46}" type="slidenum">
              <a:rPr lang="tr-TR" smtClean="0"/>
              <a:t>‹#›</a:t>
            </a:fld>
            <a:endParaRPr lang="tr-TR"/>
          </a:p>
        </p:txBody>
      </p:sp>
    </p:spTree>
    <p:extLst>
      <p:ext uri="{BB962C8B-B14F-4D97-AF65-F5344CB8AC3E}">
        <p14:creationId xmlns:p14="http://schemas.microsoft.com/office/powerpoint/2010/main" val="1310630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Kent ve </a:t>
            </a:r>
            <a:r>
              <a:rPr lang="tr-TR" smtClean="0"/>
              <a:t>Çevre Gazeteciliği</a:t>
            </a:r>
            <a:endParaRPr lang="tr-TR" dirty="0"/>
          </a:p>
        </p:txBody>
      </p:sp>
      <p:sp>
        <p:nvSpPr>
          <p:cNvPr id="3" name="Alt Başlık 2"/>
          <p:cNvSpPr>
            <a:spLocks noGrp="1"/>
          </p:cNvSpPr>
          <p:nvPr>
            <p:ph type="subTitle" idx="1"/>
          </p:nvPr>
        </p:nvSpPr>
        <p:spPr/>
        <p:txBody>
          <a:bodyPr/>
          <a:lstStyle/>
          <a:p>
            <a:r>
              <a:rPr lang="tr-TR" dirty="0" smtClean="0"/>
              <a:t>10. Hafta</a:t>
            </a:r>
            <a:endParaRPr lang="tr-TR" dirty="0"/>
          </a:p>
        </p:txBody>
      </p:sp>
    </p:spTree>
    <p:extLst>
      <p:ext uri="{BB962C8B-B14F-4D97-AF65-F5344CB8AC3E}">
        <p14:creationId xmlns:p14="http://schemas.microsoft.com/office/powerpoint/2010/main" val="510811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pPr eaLnBrk="1" hangingPunct="1">
              <a:defRPr/>
            </a:pPr>
            <a:r>
              <a:rPr lang="tr-TR" sz="2800" dirty="0" err="1"/>
              <a:t>The</a:t>
            </a:r>
            <a:r>
              <a:rPr lang="tr-TR" sz="2800" dirty="0"/>
              <a:t> </a:t>
            </a:r>
            <a:r>
              <a:rPr lang="tr-TR" sz="2800" dirty="0" err="1"/>
              <a:t>Guardian</a:t>
            </a:r>
            <a:r>
              <a:rPr lang="tr-TR" sz="2800" dirty="0"/>
              <a:t> çevre muhabiri Paul Brown</a:t>
            </a:r>
          </a:p>
        </p:txBody>
      </p:sp>
      <p:sp>
        <p:nvSpPr>
          <p:cNvPr id="11266" name="1 İçerik Yer Tutucusu"/>
          <p:cNvSpPr>
            <a:spLocks noGrp="1"/>
          </p:cNvSpPr>
          <p:nvPr>
            <p:ph idx="1"/>
          </p:nvPr>
        </p:nvSpPr>
        <p:spPr/>
        <p:txBody>
          <a:bodyPr/>
          <a:lstStyle/>
          <a:p>
            <a:pPr eaLnBrk="1" hangingPunct="1">
              <a:lnSpc>
                <a:spcPct val="150000"/>
              </a:lnSpc>
            </a:pPr>
            <a:r>
              <a:rPr lang="tr-TR" altLang="tr-TR" sz="3200" dirty="0"/>
              <a:t>Ben bir gazeteciyim. Ama her şeyden önemlisi ben bir insanım. "Çevre </a:t>
            </a:r>
            <a:r>
              <a:rPr lang="tr-TR" altLang="tr-TR" sz="3200" dirty="0" err="1"/>
              <a:t>Gazeteciliği"nin</a:t>
            </a:r>
            <a:r>
              <a:rPr lang="tr-TR" altLang="tr-TR" sz="3200" dirty="0"/>
              <a:t> en güzel yanı "dünyanın iyiliği" için haber yapmaktır. </a:t>
            </a:r>
          </a:p>
          <a:p>
            <a:pPr eaLnBrk="1" hangingPunct="1"/>
            <a:endParaRPr lang="tr-TR" altLang="tr-TR" dirty="0" smtClean="0"/>
          </a:p>
        </p:txBody>
      </p:sp>
    </p:spTree>
    <p:extLst>
      <p:ext uri="{BB962C8B-B14F-4D97-AF65-F5344CB8AC3E}">
        <p14:creationId xmlns:p14="http://schemas.microsoft.com/office/powerpoint/2010/main" val="898101546"/>
      </p:ext>
    </p:extLst>
  </p:cSld>
  <p:clrMapOvr>
    <a:masterClrMapping/>
  </p:clrMapOvr>
  <p:transition advClick="0" advTm="120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sz="2800" dirty="0" err="1"/>
              <a:t>The</a:t>
            </a:r>
            <a:r>
              <a:rPr lang="tr-TR" sz="2800" dirty="0"/>
              <a:t> </a:t>
            </a:r>
            <a:r>
              <a:rPr lang="tr-TR" sz="2800" dirty="0" err="1"/>
              <a:t>Guardian'ın</a:t>
            </a:r>
            <a:r>
              <a:rPr lang="tr-TR" sz="2800" dirty="0"/>
              <a:t> çevre muhabiri Paul Brown:</a:t>
            </a:r>
          </a:p>
        </p:txBody>
      </p:sp>
      <p:sp>
        <p:nvSpPr>
          <p:cNvPr id="12290" name="2 İçerik Yer Tutucusu"/>
          <p:cNvSpPr>
            <a:spLocks noGrp="1"/>
          </p:cNvSpPr>
          <p:nvPr>
            <p:ph idx="1"/>
          </p:nvPr>
        </p:nvSpPr>
        <p:spPr/>
        <p:txBody>
          <a:bodyPr>
            <a:normAutofit lnSpcReduction="10000"/>
          </a:bodyPr>
          <a:lstStyle/>
          <a:p>
            <a:pPr algn="just" eaLnBrk="1" hangingPunct="1">
              <a:lnSpc>
                <a:spcPct val="150000"/>
              </a:lnSpc>
            </a:pPr>
            <a:r>
              <a:rPr lang="tr-TR" altLang="tr-TR" sz="2400"/>
              <a:t>Daha ben 'çevre‘ dediğim anda editörüm 'Evet, çok güzel ama neden biraz da herkesin hoşuna gidecek haberler yapmıyorsun?' derdi. Bir keresinde odasına girip 'Bugün harika bir hikâyem var' dedim. Oturup merakla beni dinledi. Mühim bir 'çevre haberini' </a:t>
            </a:r>
            <a:r>
              <a:rPr lang="tr-TR" altLang="tr-TR" sz="2400" b="1"/>
              <a:t>'çevre'</a:t>
            </a:r>
            <a:r>
              <a:rPr lang="tr-TR" altLang="tr-TR" sz="2400"/>
              <a:t> sözcüğünü hiç kullanmadan özetledim. Çok ilgilendi. Bu yöntemi ona karşı çok defa kullandım...“  </a:t>
            </a:r>
          </a:p>
        </p:txBody>
      </p:sp>
    </p:spTree>
    <p:extLst>
      <p:ext uri="{BB962C8B-B14F-4D97-AF65-F5344CB8AC3E}">
        <p14:creationId xmlns:p14="http://schemas.microsoft.com/office/powerpoint/2010/main" val="3157828409"/>
      </p:ext>
    </p:extLst>
  </p:cSld>
  <p:clrMapOvr>
    <a:masterClrMapping/>
  </p:clrMapOvr>
  <p:transition advClick="0" advTm="120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1114696"/>
            <a:ext cx="8911687" cy="790303"/>
          </a:xfrm>
        </p:spPr>
        <p:txBody>
          <a:bodyPr/>
          <a:lstStyle/>
          <a:p>
            <a:r>
              <a:rPr lang="tr-TR" dirty="0" smtClean="0"/>
              <a:t>Çevre Gazeteciliği</a:t>
            </a:r>
            <a:endParaRPr lang="tr-TR" dirty="0"/>
          </a:p>
        </p:txBody>
      </p:sp>
      <p:sp>
        <p:nvSpPr>
          <p:cNvPr id="3" name="İçerik Yer Tutucusu 2"/>
          <p:cNvSpPr>
            <a:spLocks noGrp="1"/>
          </p:cNvSpPr>
          <p:nvPr>
            <p:ph idx="1"/>
          </p:nvPr>
        </p:nvSpPr>
        <p:spPr/>
        <p:txBody>
          <a:bodyPr/>
          <a:lstStyle/>
          <a:p>
            <a:pPr>
              <a:lnSpc>
                <a:spcPct val="150000"/>
              </a:lnSpc>
            </a:pPr>
            <a:r>
              <a:rPr lang="tr-TR" dirty="0" smtClean="0"/>
              <a:t>Çevre gazeteciliğinin temel amacı</a:t>
            </a:r>
          </a:p>
          <a:p>
            <a:pPr>
              <a:lnSpc>
                <a:spcPct val="150000"/>
              </a:lnSpc>
            </a:pPr>
            <a:r>
              <a:rPr lang="tr-TR" dirty="0" smtClean="0"/>
              <a:t>Çevresel sorunlara kamunun ilgisini ve dikkatini çekmek, konu hakkında bilgilendirmektir</a:t>
            </a:r>
          </a:p>
          <a:p>
            <a:pPr>
              <a:lnSpc>
                <a:spcPct val="150000"/>
              </a:lnSpc>
            </a:pPr>
            <a:r>
              <a:rPr lang="tr-TR" dirty="0" smtClean="0"/>
              <a:t>Örneğin iklim değişiklikleri</a:t>
            </a:r>
          </a:p>
          <a:p>
            <a:pPr>
              <a:lnSpc>
                <a:spcPct val="150000"/>
              </a:lnSpc>
            </a:pPr>
            <a:r>
              <a:rPr lang="tr-TR" dirty="0" smtClean="0"/>
              <a:t>Su kaynaklarının kirletilmesi</a:t>
            </a:r>
          </a:p>
          <a:p>
            <a:pPr>
              <a:lnSpc>
                <a:spcPct val="150000"/>
              </a:lnSpc>
            </a:pPr>
            <a:r>
              <a:rPr lang="tr-TR" dirty="0" smtClean="0"/>
              <a:t>Enerji kaynaklarının aşırı kullanımı</a:t>
            </a:r>
          </a:p>
          <a:p>
            <a:pPr>
              <a:lnSpc>
                <a:spcPct val="150000"/>
              </a:lnSpc>
            </a:pPr>
            <a:r>
              <a:rPr lang="tr-TR" dirty="0" smtClean="0"/>
              <a:t>Biyolojik dengenin bozulması</a:t>
            </a:r>
          </a:p>
          <a:p>
            <a:endParaRPr lang="tr-TR" dirty="0"/>
          </a:p>
          <a:p>
            <a:pPr marL="0" indent="0">
              <a:buNone/>
            </a:pPr>
            <a:endParaRPr lang="tr-TR" dirty="0"/>
          </a:p>
        </p:txBody>
      </p:sp>
    </p:spTree>
    <p:extLst>
      <p:ext uri="{BB962C8B-B14F-4D97-AF65-F5344CB8AC3E}">
        <p14:creationId xmlns:p14="http://schemas.microsoft.com/office/powerpoint/2010/main" val="2075654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1114696"/>
            <a:ext cx="8911687" cy="790303"/>
          </a:xfrm>
        </p:spPr>
        <p:txBody>
          <a:bodyPr/>
          <a:lstStyle/>
          <a:p>
            <a:r>
              <a:rPr lang="tr-TR" dirty="0" smtClean="0"/>
              <a:t>Çevre Gazeteciliği</a:t>
            </a:r>
            <a:endParaRPr lang="tr-TR" dirty="0"/>
          </a:p>
        </p:txBody>
      </p:sp>
      <p:sp>
        <p:nvSpPr>
          <p:cNvPr id="3" name="İçerik Yer Tutucusu 2"/>
          <p:cNvSpPr>
            <a:spLocks noGrp="1"/>
          </p:cNvSpPr>
          <p:nvPr>
            <p:ph idx="1"/>
          </p:nvPr>
        </p:nvSpPr>
        <p:spPr/>
        <p:txBody>
          <a:bodyPr/>
          <a:lstStyle/>
          <a:p>
            <a:pPr>
              <a:lnSpc>
                <a:spcPct val="150000"/>
              </a:lnSpc>
            </a:pPr>
            <a:r>
              <a:rPr lang="tr-TR" dirty="0" smtClean="0"/>
              <a:t>Çevreye ve dolayısıyla insan sağlığına doğrudan ya da dolaylı etkisi konular hakkında insanları bilgilendirmek, konuya dikkatlerini çekmek</a:t>
            </a:r>
          </a:p>
          <a:p>
            <a:pPr>
              <a:lnSpc>
                <a:spcPct val="150000"/>
              </a:lnSpc>
            </a:pPr>
            <a:r>
              <a:rPr lang="tr-TR" dirty="0" smtClean="0"/>
              <a:t>Bunlara ilişkin gelişmeleri aktarmak</a:t>
            </a:r>
          </a:p>
          <a:p>
            <a:pPr>
              <a:lnSpc>
                <a:spcPct val="150000"/>
              </a:lnSpc>
            </a:pPr>
            <a:r>
              <a:rPr lang="tr-TR" dirty="0" smtClean="0"/>
              <a:t>Ve bunu anlaşılır, açık bir dille yapmak</a:t>
            </a:r>
          </a:p>
          <a:p>
            <a:pPr>
              <a:lnSpc>
                <a:spcPct val="150000"/>
              </a:lnSpc>
            </a:pPr>
            <a:r>
              <a:rPr lang="tr-TR" dirty="0" smtClean="0"/>
              <a:t>Ayrıntılara, teknik bilgilere okuyucuyu boğmamak</a:t>
            </a:r>
          </a:p>
          <a:p>
            <a:pPr marL="0" indent="0">
              <a:buNone/>
            </a:pPr>
            <a:endParaRPr lang="tr-TR" dirty="0"/>
          </a:p>
        </p:txBody>
      </p:sp>
    </p:spTree>
    <p:extLst>
      <p:ext uri="{BB962C8B-B14F-4D97-AF65-F5344CB8AC3E}">
        <p14:creationId xmlns:p14="http://schemas.microsoft.com/office/powerpoint/2010/main" val="598380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1114696"/>
            <a:ext cx="8911687" cy="790303"/>
          </a:xfrm>
        </p:spPr>
        <p:txBody>
          <a:bodyPr/>
          <a:lstStyle/>
          <a:p>
            <a:r>
              <a:rPr lang="tr-TR" dirty="0" smtClean="0"/>
              <a:t>Çevre Gazeteciliği</a:t>
            </a:r>
            <a:endParaRPr lang="tr-TR" dirty="0"/>
          </a:p>
        </p:txBody>
      </p:sp>
      <p:sp>
        <p:nvSpPr>
          <p:cNvPr id="3" name="İçerik Yer Tutucusu 2"/>
          <p:cNvSpPr>
            <a:spLocks noGrp="1"/>
          </p:cNvSpPr>
          <p:nvPr>
            <p:ph idx="1"/>
          </p:nvPr>
        </p:nvSpPr>
        <p:spPr/>
        <p:txBody>
          <a:bodyPr/>
          <a:lstStyle/>
          <a:p>
            <a:pPr>
              <a:lnSpc>
                <a:spcPct val="150000"/>
              </a:lnSpc>
            </a:pPr>
            <a:r>
              <a:rPr lang="tr-TR" dirty="0" smtClean="0"/>
              <a:t>Çevre Gazeteciliği sadece haber vermek amacı taşımamalıdır.</a:t>
            </a:r>
          </a:p>
          <a:p>
            <a:pPr>
              <a:lnSpc>
                <a:spcPct val="150000"/>
              </a:lnSpc>
            </a:pPr>
            <a:r>
              <a:rPr lang="tr-TR" dirty="0" smtClean="0"/>
              <a:t>Bilim adamları, yöneticiler, politikacılar ve kamu arasında diyaloğu ve tartışmayı da geliştirmelidir. </a:t>
            </a:r>
          </a:p>
          <a:p>
            <a:pPr>
              <a:lnSpc>
                <a:spcPct val="150000"/>
              </a:lnSpc>
            </a:pPr>
            <a:r>
              <a:rPr lang="tr-TR" dirty="0" smtClean="0"/>
              <a:t>Zaman baskısı bu noktada gazeteci açısından önemli bir sorun teşkil etmektedir. </a:t>
            </a:r>
          </a:p>
          <a:p>
            <a:pPr>
              <a:lnSpc>
                <a:spcPct val="150000"/>
              </a:lnSpc>
            </a:pPr>
            <a:r>
              <a:rPr lang="tr-TR" dirty="0" smtClean="0"/>
              <a:t>Diğer yandan başka sorunlar da mevcuttur. </a:t>
            </a:r>
            <a:endParaRPr lang="tr-TR" dirty="0"/>
          </a:p>
        </p:txBody>
      </p:sp>
    </p:spTree>
    <p:extLst>
      <p:ext uri="{BB962C8B-B14F-4D97-AF65-F5344CB8AC3E}">
        <p14:creationId xmlns:p14="http://schemas.microsoft.com/office/powerpoint/2010/main" val="2909129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1210492"/>
            <a:ext cx="8911687" cy="383178"/>
          </a:xfrm>
        </p:spPr>
        <p:txBody>
          <a:bodyPr>
            <a:normAutofit fontScale="90000"/>
          </a:bodyPr>
          <a:lstStyle/>
          <a:p>
            <a:r>
              <a:rPr lang="tr-TR" dirty="0"/>
              <a:t>Çevre Gazeteciliği</a:t>
            </a:r>
          </a:p>
        </p:txBody>
      </p:sp>
      <p:sp>
        <p:nvSpPr>
          <p:cNvPr id="3" name="İçerik Yer Tutucusu 2"/>
          <p:cNvSpPr>
            <a:spLocks noGrp="1"/>
          </p:cNvSpPr>
          <p:nvPr>
            <p:ph idx="1"/>
          </p:nvPr>
        </p:nvSpPr>
        <p:spPr>
          <a:xfrm>
            <a:off x="2589212" y="1872343"/>
            <a:ext cx="8915400" cy="4038879"/>
          </a:xfrm>
        </p:spPr>
        <p:txBody>
          <a:bodyPr>
            <a:normAutofit/>
          </a:bodyPr>
          <a:lstStyle/>
          <a:p>
            <a:pPr>
              <a:lnSpc>
                <a:spcPct val="150000"/>
              </a:lnSpc>
            </a:pPr>
            <a:r>
              <a:rPr lang="tr-TR" dirty="0" smtClean="0"/>
              <a:t>Çevre haberlerindeki sorunlar diğer haberlerde karşılaştığımız sorunlarla benzeşir.</a:t>
            </a:r>
          </a:p>
          <a:p>
            <a:pPr>
              <a:lnSpc>
                <a:spcPct val="150000"/>
              </a:lnSpc>
            </a:pPr>
            <a:r>
              <a:rPr lang="tr-TR" dirty="0" smtClean="0"/>
              <a:t>Genelde sorunun temel sebepleri araştırılmadan haber yapılır.</a:t>
            </a:r>
          </a:p>
          <a:p>
            <a:pPr>
              <a:lnSpc>
                <a:spcPct val="150000"/>
              </a:lnSpc>
            </a:pPr>
            <a:r>
              <a:rPr lang="tr-TR" dirty="0" smtClean="0"/>
              <a:t>Olay bağlamdan kopuk bir şekilde haberleştirilir.</a:t>
            </a:r>
          </a:p>
          <a:p>
            <a:pPr>
              <a:lnSpc>
                <a:spcPct val="150000"/>
              </a:lnSpc>
            </a:pPr>
            <a:r>
              <a:rPr lang="tr-TR" dirty="0" smtClean="0"/>
              <a:t>Habere ayrılan alan çok azdır.</a:t>
            </a:r>
          </a:p>
        </p:txBody>
      </p:sp>
    </p:spTree>
    <p:extLst>
      <p:ext uri="{BB962C8B-B14F-4D97-AF65-F5344CB8AC3E}">
        <p14:creationId xmlns:p14="http://schemas.microsoft.com/office/powerpoint/2010/main" val="623791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1236616"/>
            <a:ext cx="8911687" cy="668383"/>
          </a:xfrm>
        </p:spPr>
        <p:txBody>
          <a:bodyPr/>
          <a:lstStyle/>
          <a:p>
            <a:r>
              <a:rPr lang="tr-TR" dirty="0"/>
              <a:t>Çevre Gazeteciliği</a:t>
            </a:r>
          </a:p>
        </p:txBody>
      </p:sp>
      <p:sp>
        <p:nvSpPr>
          <p:cNvPr id="3" name="İçerik Yer Tutucusu 2"/>
          <p:cNvSpPr>
            <a:spLocks noGrp="1"/>
          </p:cNvSpPr>
          <p:nvPr>
            <p:ph idx="1"/>
          </p:nvPr>
        </p:nvSpPr>
        <p:spPr/>
        <p:txBody>
          <a:bodyPr/>
          <a:lstStyle/>
          <a:p>
            <a:pPr>
              <a:lnSpc>
                <a:spcPct val="150000"/>
              </a:lnSpc>
            </a:pPr>
            <a:r>
              <a:rPr lang="tr-TR" dirty="0" smtClean="0"/>
              <a:t>Sorunlar:</a:t>
            </a:r>
          </a:p>
          <a:p>
            <a:pPr>
              <a:lnSpc>
                <a:spcPct val="150000"/>
              </a:lnSpc>
            </a:pPr>
            <a:r>
              <a:rPr lang="tr-TR" dirty="0" smtClean="0"/>
              <a:t>Bu </a:t>
            </a:r>
            <a:r>
              <a:rPr lang="tr-TR" dirty="0"/>
              <a:t>alanda uzmanlaşmış gazeteci sayısı çok azdır.  </a:t>
            </a:r>
          </a:p>
          <a:p>
            <a:pPr>
              <a:lnSpc>
                <a:spcPct val="150000"/>
              </a:lnSpc>
            </a:pPr>
            <a:r>
              <a:rPr lang="tr-TR" dirty="0"/>
              <a:t>Bu nedenle de genelde akredite kaynakların açıklamalarına bağımlı haberler yapılmaktadır. </a:t>
            </a:r>
            <a:endParaRPr lang="tr-TR" dirty="0" smtClean="0"/>
          </a:p>
          <a:p>
            <a:pPr>
              <a:lnSpc>
                <a:spcPct val="150000"/>
              </a:lnSpc>
            </a:pPr>
            <a:r>
              <a:rPr lang="tr-TR" dirty="0" smtClean="0"/>
              <a:t>Bu durum tarafsızlık açısından sorun teşkil eder. </a:t>
            </a:r>
          </a:p>
          <a:p>
            <a:pPr>
              <a:lnSpc>
                <a:spcPct val="150000"/>
              </a:lnSpc>
            </a:pPr>
            <a:r>
              <a:rPr lang="tr-TR" dirty="0" smtClean="0"/>
              <a:t>Ayrıca gazetecinin uzmanlaşmamış olması bilimsel bilgilerin doğru ve basit bir şekilde aktarılmasında da sorun yaratır. </a:t>
            </a:r>
            <a:endParaRPr lang="tr-TR" dirty="0"/>
          </a:p>
          <a:p>
            <a:endParaRPr lang="tr-TR" dirty="0"/>
          </a:p>
        </p:txBody>
      </p:sp>
    </p:spTree>
    <p:extLst>
      <p:ext uri="{BB962C8B-B14F-4D97-AF65-F5344CB8AC3E}">
        <p14:creationId xmlns:p14="http://schemas.microsoft.com/office/powerpoint/2010/main" val="2433947056"/>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224</TotalTime>
  <Words>277</Words>
  <Application>Microsoft Office PowerPoint</Application>
  <PresentationFormat>Geniş ekran</PresentationFormat>
  <Paragraphs>34</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Century Gothic</vt:lpstr>
      <vt:lpstr>Wingdings 3</vt:lpstr>
      <vt:lpstr>Duman</vt:lpstr>
      <vt:lpstr>Kent ve Çevre Gazeteciliği</vt:lpstr>
      <vt:lpstr>The Guardian çevre muhabiri Paul Brown</vt:lpstr>
      <vt:lpstr>The Guardian'ın çevre muhabiri Paul Brown:</vt:lpstr>
      <vt:lpstr>Çevre Gazeteciliği</vt:lpstr>
      <vt:lpstr>Çevre Gazeteciliği</vt:lpstr>
      <vt:lpstr>Çevre Gazeteciliği</vt:lpstr>
      <vt:lpstr>Çevre Gazeteciliği</vt:lpstr>
      <vt:lpstr>Çevre Gazeteciliği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Yargı ve İnsan Hakları Muhabirliği</dc:title>
  <dc:creator>OZGUN DINCER</dc:creator>
  <cp:lastModifiedBy>user</cp:lastModifiedBy>
  <cp:revision>40</cp:revision>
  <dcterms:created xsi:type="dcterms:W3CDTF">2019-04-21T11:01:11Z</dcterms:created>
  <dcterms:modified xsi:type="dcterms:W3CDTF">2020-01-29T19:36:45Z</dcterms:modified>
</cp:coreProperties>
</file>