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2"/>
  </p:notesMasterIdLst>
  <p:sldIdLst>
    <p:sldId id="256" r:id="rId2"/>
    <p:sldId id="257" r:id="rId3"/>
    <p:sldId id="258" r:id="rId4"/>
    <p:sldId id="259" r:id="rId5"/>
    <p:sldId id="260" r:id="rId6"/>
    <p:sldId id="273" r:id="rId7"/>
    <p:sldId id="282" r:id="rId8"/>
    <p:sldId id="271" r:id="rId9"/>
    <p:sldId id="277" r:id="rId10"/>
    <p:sldId id="278" r:id="rId11"/>
    <p:sldId id="279" r:id="rId12"/>
    <p:sldId id="280" r:id="rId13"/>
    <p:sldId id="263" r:id="rId14"/>
    <p:sldId id="262" r:id="rId15"/>
    <p:sldId id="264" r:id="rId16"/>
    <p:sldId id="272" r:id="rId17"/>
    <p:sldId id="265" r:id="rId18"/>
    <p:sldId id="266" r:id="rId19"/>
    <p:sldId id="268" r:id="rId20"/>
    <p:sldId id="269" r:id="rId21"/>
    <p:sldId id="284" r:id="rId22"/>
    <p:sldId id="285" r:id="rId23"/>
    <p:sldId id="286" r:id="rId24"/>
    <p:sldId id="287" r:id="rId25"/>
    <p:sldId id="288" r:id="rId26"/>
    <p:sldId id="289" r:id="rId27"/>
    <p:sldId id="290" r:id="rId28"/>
    <p:sldId id="291" r:id="rId29"/>
    <p:sldId id="292" r:id="rId30"/>
    <p:sldId id="270"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75" autoAdjust="0"/>
    <p:restoredTop sz="94660"/>
  </p:normalViewPr>
  <p:slideViewPr>
    <p:cSldViewPr>
      <p:cViewPr varScale="1">
        <p:scale>
          <a:sx n="94" d="100"/>
          <a:sy n="94" d="100"/>
        </p:scale>
        <p:origin x="28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7676E8-00A8-439D-BF76-BBD88DD7B448}" type="datetimeFigureOut">
              <a:rPr lang="tr-TR" smtClean="0"/>
              <a:pPr/>
              <a:t>15.03.2018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5DBFE-AD63-4BEA-9E0D-8836A8CC8BAB}"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AF5DBFE-AD63-4BEA-9E0D-8836A8CC8BAB}" type="slidenum">
              <a:rPr lang="tr-TR" smtClean="0"/>
              <a:pPr/>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15.03.2018</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15.03.2018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15.03.2018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D9F75050-0E15-4C5B-92B0-66D068882F1F}" type="datetimeFigureOut">
              <a:rPr lang="tr-TR" smtClean="0"/>
              <a:pPr/>
              <a:t>15.03.2018</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15.03.2018</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15.03.2018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15.03.2018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D9F75050-0E15-4C5B-92B0-66D068882F1F}" type="datetimeFigureOut">
              <a:rPr lang="tr-TR" smtClean="0"/>
              <a:pPr/>
              <a:t>15.03.2018</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15.03.2018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D9F75050-0E15-4C5B-92B0-66D068882F1F}" type="datetimeFigureOut">
              <a:rPr lang="tr-TR" smtClean="0"/>
              <a:pPr/>
              <a:t>15.03.2018</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D9F75050-0E15-4C5B-92B0-66D068882F1F}" type="datetimeFigureOut">
              <a:rPr lang="tr-TR" smtClean="0"/>
              <a:pPr/>
              <a:t>15.03.2018</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15.03.2018</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fade/>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pediatrics.aappublications.org/content/111/4/777.long?sso=1&amp;sso_redirect_count=1&amp;nfstatus=401&amp;nftoken=00000000-0000-0000-0000-000000000000&amp;nfstatusdescription=ERROR:+No+local+token" TargetMode="External"/><Relationship Id="rId7" Type="http://schemas.openxmlformats.org/officeDocument/2006/relationships/hyperlink" Target="http://www.zeit.de/2015/04/praenataldiagnostik-down-syndrom-krankenkasse" TargetMode="External"/><Relationship Id="rId2" Type="http://schemas.openxmlformats.org/officeDocument/2006/relationships/hyperlink" Target="http://onlinelibrary.wiley.com/doi/10.1002/ajmg.a.31382/pdf" TargetMode="External"/><Relationship Id="rId1" Type="http://schemas.openxmlformats.org/officeDocument/2006/relationships/slideLayout" Target="../slideLayouts/slideLayout2.xml"/><Relationship Id="rId6" Type="http://schemas.openxmlformats.org/officeDocument/2006/relationships/hyperlink" Target="http://www.funpecrp.com.br/gmr/year2004/vol2-3/gmr0072_full_text.htm" TargetMode="External"/><Relationship Id="rId5" Type="http://schemas.openxmlformats.org/officeDocument/2006/relationships/hyperlink" Target="http://onlinelibrary.wiley.com/doi/10.1111/j.1399-0004.1988.tb02894.x/abstract" TargetMode="External"/><Relationship Id="rId4" Type="http://schemas.openxmlformats.org/officeDocument/2006/relationships/hyperlink" Target="http://www.revespcardiol.org/en/heart-malformations-in-children-with/articulo/13051768/"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714480" y="1071546"/>
            <a:ext cx="7772400" cy="1470025"/>
          </a:xfrm>
        </p:spPr>
        <p:txBody>
          <a:bodyPr/>
          <a:lstStyle/>
          <a:p>
            <a:r>
              <a:rPr lang="tr-TR" dirty="0" err="1" smtClean="0"/>
              <a:t>Patau</a:t>
            </a:r>
            <a:r>
              <a:rPr lang="tr-TR" dirty="0" smtClean="0"/>
              <a:t> Sendromu- </a:t>
            </a:r>
            <a:r>
              <a:rPr lang="tr-TR" dirty="0" err="1" smtClean="0"/>
              <a:t>Trizomi</a:t>
            </a:r>
            <a:r>
              <a:rPr lang="tr-TR" dirty="0" smtClean="0"/>
              <a:t> 13</a:t>
            </a:r>
            <a:endParaRPr lang="tr-TR" dirty="0"/>
          </a:p>
        </p:txBody>
      </p:sp>
      <p:sp>
        <p:nvSpPr>
          <p:cNvPr id="3" name="2 Alt Başlık"/>
          <p:cNvSpPr>
            <a:spLocks noGrp="1"/>
          </p:cNvSpPr>
          <p:nvPr>
            <p:ph type="subTitle" idx="1"/>
          </p:nvPr>
        </p:nvSpPr>
        <p:spPr>
          <a:xfrm>
            <a:off x="2357422" y="3500438"/>
            <a:ext cx="6357982" cy="1714512"/>
          </a:xfrm>
        </p:spPr>
        <p:txBody>
          <a:bodyPr>
            <a:normAutofit/>
          </a:bodyPr>
          <a:lstStyle/>
          <a:p>
            <a:r>
              <a:rPr lang="tr-TR" dirty="0" smtClean="0"/>
              <a:t>Elif GAYGISIZ      16240170  </a:t>
            </a:r>
          </a:p>
          <a:p>
            <a:r>
              <a:rPr lang="tr-TR" dirty="0" smtClean="0"/>
              <a:t>Seray KALE         16240180</a:t>
            </a:r>
          </a:p>
          <a:p>
            <a:r>
              <a:rPr lang="tr-TR" dirty="0" smtClean="0"/>
              <a:t>Sultan DEVECİ    16240167</a:t>
            </a:r>
            <a:endParaRPr lang="tr-TR" dirty="0"/>
          </a:p>
        </p:txBody>
      </p:sp>
      <p:pic>
        <p:nvPicPr>
          <p:cNvPr id="4" name="3 Resim" descr="saglik-bilimleri-fakultesi-logo-180x180.jpg"/>
          <p:cNvPicPr>
            <a:picLocks noChangeAspect="1"/>
          </p:cNvPicPr>
          <p:nvPr/>
        </p:nvPicPr>
        <p:blipFill>
          <a:blip r:embed="rId3"/>
          <a:stretch>
            <a:fillRect/>
          </a:stretch>
        </p:blipFill>
        <p:spPr>
          <a:xfrm>
            <a:off x="3929058" y="214290"/>
            <a:ext cx="1785950" cy="1785950"/>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b="1" dirty="0" smtClean="0"/>
              <a:t>2.Mozaik </a:t>
            </a:r>
            <a:r>
              <a:rPr lang="tr-TR" b="1" dirty="0" err="1" smtClean="0"/>
              <a:t>trizomi</a:t>
            </a:r>
            <a:r>
              <a:rPr lang="tr-TR" b="1" dirty="0" smtClean="0"/>
              <a:t> 13: </a:t>
            </a:r>
            <a:r>
              <a:rPr lang="tr-TR" dirty="0" smtClean="0"/>
              <a:t>kromozom bazı vücut hücrelerinde iki adet bazılarında üç adet bulunur. Yumurta döllendikten sonra bölünmelerde hata ne kadar geç başlarsa hastalığın şiddeti o kadar az görülür. Mozaik </a:t>
            </a:r>
            <a:r>
              <a:rPr lang="tr-TR" dirty="0" err="1" smtClean="0"/>
              <a:t>trizomi</a:t>
            </a:r>
            <a:r>
              <a:rPr lang="tr-TR" dirty="0" smtClean="0"/>
              <a:t> 13 olan çocukların vücut hücrelerinde hem 47 kromozom, hem de 46 kromozom bulunur. </a:t>
            </a:r>
            <a:r>
              <a:rPr lang="tr-TR" dirty="0" err="1" smtClean="0"/>
              <a:t>Karyotip</a:t>
            </a:r>
            <a:r>
              <a:rPr lang="tr-TR" dirty="0" smtClean="0"/>
              <a:t>: 46XX/47,XX,+13 </a:t>
            </a:r>
            <a:r>
              <a:rPr lang="tr-TR" dirty="0" err="1" smtClean="0"/>
              <a:t>bzw</a:t>
            </a:r>
            <a:r>
              <a:rPr lang="tr-TR" dirty="0" smtClean="0"/>
              <a:t>. 46XY/47,XY,+13.</a:t>
            </a:r>
            <a:endParaRPr lang="tr-TR"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b="1" dirty="0" smtClean="0"/>
              <a:t>3.Kısmi </a:t>
            </a:r>
            <a:r>
              <a:rPr lang="tr-TR" b="1" dirty="0" err="1" smtClean="0"/>
              <a:t>trizomi</a:t>
            </a:r>
            <a:r>
              <a:rPr lang="tr-TR" b="1" dirty="0" smtClean="0"/>
              <a:t> 13:</a:t>
            </a:r>
            <a:r>
              <a:rPr lang="tr-TR" dirty="0" smtClean="0"/>
              <a:t> Bu formda 13. kromozom tüm vücut hücrelerinde iki adet bulunur. Hücrelerdeki 13. kromozom sayısı normaldir ama bazen 13. kromozomun küçük bir parçası yine 13. kromozom üzerinde çift olarak bulunur. Bu formun şiddeti de bu parçanın ne derece etkili olduğuna bağlı olarak değişir.</a:t>
            </a:r>
            <a:endParaRPr lang="tr-TR"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b="1" dirty="0" smtClean="0"/>
              <a:t>4.</a:t>
            </a:r>
            <a:r>
              <a:rPr lang="tr-TR" b="1" dirty="0" err="1" smtClean="0"/>
              <a:t>Translokations</a:t>
            </a:r>
            <a:r>
              <a:rPr lang="tr-TR" b="1" dirty="0" smtClean="0"/>
              <a:t>-</a:t>
            </a:r>
            <a:r>
              <a:rPr lang="tr-TR" b="1" dirty="0" err="1" smtClean="0"/>
              <a:t>Trizomi</a:t>
            </a:r>
            <a:r>
              <a:rPr lang="tr-TR" b="1" dirty="0" smtClean="0"/>
              <a:t> 13:</a:t>
            </a:r>
            <a:r>
              <a:rPr lang="tr-TR" dirty="0" smtClean="0"/>
              <a:t> kromozomun bir parçasının başka bir kromozoma yapışması ile ortaya çıkan ve çok nadir görülen bir bir formdur. Genellikle yapışık parça 14. 15. 21 veya 22 kromozoma yapışık olarak bulunur.</a:t>
            </a:r>
            <a:endParaRPr lang="tr-TR"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Patau-Sendromu-26.jpg"/>
          <p:cNvPicPr>
            <a:picLocks noGrp="1" noChangeAspect="1"/>
          </p:cNvPicPr>
          <p:nvPr>
            <p:ph sz="quarter" idx="1"/>
          </p:nvPr>
        </p:nvPicPr>
        <p:blipFill>
          <a:blip r:embed="rId2"/>
          <a:stretch>
            <a:fillRect/>
          </a:stretch>
        </p:blipFill>
        <p:spPr>
          <a:xfrm>
            <a:off x="1000100" y="1000107"/>
            <a:ext cx="7143800" cy="5055611"/>
          </a:xfrm>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800" b="1" u="sng" dirty="0" err="1" smtClean="0">
                <a:solidFill>
                  <a:srgbClr val="C00000"/>
                </a:solidFill>
              </a:rPr>
              <a:t>Patau</a:t>
            </a:r>
            <a:r>
              <a:rPr lang="tr-TR" sz="2800" b="1" u="sng" dirty="0" smtClean="0">
                <a:solidFill>
                  <a:srgbClr val="C00000"/>
                </a:solidFill>
              </a:rPr>
              <a:t> sendromu belirtileri;</a:t>
            </a:r>
            <a:r>
              <a:rPr lang="tr-TR" sz="2800" u="sng" dirty="0" smtClean="0">
                <a:solidFill>
                  <a:srgbClr val="C00000"/>
                </a:solidFill>
              </a:rPr>
              <a:t/>
            </a:r>
            <a:br>
              <a:rPr lang="tr-TR" sz="2800" u="sng" dirty="0" smtClean="0">
                <a:solidFill>
                  <a:srgbClr val="C00000"/>
                </a:solidFill>
              </a:rPr>
            </a:br>
            <a:endParaRPr lang="tr-TR" dirty="0"/>
          </a:p>
        </p:txBody>
      </p:sp>
      <p:sp>
        <p:nvSpPr>
          <p:cNvPr id="3" name="2 İçerik Yer Tutucusu"/>
          <p:cNvSpPr>
            <a:spLocks noGrp="1"/>
          </p:cNvSpPr>
          <p:nvPr>
            <p:ph sz="quarter" idx="1"/>
          </p:nvPr>
        </p:nvSpPr>
        <p:spPr/>
        <p:txBody>
          <a:bodyPr/>
          <a:lstStyle/>
          <a:p>
            <a:r>
              <a:rPr lang="tr-TR" b="1" dirty="0" err="1" smtClean="0"/>
              <a:t>Patao</a:t>
            </a:r>
            <a:r>
              <a:rPr lang="tr-TR" b="1" dirty="0" smtClean="0"/>
              <a:t> sendromu </a:t>
            </a:r>
            <a:r>
              <a:rPr lang="tr-TR" dirty="0" smtClean="0"/>
              <a:t>bulunan insanların doğumdan itibaren fiziksel olarak farklılıkları bulunmaktadır. Öyle ki önemli olarak bebeklerin kafa tası ve çene yapısında faklılıklar görülmektedir. Bu bölgelerin normal olan insanlara göre çok daha farklı olması nedeniyle dışarıdan bakıldığında kişin rahatsız olduğu anlaşılabilir. </a:t>
            </a:r>
            <a:br>
              <a:rPr lang="tr-TR" dirty="0" smtClean="0"/>
            </a:br>
            <a:endParaRPr lang="tr-TR"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428596" y="1714488"/>
            <a:ext cx="8229600" cy="4525963"/>
          </a:xfrm>
        </p:spPr>
        <p:txBody>
          <a:bodyPr/>
          <a:lstStyle/>
          <a:p>
            <a:r>
              <a:rPr lang="tr-TR" dirty="0" smtClean="0"/>
              <a:t>Bunun haricinden en belirgin özelliklerden biri de beyin ve yüz yapısıdır. Beynin ön kısmında bulunan yapıların gelişiminin bozulması nedeniyle kişi psikolojik olarak da rahatsızlık yaşayacaktır. Bu durum kişini çevresindeki diğer insanlara karşı davranışlarını da olumsuz bir şekilde etkileyecektir. </a:t>
            </a:r>
            <a:endParaRPr lang="tr-TR"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929190" y="1285860"/>
            <a:ext cx="3757610" cy="3571900"/>
          </a:xfrm>
        </p:spPr>
        <p:txBody>
          <a:bodyPr>
            <a:normAutofit/>
          </a:bodyPr>
          <a:lstStyle/>
          <a:p>
            <a:r>
              <a:rPr lang="tr-TR" dirty="0" smtClean="0"/>
              <a:t>PATAU SENDROMU</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Derin yarık</a:t>
            </a:r>
            <a:br>
              <a:rPr lang="tr-TR" dirty="0" smtClean="0"/>
            </a:br>
            <a:r>
              <a:rPr lang="tr-TR" dirty="0" smtClean="0"/>
              <a:t>damak-dudak</a:t>
            </a:r>
            <a:endParaRPr lang="tr-TR" dirty="0"/>
          </a:p>
        </p:txBody>
      </p:sp>
      <p:pic>
        <p:nvPicPr>
          <p:cNvPr id="4" name="3 İçerik Yer Tutucusu" descr="patau-sendromu-trizomi-13-400-600.jpg"/>
          <p:cNvPicPr>
            <a:picLocks noGrp="1" noChangeAspect="1"/>
          </p:cNvPicPr>
          <p:nvPr>
            <p:ph sz="quarter" idx="1"/>
          </p:nvPr>
        </p:nvPicPr>
        <p:blipFill>
          <a:blip r:embed="rId2"/>
          <a:stretch>
            <a:fillRect/>
          </a:stretch>
        </p:blipFill>
        <p:spPr>
          <a:xfrm>
            <a:off x="214281" y="142852"/>
            <a:ext cx="4381531" cy="6572296"/>
          </a:xfrm>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Patau</a:t>
            </a:r>
            <a:r>
              <a:rPr lang="tr-TR" dirty="0" smtClean="0"/>
              <a:t> sendromu</a:t>
            </a:r>
            <a:endParaRPr lang="tr-TR" dirty="0"/>
          </a:p>
        </p:txBody>
      </p:sp>
      <p:sp>
        <p:nvSpPr>
          <p:cNvPr id="3" name="2 İçerik Yer Tutucusu"/>
          <p:cNvSpPr>
            <a:spLocks noGrp="1"/>
          </p:cNvSpPr>
          <p:nvPr>
            <p:ph sz="quarter" idx="1"/>
          </p:nvPr>
        </p:nvSpPr>
        <p:spPr>
          <a:xfrm>
            <a:off x="428596" y="1571612"/>
            <a:ext cx="8229600" cy="4525963"/>
          </a:xfrm>
        </p:spPr>
        <p:txBody>
          <a:bodyPr/>
          <a:lstStyle/>
          <a:p>
            <a:r>
              <a:rPr lang="tr-TR" dirty="0" smtClean="0"/>
              <a:t>Bu kişilerin sindirim sistemleri çok bozuktur. Bu nedenle hayatları boyunca sindirim sorunları yaşarlar. Buna bağlı olarak kusma, ishal, kabızlık, aşırı kilo, aşırı zayıflık gibi belirtiler ortaya çıkarak </a:t>
            </a:r>
            <a:r>
              <a:rPr lang="tr-TR" b="1" dirty="0" err="1" smtClean="0"/>
              <a:t>patau</a:t>
            </a:r>
            <a:r>
              <a:rPr lang="tr-TR" b="1" dirty="0" smtClean="0"/>
              <a:t> sendromu</a:t>
            </a:r>
            <a:r>
              <a:rPr lang="tr-TR" dirty="0" smtClean="0"/>
              <a:t> bulunan kişide bu belirtilerin görülmesine neden olacaktır.</a:t>
            </a:r>
            <a:endParaRPr lang="tr-TR"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428596" y="1785926"/>
            <a:ext cx="8229600" cy="4525963"/>
          </a:xfrm>
        </p:spPr>
        <p:txBody>
          <a:bodyPr/>
          <a:lstStyle/>
          <a:p>
            <a:r>
              <a:rPr lang="tr-TR" dirty="0" smtClean="0"/>
              <a:t>Sindirim sistemiyle birlikte bu kişilerin kalp çalışmaları da bozuktur. Özellikle kalp ritimlerinde meydana gelen ciddi sorunlar kişinin hayatının etkilenmesine bile neden olabilmektedir.</a:t>
            </a:r>
            <a:endParaRPr lang="tr-TR"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71480"/>
            <a:ext cx="7467600" cy="1143000"/>
          </a:xfrm>
        </p:spPr>
        <p:txBody>
          <a:bodyPr/>
          <a:lstStyle/>
          <a:p>
            <a:r>
              <a:rPr lang="tr-TR" sz="2800" b="1" u="sng" dirty="0" err="1" smtClean="0">
                <a:solidFill>
                  <a:srgbClr val="C00000"/>
                </a:solidFill>
              </a:rPr>
              <a:t>Patau</a:t>
            </a:r>
            <a:r>
              <a:rPr lang="tr-TR" sz="2800" b="1" i="1" u="sng" dirty="0" smtClean="0">
                <a:solidFill>
                  <a:srgbClr val="C00000"/>
                </a:solidFill>
              </a:rPr>
              <a:t> sendromu tedavisi ve teşhisi: </a:t>
            </a:r>
            <a:r>
              <a:rPr lang="tr-TR" sz="2800" i="1" u="sng" dirty="0" smtClean="0">
                <a:solidFill>
                  <a:srgbClr val="C00000"/>
                </a:solidFill>
              </a:rPr>
              <a:t/>
            </a:r>
            <a:br>
              <a:rPr lang="tr-TR" sz="2800" i="1" u="sng" dirty="0" smtClean="0">
                <a:solidFill>
                  <a:srgbClr val="C00000"/>
                </a:solidFill>
              </a:rPr>
            </a:br>
            <a:endParaRPr lang="tr-TR" dirty="0"/>
          </a:p>
        </p:txBody>
      </p:sp>
      <p:sp>
        <p:nvSpPr>
          <p:cNvPr id="3" name="2 İçerik Yer Tutucusu"/>
          <p:cNvSpPr>
            <a:spLocks noGrp="1"/>
          </p:cNvSpPr>
          <p:nvPr>
            <p:ph sz="quarter" idx="1"/>
          </p:nvPr>
        </p:nvSpPr>
        <p:spPr>
          <a:xfrm>
            <a:off x="285720" y="1857364"/>
            <a:ext cx="8229600" cy="4525963"/>
          </a:xfrm>
        </p:spPr>
        <p:txBody>
          <a:bodyPr/>
          <a:lstStyle/>
          <a:p>
            <a:r>
              <a:rPr lang="tr-TR" dirty="0" smtClean="0"/>
              <a:t>Bu rahatsızlık son derece az görülen bir hastalık olduğu için teşhisi bir o kadar zor olarak yapılmaktadır. Fakat özellikle büyük hastanelerde yapılan birçok test ve araştırma sayesinde bu rahatsızlığın ortaya çıkarılması kolaylaştırılmıştır. Tabi ki teşhisin kolaylaştırılmasında hekimin ve annenin geçmiş yaşamı çok önemlidir.</a:t>
            </a:r>
            <a:endParaRPr lang="tr-TR"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28596" y="1357298"/>
            <a:ext cx="8229600" cy="4525963"/>
          </a:xfrm>
        </p:spPr>
        <p:txBody>
          <a:bodyPr>
            <a:normAutofit/>
          </a:bodyPr>
          <a:lstStyle/>
          <a:p>
            <a:r>
              <a:rPr lang="tr-TR" b="1" dirty="0" err="1" smtClean="0"/>
              <a:t>Patau</a:t>
            </a:r>
            <a:r>
              <a:rPr lang="tr-TR" b="1" dirty="0" smtClean="0"/>
              <a:t> sendromu </a:t>
            </a:r>
            <a:r>
              <a:rPr lang="tr-TR" dirty="0" smtClean="0"/>
              <a:t>bir diğer adıyla </a:t>
            </a:r>
            <a:r>
              <a:rPr lang="tr-TR" dirty="0" err="1" smtClean="0"/>
              <a:t>Trizomi</a:t>
            </a:r>
            <a:r>
              <a:rPr lang="tr-TR" dirty="0" smtClean="0"/>
              <a:t> sendromu olarak bilinen bir durumdur. Oldukça ciddi bir problem olan bu sendromun görülme sıklığı çok azdır. Fakat çok ciddi bir rahatsızlık olduğu için meydana geldiği zaman kişilerde büyük problemlere neden olur. Yapılan araştırmalara ve istatistiklere göre </a:t>
            </a:r>
            <a:r>
              <a:rPr lang="tr-TR" dirty="0" err="1" smtClean="0"/>
              <a:t>patau</a:t>
            </a:r>
            <a:r>
              <a:rPr lang="tr-TR" dirty="0" smtClean="0"/>
              <a:t> sendromu her 10.000 kişiden birinde meydana gelmektedir.</a:t>
            </a:r>
            <a:endParaRPr lang="tr-TR"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428596" y="1428736"/>
            <a:ext cx="8229600" cy="4525963"/>
          </a:xfrm>
        </p:spPr>
        <p:txBody>
          <a:bodyPr/>
          <a:lstStyle/>
          <a:p>
            <a:r>
              <a:rPr lang="tr-TR" dirty="0" smtClean="0"/>
              <a:t>Böyle durumlarda eğer anne geçmişinde herhangi bir benzer hastalık var </a:t>
            </a:r>
            <a:r>
              <a:rPr lang="tr-TR" dirty="0" err="1" smtClean="0"/>
              <a:t>sa</a:t>
            </a:r>
            <a:r>
              <a:rPr lang="tr-TR" dirty="0" smtClean="0"/>
              <a:t> teşhis daha kolay ve net olarak konulur. </a:t>
            </a:r>
            <a:r>
              <a:rPr lang="tr-TR" b="1" dirty="0" err="1" smtClean="0"/>
              <a:t>Patau</a:t>
            </a:r>
            <a:r>
              <a:rPr lang="tr-TR" b="1" dirty="0" smtClean="0"/>
              <a:t> sendromu</a:t>
            </a:r>
            <a:r>
              <a:rPr lang="tr-TR" dirty="0" smtClean="0"/>
              <a:t> tedavisi ise net olarak bulunmamaktadır. Tam olarak ortadan kaldırılamayan bu rahatsızlık ancak ve ancak ilaçlarla ertelenebilmektedir. </a:t>
            </a:r>
            <a:endParaRPr lang="tr-TR" dirty="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teşhis</a:t>
            </a:r>
            <a:endParaRPr lang="tr-TR" dirty="0"/>
          </a:p>
        </p:txBody>
      </p:sp>
      <p:sp>
        <p:nvSpPr>
          <p:cNvPr id="3" name="2 İçerik Yer Tutucusu"/>
          <p:cNvSpPr>
            <a:spLocks noGrp="1"/>
          </p:cNvSpPr>
          <p:nvPr>
            <p:ph sz="quarter" idx="1"/>
          </p:nvPr>
        </p:nvSpPr>
        <p:spPr/>
        <p:txBody>
          <a:bodyPr/>
          <a:lstStyle/>
          <a:p>
            <a:r>
              <a:rPr lang="tr-TR" dirty="0" smtClean="0"/>
              <a:t>Doğum öncesi yapılan ultrasonografi (</a:t>
            </a:r>
            <a:r>
              <a:rPr lang="tr-TR" dirty="0" err="1" smtClean="0"/>
              <a:t>sonografi</a:t>
            </a:r>
            <a:r>
              <a:rPr lang="tr-TR" dirty="0" smtClean="0"/>
              <a:t>) tetkiklerinde </a:t>
            </a:r>
            <a:r>
              <a:rPr lang="tr-TR" dirty="0" err="1" smtClean="0"/>
              <a:t>fetusta</a:t>
            </a:r>
            <a:r>
              <a:rPr lang="tr-TR" dirty="0" smtClean="0"/>
              <a:t> </a:t>
            </a:r>
            <a:r>
              <a:rPr lang="tr-TR" dirty="0" err="1" smtClean="0"/>
              <a:t>malformasyonların</a:t>
            </a:r>
            <a:r>
              <a:rPr lang="tr-TR" dirty="0" smtClean="0"/>
              <a:t> örneğin, beyin </a:t>
            </a:r>
            <a:r>
              <a:rPr lang="tr-TR" dirty="0" err="1" smtClean="0"/>
              <a:t>malformasyon</a:t>
            </a:r>
            <a:r>
              <a:rPr lang="tr-TR" dirty="0" smtClean="0"/>
              <a:t>, yarık dudak ve damak ve altı parmak gibi anomaliler bulunması durumunda mutlaka kromozom analizi yapılarak bebeğin </a:t>
            </a:r>
            <a:r>
              <a:rPr lang="tr-TR" dirty="0" err="1" smtClean="0"/>
              <a:t>Trizomi</a:t>
            </a:r>
            <a:r>
              <a:rPr lang="tr-TR" dirty="0" smtClean="0"/>
              <a:t> 13 olup olmadığı kontrol edilir. Hatta bu </a:t>
            </a:r>
            <a:r>
              <a:rPr lang="tr-TR" dirty="0" err="1" smtClean="0"/>
              <a:t>teslerde</a:t>
            </a:r>
            <a:r>
              <a:rPr lang="tr-TR" dirty="0" smtClean="0"/>
              <a:t> varsa hangi formda olduğu da tespit edilebilir.</a:t>
            </a:r>
            <a:endParaRPr lang="tr-TR"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terapi</a:t>
            </a:r>
            <a:endParaRPr lang="tr-TR" dirty="0"/>
          </a:p>
        </p:txBody>
      </p:sp>
      <p:sp>
        <p:nvSpPr>
          <p:cNvPr id="3" name="2 İçerik Yer Tutucusu"/>
          <p:cNvSpPr>
            <a:spLocks noGrp="1"/>
          </p:cNvSpPr>
          <p:nvPr>
            <p:ph sz="quarter" idx="1"/>
          </p:nvPr>
        </p:nvSpPr>
        <p:spPr/>
        <p:txBody>
          <a:bodyPr/>
          <a:lstStyle/>
          <a:p>
            <a:r>
              <a:rPr lang="tr-TR" dirty="0" err="1" smtClean="0"/>
              <a:t>Trizomi</a:t>
            </a:r>
            <a:r>
              <a:rPr lang="tr-TR" dirty="0" smtClean="0"/>
              <a:t> 13 de </a:t>
            </a:r>
            <a:r>
              <a:rPr lang="tr-TR" dirty="0" err="1" smtClean="0"/>
              <a:t>Trizomi</a:t>
            </a:r>
            <a:r>
              <a:rPr lang="tr-TR" dirty="0" smtClean="0"/>
              <a:t> 18 gibi henüz tedavi edilebilir bir hastalık değil. Hayatta kalan bebekler için birtakım operasyonlar ve sınırlı fizyolojik tedaviler yapılabilir ama bunlar sadece var olan durumu biraz daha iyileştirmeye yönelik tedavilerdir.</a:t>
            </a:r>
            <a:endParaRPr lang="tr-TR"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kaynakça</a:t>
            </a:r>
            <a:endParaRPr lang="tr-TR" dirty="0"/>
          </a:p>
        </p:txBody>
      </p:sp>
      <p:sp>
        <p:nvSpPr>
          <p:cNvPr id="3" name="2 İçerik Yer Tutucusu"/>
          <p:cNvSpPr>
            <a:spLocks noGrp="1"/>
          </p:cNvSpPr>
          <p:nvPr>
            <p:ph sz="quarter" idx="1"/>
          </p:nvPr>
        </p:nvSpPr>
        <p:spPr/>
        <p:txBody>
          <a:bodyPr>
            <a:normAutofit fontScale="92500" lnSpcReduction="20000"/>
          </a:bodyPr>
          <a:lstStyle/>
          <a:p>
            <a:r>
              <a:rPr lang="tr-TR" dirty="0" err="1" smtClean="0"/>
              <a:t>Congenital</a:t>
            </a:r>
            <a:r>
              <a:rPr lang="tr-TR" dirty="0" smtClean="0"/>
              <a:t> </a:t>
            </a:r>
            <a:r>
              <a:rPr lang="tr-TR" dirty="0" err="1" smtClean="0"/>
              <a:t>malformations</a:t>
            </a:r>
            <a:r>
              <a:rPr lang="tr-TR" dirty="0" smtClean="0"/>
              <a:t> </a:t>
            </a:r>
            <a:r>
              <a:rPr lang="tr-TR" dirty="0" err="1" smtClean="0"/>
              <a:t>among</a:t>
            </a:r>
            <a:r>
              <a:rPr lang="tr-TR" dirty="0" smtClean="0"/>
              <a:t> </a:t>
            </a:r>
            <a:r>
              <a:rPr lang="tr-TR" dirty="0" err="1" smtClean="0"/>
              <a:t>liveborn</a:t>
            </a:r>
            <a:r>
              <a:rPr lang="tr-TR" dirty="0" smtClean="0"/>
              <a:t> </a:t>
            </a:r>
            <a:r>
              <a:rPr lang="tr-TR" dirty="0" err="1" smtClean="0"/>
              <a:t>infants</a:t>
            </a:r>
            <a:r>
              <a:rPr lang="tr-TR" dirty="0" smtClean="0"/>
              <a:t> </a:t>
            </a:r>
            <a:r>
              <a:rPr lang="tr-TR" dirty="0" err="1" smtClean="0"/>
              <a:t>with</a:t>
            </a:r>
            <a:r>
              <a:rPr lang="tr-TR" dirty="0" smtClean="0"/>
              <a:t> </a:t>
            </a:r>
            <a:r>
              <a:rPr lang="tr-TR" dirty="0" err="1" smtClean="0"/>
              <a:t>trisomies</a:t>
            </a:r>
            <a:r>
              <a:rPr lang="tr-TR" dirty="0" smtClean="0"/>
              <a:t> 18 </a:t>
            </a:r>
            <a:r>
              <a:rPr lang="tr-TR" dirty="0" err="1" smtClean="0"/>
              <a:t>and</a:t>
            </a:r>
            <a:r>
              <a:rPr lang="tr-TR" dirty="0" smtClean="0"/>
              <a:t> 13.</a:t>
            </a:r>
            <a:r>
              <a:rPr lang="tr-TR" dirty="0" smtClean="0">
                <a:hlinkClick r:id="rId2"/>
              </a:rPr>
              <a:t>Link</a:t>
            </a:r>
            <a:endParaRPr lang="tr-TR" dirty="0" smtClean="0"/>
          </a:p>
          <a:p>
            <a:r>
              <a:rPr lang="tr-TR" dirty="0" err="1" smtClean="0"/>
              <a:t>Population</a:t>
            </a:r>
            <a:r>
              <a:rPr lang="tr-TR" dirty="0" smtClean="0"/>
              <a:t>-</a:t>
            </a:r>
            <a:r>
              <a:rPr lang="tr-TR" dirty="0" err="1" smtClean="0"/>
              <a:t>based</a:t>
            </a:r>
            <a:r>
              <a:rPr lang="tr-TR" dirty="0" smtClean="0"/>
              <a:t> </a:t>
            </a:r>
            <a:r>
              <a:rPr lang="tr-TR" dirty="0" err="1" smtClean="0"/>
              <a:t>analyses</a:t>
            </a:r>
            <a:r>
              <a:rPr lang="tr-TR" dirty="0" smtClean="0"/>
              <a:t> of </a:t>
            </a:r>
            <a:r>
              <a:rPr lang="tr-TR" dirty="0" err="1" smtClean="0"/>
              <a:t>mortality</a:t>
            </a:r>
            <a:r>
              <a:rPr lang="tr-TR" dirty="0" smtClean="0"/>
              <a:t> in </a:t>
            </a:r>
            <a:r>
              <a:rPr lang="tr-TR" dirty="0" err="1" smtClean="0"/>
              <a:t>trisomy</a:t>
            </a:r>
            <a:r>
              <a:rPr lang="tr-TR" dirty="0" smtClean="0"/>
              <a:t> 13 </a:t>
            </a:r>
            <a:r>
              <a:rPr lang="tr-TR" dirty="0" err="1" smtClean="0"/>
              <a:t>and</a:t>
            </a:r>
            <a:r>
              <a:rPr lang="tr-TR" dirty="0" smtClean="0"/>
              <a:t> </a:t>
            </a:r>
            <a:r>
              <a:rPr lang="tr-TR" dirty="0" err="1" smtClean="0"/>
              <a:t>trisomy</a:t>
            </a:r>
            <a:r>
              <a:rPr lang="tr-TR" dirty="0" smtClean="0"/>
              <a:t> 18. </a:t>
            </a:r>
            <a:r>
              <a:rPr lang="tr-TR" dirty="0" smtClean="0">
                <a:hlinkClick r:id="rId3"/>
              </a:rPr>
              <a:t>Link</a:t>
            </a:r>
            <a:endParaRPr lang="tr-TR" dirty="0" smtClean="0"/>
          </a:p>
          <a:p>
            <a:r>
              <a:rPr lang="tr-TR" dirty="0" err="1" smtClean="0"/>
              <a:t>Heart</a:t>
            </a:r>
            <a:r>
              <a:rPr lang="tr-TR" dirty="0" smtClean="0"/>
              <a:t> </a:t>
            </a:r>
            <a:r>
              <a:rPr lang="tr-TR" dirty="0" err="1" smtClean="0"/>
              <a:t>Malformations</a:t>
            </a:r>
            <a:r>
              <a:rPr lang="tr-TR" dirty="0" smtClean="0"/>
              <a:t> in </a:t>
            </a:r>
            <a:r>
              <a:rPr lang="tr-TR" dirty="0" err="1" smtClean="0"/>
              <a:t>Children</a:t>
            </a:r>
            <a:r>
              <a:rPr lang="tr-TR" dirty="0" smtClean="0"/>
              <a:t> </a:t>
            </a:r>
            <a:r>
              <a:rPr lang="tr-TR" dirty="0" err="1" smtClean="0"/>
              <a:t>With</a:t>
            </a:r>
            <a:r>
              <a:rPr lang="tr-TR" dirty="0" smtClean="0"/>
              <a:t> </a:t>
            </a:r>
            <a:r>
              <a:rPr lang="tr-TR" dirty="0" err="1" smtClean="0"/>
              <a:t>Down</a:t>
            </a:r>
            <a:r>
              <a:rPr lang="tr-TR" dirty="0" smtClean="0"/>
              <a:t> </a:t>
            </a:r>
            <a:r>
              <a:rPr lang="tr-TR" dirty="0" err="1" smtClean="0"/>
              <a:t>Syndrome</a:t>
            </a:r>
            <a:r>
              <a:rPr lang="tr-TR" dirty="0" smtClean="0"/>
              <a:t> </a:t>
            </a:r>
            <a:r>
              <a:rPr lang="tr-TR" dirty="0" smtClean="0">
                <a:hlinkClick r:id="rId4"/>
              </a:rPr>
              <a:t>Link</a:t>
            </a:r>
            <a:endParaRPr lang="tr-TR" dirty="0" smtClean="0"/>
          </a:p>
          <a:p>
            <a:r>
              <a:rPr lang="tr-TR" dirty="0" err="1" smtClean="0"/>
              <a:t>Rates</a:t>
            </a:r>
            <a:r>
              <a:rPr lang="tr-TR" dirty="0" smtClean="0"/>
              <a:t> </a:t>
            </a:r>
            <a:r>
              <a:rPr lang="tr-TR" dirty="0" err="1" smtClean="0"/>
              <a:t>and</a:t>
            </a:r>
            <a:r>
              <a:rPr lang="tr-TR" dirty="0" smtClean="0"/>
              <a:t> </a:t>
            </a:r>
            <a:r>
              <a:rPr lang="tr-TR" dirty="0" err="1" smtClean="0"/>
              <a:t>survival</a:t>
            </a:r>
            <a:r>
              <a:rPr lang="tr-TR" dirty="0" smtClean="0"/>
              <a:t> of </a:t>
            </a:r>
            <a:r>
              <a:rPr lang="tr-TR" dirty="0" err="1" smtClean="0"/>
              <a:t>individuals</a:t>
            </a:r>
            <a:r>
              <a:rPr lang="tr-TR" dirty="0" smtClean="0"/>
              <a:t> </a:t>
            </a:r>
            <a:r>
              <a:rPr lang="tr-TR" dirty="0" err="1" smtClean="0"/>
              <a:t>with</a:t>
            </a:r>
            <a:r>
              <a:rPr lang="tr-TR" dirty="0" smtClean="0"/>
              <a:t> </a:t>
            </a:r>
            <a:r>
              <a:rPr lang="tr-TR" dirty="0" err="1" smtClean="0"/>
              <a:t>trisomy</a:t>
            </a:r>
            <a:r>
              <a:rPr lang="tr-TR" dirty="0" smtClean="0"/>
              <a:t> 13 </a:t>
            </a:r>
            <a:r>
              <a:rPr lang="tr-TR" dirty="0" err="1" smtClean="0"/>
              <a:t>and</a:t>
            </a:r>
            <a:r>
              <a:rPr lang="tr-TR" dirty="0" smtClean="0"/>
              <a:t> 18 Data </a:t>
            </a:r>
            <a:r>
              <a:rPr lang="tr-TR" dirty="0" err="1" smtClean="0"/>
              <a:t>from</a:t>
            </a:r>
            <a:r>
              <a:rPr lang="tr-TR" dirty="0" smtClean="0"/>
              <a:t> a 10-</a:t>
            </a:r>
            <a:r>
              <a:rPr lang="tr-TR" dirty="0" err="1" smtClean="0"/>
              <a:t>year</a:t>
            </a:r>
            <a:r>
              <a:rPr lang="tr-TR" dirty="0" smtClean="0"/>
              <a:t> </a:t>
            </a:r>
            <a:r>
              <a:rPr lang="tr-TR" dirty="0" err="1" smtClean="0"/>
              <a:t>period</a:t>
            </a:r>
            <a:r>
              <a:rPr lang="tr-TR" dirty="0" smtClean="0"/>
              <a:t> in </a:t>
            </a:r>
            <a:r>
              <a:rPr lang="tr-TR" dirty="0" err="1" smtClean="0"/>
              <a:t>Denmark</a:t>
            </a:r>
            <a:r>
              <a:rPr lang="tr-TR" dirty="0" smtClean="0"/>
              <a:t> </a:t>
            </a:r>
            <a:r>
              <a:rPr lang="tr-TR" dirty="0" smtClean="0">
                <a:hlinkClick r:id="rId5"/>
              </a:rPr>
              <a:t>link</a:t>
            </a:r>
            <a:endParaRPr lang="tr-TR" dirty="0" smtClean="0"/>
          </a:p>
          <a:p>
            <a:r>
              <a:rPr lang="tr-TR" dirty="0" err="1" smtClean="0"/>
              <a:t>Patau</a:t>
            </a:r>
            <a:r>
              <a:rPr lang="tr-TR" dirty="0" smtClean="0"/>
              <a:t> </a:t>
            </a:r>
            <a:r>
              <a:rPr lang="tr-TR" dirty="0" err="1" smtClean="0"/>
              <a:t>syndrome</a:t>
            </a:r>
            <a:r>
              <a:rPr lang="tr-TR" dirty="0" smtClean="0"/>
              <a:t> </a:t>
            </a:r>
            <a:r>
              <a:rPr lang="tr-TR" dirty="0" err="1" smtClean="0"/>
              <a:t>with</a:t>
            </a:r>
            <a:r>
              <a:rPr lang="tr-TR" dirty="0" smtClean="0"/>
              <a:t> a </a:t>
            </a:r>
            <a:r>
              <a:rPr lang="tr-TR" dirty="0" err="1" smtClean="0"/>
              <a:t>long</a:t>
            </a:r>
            <a:r>
              <a:rPr lang="tr-TR" dirty="0" smtClean="0"/>
              <a:t> </a:t>
            </a:r>
            <a:r>
              <a:rPr lang="tr-TR" dirty="0" err="1" smtClean="0"/>
              <a:t>survival</a:t>
            </a:r>
            <a:r>
              <a:rPr lang="tr-TR" dirty="0" smtClean="0"/>
              <a:t>. A </a:t>
            </a:r>
            <a:r>
              <a:rPr lang="tr-TR" dirty="0" err="1" smtClean="0"/>
              <a:t>case</a:t>
            </a:r>
            <a:r>
              <a:rPr lang="tr-TR" dirty="0" smtClean="0"/>
              <a:t> </a:t>
            </a:r>
            <a:r>
              <a:rPr lang="tr-TR" dirty="0" err="1" smtClean="0"/>
              <a:t>report</a:t>
            </a:r>
            <a:r>
              <a:rPr lang="tr-TR" dirty="0" smtClean="0"/>
              <a:t> </a:t>
            </a:r>
            <a:r>
              <a:rPr lang="tr-TR" dirty="0" smtClean="0">
                <a:hlinkClick r:id="rId6"/>
              </a:rPr>
              <a:t>link</a:t>
            </a:r>
            <a:endParaRPr lang="tr-TR" dirty="0" smtClean="0"/>
          </a:p>
          <a:p>
            <a:r>
              <a:rPr lang="tr-TR" dirty="0" smtClean="0">
                <a:hlinkClick r:id="rId7"/>
              </a:rPr>
              <a:t>http://www.</a:t>
            </a:r>
            <a:r>
              <a:rPr lang="tr-TR" dirty="0" err="1" smtClean="0">
                <a:hlinkClick r:id="rId7"/>
              </a:rPr>
              <a:t>zeit</a:t>
            </a:r>
            <a:r>
              <a:rPr lang="tr-TR" dirty="0" smtClean="0">
                <a:hlinkClick r:id="rId7"/>
              </a:rPr>
              <a:t>.de/2015/04/</a:t>
            </a:r>
            <a:r>
              <a:rPr lang="tr-TR" dirty="0" err="1" smtClean="0">
                <a:hlinkClick r:id="rId7"/>
              </a:rPr>
              <a:t>praenataldiagnostik</a:t>
            </a:r>
            <a:r>
              <a:rPr lang="tr-TR" dirty="0" smtClean="0">
                <a:hlinkClick r:id="rId7"/>
              </a:rPr>
              <a:t>-</a:t>
            </a:r>
            <a:r>
              <a:rPr lang="tr-TR" dirty="0" err="1" smtClean="0">
                <a:hlinkClick r:id="rId7"/>
              </a:rPr>
              <a:t>down</a:t>
            </a:r>
            <a:r>
              <a:rPr lang="tr-TR" dirty="0" smtClean="0">
                <a:hlinkClick r:id="rId7"/>
              </a:rPr>
              <a:t>-</a:t>
            </a:r>
            <a:r>
              <a:rPr lang="tr-TR" dirty="0" err="1" smtClean="0">
                <a:hlinkClick r:id="rId7"/>
              </a:rPr>
              <a:t>syndrom</a:t>
            </a:r>
            <a:r>
              <a:rPr lang="tr-TR" dirty="0" smtClean="0">
                <a:hlinkClick r:id="rId7"/>
              </a:rPr>
              <a:t>-</a:t>
            </a:r>
            <a:r>
              <a:rPr lang="tr-TR" dirty="0" err="1" smtClean="0">
                <a:hlinkClick r:id="rId7"/>
              </a:rPr>
              <a:t>krankenkasse</a:t>
            </a:r>
            <a:r>
              <a:rPr lang="tr-TR" dirty="0" smtClean="0"/>
              <a:t>,</a:t>
            </a:r>
          </a:p>
          <a:p>
            <a:r>
              <a:rPr lang="tr-TR" dirty="0" err="1" smtClean="0"/>
              <a:t>Klaus</a:t>
            </a:r>
            <a:r>
              <a:rPr lang="tr-TR" dirty="0" smtClean="0"/>
              <a:t> </a:t>
            </a:r>
            <a:r>
              <a:rPr lang="tr-TR" dirty="0" err="1" smtClean="0"/>
              <a:t>Sarimski</a:t>
            </a:r>
            <a:r>
              <a:rPr lang="tr-TR" dirty="0" smtClean="0"/>
              <a:t>: </a:t>
            </a:r>
            <a:r>
              <a:rPr lang="tr-TR" dirty="0" err="1" smtClean="0"/>
              <a:t>Entwicklungspsychologie</a:t>
            </a:r>
            <a:r>
              <a:rPr lang="tr-TR" dirty="0" smtClean="0"/>
              <a:t> </a:t>
            </a:r>
            <a:r>
              <a:rPr lang="tr-TR" dirty="0" err="1" smtClean="0"/>
              <a:t>genetischer</a:t>
            </a:r>
            <a:r>
              <a:rPr lang="tr-TR" dirty="0" smtClean="0"/>
              <a:t> </a:t>
            </a:r>
            <a:r>
              <a:rPr lang="tr-TR" dirty="0" err="1" smtClean="0"/>
              <a:t>Syndrome</a:t>
            </a:r>
            <a:r>
              <a:rPr lang="tr-TR" dirty="0" smtClean="0"/>
              <a:t> (3. </a:t>
            </a:r>
            <a:r>
              <a:rPr lang="tr-TR" dirty="0" err="1" smtClean="0"/>
              <a:t>Auflage</a:t>
            </a:r>
            <a:r>
              <a:rPr lang="tr-TR" dirty="0" smtClean="0"/>
              <a:t>, 2003)</a:t>
            </a:r>
          </a:p>
          <a:p>
            <a:r>
              <a:rPr lang="tr-TR" dirty="0" smtClean="0"/>
              <a:t>Der Test </a:t>
            </a:r>
            <a:r>
              <a:rPr lang="tr-TR" dirty="0" smtClean="0">
                <a:hlinkClick r:id="rId7"/>
              </a:rPr>
              <a:t>link</a:t>
            </a:r>
            <a:endParaRPr lang="tr-TR" dirty="0" smtClean="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1</a:t>
            </a:r>
            <a:endParaRPr lang="tr-TR" dirty="0"/>
          </a:p>
        </p:txBody>
      </p:sp>
      <p:sp>
        <p:nvSpPr>
          <p:cNvPr id="3" name="2 İçerik Yer Tutucusu"/>
          <p:cNvSpPr>
            <a:spLocks noGrp="1"/>
          </p:cNvSpPr>
          <p:nvPr>
            <p:ph sz="quarter" idx="1"/>
          </p:nvPr>
        </p:nvSpPr>
        <p:spPr/>
        <p:txBody>
          <a:bodyPr/>
          <a:lstStyle/>
          <a:p>
            <a:r>
              <a:rPr lang="tr-TR" dirty="0" err="1" smtClean="0"/>
              <a:t>Patau</a:t>
            </a:r>
            <a:r>
              <a:rPr lang="tr-TR" dirty="0" smtClean="0"/>
              <a:t> </a:t>
            </a:r>
            <a:r>
              <a:rPr lang="tr-TR" dirty="0" err="1" smtClean="0"/>
              <a:t>Sendorumunda</a:t>
            </a:r>
            <a:r>
              <a:rPr lang="tr-TR" dirty="0" smtClean="0"/>
              <a:t> hangi kromozomdan iki değil üç adet bulunur?</a:t>
            </a:r>
          </a:p>
          <a:p>
            <a:endParaRPr lang="tr-TR" dirty="0" smtClean="0"/>
          </a:p>
          <a:p>
            <a:r>
              <a:rPr lang="tr-TR" dirty="0" smtClean="0"/>
              <a:t>A)21</a:t>
            </a:r>
          </a:p>
          <a:p>
            <a:r>
              <a:rPr lang="tr-TR" dirty="0" smtClean="0"/>
              <a:t>B)18</a:t>
            </a:r>
          </a:p>
          <a:p>
            <a:r>
              <a:rPr lang="tr-TR" dirty="0" smtClean="0"/>
              <a:t>C)13</a:t>
            </a:r>
          </a:p>
          <a:p>
            <a:r>
              <a:rPr lang="tr-TR" dirty="0" smtClean="0"/>
              <a:t>D)46</a:t>
            </a:r>
          </a:p>
          <a:p>
            <a:r>
              <a:rPr lang="tr-TR" dirty="0" smtClean="0"/>
              <a:t>E)23</a:t>
            </a:r>
            <a:endParaRPr lang="tr-TR" dirty="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CEVAP 1</a:t>
            </a:r>
            <a:endParaRPr lang="tr-TR" dirty="0"/>
          </a:p>
        </p:txBody>
      </p:sp>
      <p:sp>
        <p:nvSpPr>
          <p:cNvPr id="3" name="2 İçerik Yer Tutucusu"/>
          <p:cNvSpPr>
            <a:spLocks noGrp="1"/>
          </p:cNvSpPr>
          <p:nvPr>
            <p:ph sz="quarter" idx="1"/>
          </p:nvPr>
        </p:nvSpPr>
        <p:spPr/>
        <p:txBody>
          <a:bodyPr/>
          <a:lstStyle/>
          <a:p>
            <a:r>
              <a:rPr lang="tr-TR" dirty="0" err="1" smtClean="0"/>
              <a:t>Patau</a:t>
            </a:r>
            <a:r>
              <a:rPr lang="tr-TR" dirty="0" smtClean="0"/>
              <a:t> </a:t>
            </a:r>
            <a:r>
              <a:rPr lang="tr-TR" dirty="0" err="1" smtClean="0"/>
              <a:t>Sendorumunda</a:t>
            </a:r>
            <a:r>
              <a:rPr lang="tr-TR" dirty="0" smtClean="0"/>
              <a:t> hangi kromozomdan iki değil üç adet bulunur?</a:t>
            </a:r>
          </a:p>
          <a:p>
            <a:endParaRPr lang="tr-TR" dirty="0" smtClean="0"/>
          </a:p>
          <a:p>
            <a:r>
              <a:rPr lang="tr-TR" dirty="0" smtClean="0"/>
              <a:t>A)21(</a:t>
            </a:r>
            <a:r>
              <a:rPr lang="tr-TR" dirty="0" err="1" smtClean="0"/>
              <a:t>Down</a:t>
            </a:r>
            <a:r>
              <a:rPr lang="tr-TR" dirty="0" smtClean="0"/>
              <a:t> Sendromu)</a:t>
            </a:r>
          </a:p>
          <a:p>
            <a:r>
              <a:rPr lang="tr-TR" dirty="0" smtClean="0"/>
              <a:t>B)18(</a:t>
            </a:r>
            <a:r>
              <a:rPr lang="tr-TR" dirty="0" err="1" smtClean="0"/>
              <a:t>Edwards</a:t>
            </a:r>
            <a:r>
              <a:rPr lang="tr-TR" dirty="0" smtClean="0"/>
              <a:t> Sendromu)</a:t>
            </a:r>
          </a:p>
          <a:p>
            <a:r>
              <a:rPr lang="tr-TR" sz="3200" dirty="0" smtClean="0">
                <a:solidFill>
                  <a:srgbClr val="FF0000"/>
                </a:solidFill>
              </a:rPr>
              <a:t>C)13</a:t>
            </a:r>
          </a:p>
          <a:p>
            <a:r>
              <a:rPr lang="tr-TR" dirty="0" smtClean="0"/>
              <a:t>D)46</a:t>
            </a:r>
          </a:p>
          <a:p>
            <a:r>
              <a:rPr lang="tr-TR" dirty="0" smtClean="0"/>
              <a:t>E)23</a:t>
            </a:r>
          </a:p>
          <a:p>
            <a:endParaRPr lang="tr-TR" dirty="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2</a:t>
            </a:r>
            <a:endParaRPr lang="tr-TR" dirty="0"/>
          </a:p>
        </p:txBody>
      </p:sp>
      <p:sp>
        <p:nvSpPr>
          <p:cNvPr id="3" name="2 İçerik Yer Tutucusu"/>
          <p:cNvSpPr>
            <a:spLocks noGrp="1"/>
          </p:cNvSpPr>
          <p:nvPr>
            <p:ph sz="quarter" idx="1"/>
          </p:nvPr>
        </p:nvSpPr>
        <p:spPr/>
        <p:txBody>
          <a:bodyPr/>
          <a:lstStyle/>
          <a:p>
            <a:r>
              <a:rPr lang="tr-TR" dirty="0" smtClean="0"/>
              <a:t>Aşağıdakilerden hangisi </a:t>
            </a:r>
            <a:r>
              <a:rPr lang="tr-TR" dirty="0" err="1" smtClean="0"/>
              <a:t>Freie</a:t>
            </a:r>
            <a:r>
              <a:rPr lang="tr-TR" dirty="0" smtClean="0"/>
              <a:t> </a:t>
            </a:r>
            <a:r>
              <a:rPr lang="tr-TR" dirty="0" err="1" smtClean="0"/>
              <a:t>Trizomi</a:t>
            </a:r>
            <a:r>
              <a:rPr lang="tr-TR" dirty="0" smtClean="0"/>
              <a:t> 13’ ün </a:t>
            </a:r>
            <a:r>
              <a:rPr lang="tr-TR" dirty="0" err="1" smtClean="0"/>
              <a:t>karyotipidir</a:t>
            </a:r>
            <a:r>
              <a:rPr lang="tr-TR" dirty="0" smtClean="0"/>
              <a:t> ?</a:t>
            </a:r>
          </a:p>
          <a:p>
            <a:endParaRPr lang="tr-TR" dirty="0" smtClean="0"/>
          </a:p>
          <a:p>
            <a:r>
              <a:rPr lang="tr-TR" dirty="0" smtClean="0"/>
              <a:t>A)47,XX,+13 veya 47,XY,+13</a:t>
            </a:r>
          </a:p>
          <a:p>
            <a:r>
              <a:rPr lang="tr-TR" dirty="0" smtClean="0"/>
              <a:t>B)46XX</a:t>
            </a:r>
          </a:p>
          <a:p>
            <a:r>
              <a:rPr lang="tr-TR" dirty="0" smtClean="0"/>
              <a:t>C)46XY</a:t>
            </a:r>
          </a:p>
          <a:p>
            <a:r>
              <a:rPr lang="tr-TR" dirty="0" smtClean="0"/>
              <a:t>D)47XXY</a:t>
            </a:r>
          </a:p>
          <a:p>
            <a:r>
              <a:rPr lang="tr-TR" dirty="0" smtClean="0"/>
              <a:t>E)45XO</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Cevap 2</a:t>
            </a:r>
            <a:endParaRPr lang="tr-TR" dirty="0"/>
          </a:p>
        </p:txBody>
      </p:sp>
      <p:sp>
        <p:nvSpPr>
          <p:cNvPr id="3" name="2 İçerik Yer Tutucusu"/>
          <p:cNvSpPr>
            <a:spLocks noGrp="1"/>
          </p:cNvSpPr>
          <p:nvPr>
            <p:ph sz="quarter" idx="1"/>
          </p:nvPr>
        </p:nvSpPr>
        <p:spPr/>
        <p:txBody>
          <a:bodyPr/>
          <a:lstStyle/>
          <a:p>
            <a:r>
              <a:rPr lang="tr-TR" dirty="0" smtClean="0"/>
              <a:t>Aşağıdakilerden hangisi </a:t>
            </a:r>
            <a:r>
              <a:rPr lang="tr-TR" dirty="0" err="1" smtClean="0"/>
              <a:t>Freie</a:t>
            </a:r>
            <a:r>
              <a:rPr lang="tr-TR" dirty="0" smtClean="0"/>
              <a:t> </a:t>
            </a:r>
            <a:r>
              <a:rPr lang="tr-TR" dirty="0" err="1" smtClean="0"/>
              <a:t>Trizomi</a:t>
            </a:r>
            <a:r>
              <a:rPr lang="tr-TR" dirty="0" smtClean="0"/>
              <a:t> 13’ ün </a:t>
            </a:r>
            <a:r>
              <a:rPr lang="tr-TR" dirty="0" err="1" smtClean="0"/>
              <a:t>karyotipidir</a:t>
            </a:r>
            <a:r>
              <a:rPr lang="tr-TR" dirty="0" smtClean="0"/>
              <a:t> ?</a:t>
            </a:r>
          </a:p>
          <a:p>
            <a:endParaRPr lang="tr-TR" dirty="0" smtClean="0"/>
          </a:p>
          <a:p>
            <a:r>
              <a:rPr lang="tr-TR" sz="2800" dirty="0" smtClean="0">
                <a:solidFill>
                  <a:srgbClr val="FF0000"/>
                </a:solidFill>
              </a:rPr>
              <a:t>A)47,XX,+13 veya 47,XY,+13</a:t>
            </a:r>
          </a:p>
          <a:p>
            <a:r>
              <a:rPr lang="tr-TR" dirty="0" smtClean="0"/>
              <a:t>B)46XX</a:t>
            </a:r>
          </a:p>
          <a:p>
            <a:r>
              <a:rPr lang="tr-TR" dirty="0" smtClean="0"/>
              <a:t>C)46XY</a:t>
            </a:r>
          </a:p>
          <a:p>
            <a:r>
              <a:rPr lang="tr-TR" dirty="0" smtClean="0"/>
              <a:t>D)47XXY(</a:t>
            </a:r>
            <a:r>
              <a:rPr lang="tr-TR" dirty="0" err="1" smtClean="0"/>
              <a:t>Klinefelter</a:t>
            </a:r>
            <a:r>
              <a:rPr lang="tr-TR" dirty="0" smtClean="0"/>
              <a:t>)</a:t>
            </a:r>
          </a:p>
          <a:p>
            <a:r>
              <a:rPr lang="tr-TR" dirty="0" smtClean="0"/>
              <a:t>E)45XO(</a:t>
            </a:r>
            <a:r>
              <a:rPr lang="tr-TR" dirty="0" err="1" smtClean="0"/>
              <a:t>Turner</a:t>
            </a:r>
            <a:r>
              <a:rPr lang="tr-TR" dirty="0" smtClean="0"/>
              <a:t>)</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3</a:t>
            </a:r>
            <a:endParaRPr lang="tr-TR" dirty="0"/>
          </a:p>
        </p:txBody>
      </p:sp>
      <p:sp>
        <p:nvSpPr>
          <p:cNvPr id="3" name="2 İçerik Yer Tutucusu"/>
          <p:cNvSpPr>
            <a:spLocks noGrp="1"/>
          </p:cNvSpPr>
          <p:nvPr>
            <p:ph sz="quarter" idx="1"/>
          </p:nvPr>
        </p:nvSpPr>
        <p:spPr/>
        <p:txBody>
          <a:bodyPr/>
          <a:lstStyle/>
          <a:p>
            <a:r>
              <a:rPr lang="tr-TR" dirty="0" smtClean="0"/>
              <a:t>Aşağıdakilerden hangisi </a:t>
            </a:r>
            <a:r>
              <a:rPr lang="tr-TR" dirty="0" err="1" smtClean="0"/>
              <a:t>Patau</a:t>
            </a:r>
            <a:r>
              <a:rPr lang="tr-TR" dirty="0" smtClean="0"/>
              <a:t> Sendromunun belirgin özelliklerinden değildir ?</a:t>
            </a:r>
          </a:p>
          <a:p>
            <a:endParaRPr lang="tr-TR" dirty="0" smtClean="0"/>
          </a:p>
          <a:p>
            <a:r>
              <a:rPr lang="tr-TR" dirty="0" smtClean="0"/>
              <a:t>A)Kalp Yetmezliği</a:t>
            </a:r>
          </a:p>
          <a:p>
            <a:r>
              <a:rPr lang="tr-TR" dirty="0" smtClean="0"/>
              <a:t>B)Yarım Dudak</a:t>
            </a:r>
          </a:p>
          <a:p>
            <a:r>
              <a:rPr lang="tr-TR" dirty="0" smtClean="0"/>
              <a:t>C)Yarım Damak</a:t>
            </a:r>
          </a:p>
          <a:p>
            <a:r>
              <a:rPr lang="tr-TR" dirty="0" smtClean="0"/>
              <a:t>D)Büyük Kafatası</a:t>
            </a:r>
          </a:p>
          <a:p>
            <a:r>
              <a:rPr lang="tr-TR" dirty="0" smtClean="0"/>
              <a:t>E)Yüz iskeletinde anomali</a:t>
            </a:r>
            <a:endParaRPr lang="tr-TR" dirty="0"/>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Cevap 3</a:t>
            </a:r>
            <a:endParaRPr lang="tr-TR" dirty="0"/>
          </a:p>
        </p:txBody>
      </p:sp>
      <p:sp>
        <p:nvSpPr>
          <p:cNvPr id="3" name="2 İçerik Yer Tutucusu"/>
          <p:cNvSpPr>
            <a:spLocks noGrp="1"/>
          </p:cNvSpPr>
          <p:nvPr>
            <p:ph sz="quarter" idx="1"/>
          </p:nvPr>
        </p:nvSpPr>
        <p:spPr/>
        <p:txBody>
          <a:bodyPr/>
          <a:lstStyle/>
          <a:p>
            <a:r>
              <a:rPr lang="tr-TR" dirty="0" smtClean="0"/>
              <a:t>Aşağıdakilerden hangisi </a:t>
            </a:r>
            <a:r>
              <a:rPr lang="tr-TR" dirty="0" err="1" smtClean="0"/>
              <a:t>Patau</a:t>
            </a:r>
            <a:r>
              <a:rPr lang="tr-TR" dirty="0" smtClean="0"/>
              <a:t> Sendromunun belirgin özelliklerinden değildir ?</a:t>
            </a:r>
          </a:p>
          <a:p>
            <a:endParaRPr lang="tr-TR" dirty="0" smtClean="0"/>
          </a:p>
          <a:p>
            <a:r>
              <a:rPr lang="tr-TR" dirty="0" smtClean="0"/>
              <a:t>A)Kalp Yetmezliği</a:t>
            </a:r>
          </a:p>
          <a:p>
            <a:r>
              <a:rPr lang="tr-TR" dirty="0" smtClean="0"/>
              <a:t>B)Yarık </a:t>
            </a:r>
            <a:r>
              <a:rPr lang="tr-TR" dirty="0" smtClean="0"/>
              <a:t>Dudak</a:t>
            </a:r>
          </a:p>
          <a:p>
            <a:r>
              <a:rPr lang="tr-TR" dirty="0" smtClean="0"/>
              <a:t>C)Yarık </a:t>
            </a:r>
            <a:r>
              <a:rPr lang="tr-TR" dirty="0" smtClean="0"/>
              <a:t>Damak</a:t>
            </a:r>
          </a:p>
          <a:p>
            <a:r>
              <a:rPr lang="tr-TR" sz="2800" dirty="0" smtClean="0">
                <a:solidFill>
                  <a:srgbClr val="FF0000"/>
                </a:solidFill>
              </a:rPr>
              <a:t>D)Büyük Kafatası(</a:t>
            </a:r>
            <a:r>
              <a:rPr lang="tr-TR" sz="2800" dirty="0" err="1" smtClean="0">
                <a:solidFill>
                  <a:srgbClr val="FF0000"/>
                </a:solidFill>
              </a:rPr>
              <a:t>Edwards</a:t>
            </a:r>
            <a:r>
              <a:rPr lang="tr-TR" sz="2800" dirty="0" smtClean="0">
                <a:solidFill>
                  <a:srgbClr val="FF0000"/>
                </a:solidFill>
              </a:rPr>
              <a:t> Sendromu)</a:t>
            </a:r>
          </a:p>
          <a:p>
            <a:r>
              <a:rPr lang="tr-TR" dirty="0" smtClean="0"/>
              <a:t>E)Yüz iskeletinde anomali</a:t>
            </a:r>
            <a:endParaRPr lang="tr-TR"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28596" y="1571612"/>
            <a:ext cx="8229600" cy="4525963"/>
          </a:xfrm>
        </p:spPr>
        <p:txBody>
          <a:bodyPr/>
          <a:lstStyle/>
          <a:p>
            <a:r>
              <a:rPr lang="tr-TR" dirty="0" smtClean="0"/>
              <a:t>Bu kadar az görülen bu rahatsızlık genellikle doğumdan hemen sonra görülür ve kişinin hayatı boyunca kendisiyle devam eder. Bu sendrom direkt olarak bebekleri etkilediği için bebeklerin yaşam süresi ve kromozom sayıları anormal bir şekilde ilerler ve buna bağlı olarak yaşam süreleri kısalır.</a:t>
            </a:r>
            <a:endParaRPr lang="tr-TR" dirty="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000496" y="2643182"/>
            <a:ext cx="8229600" cy="1143000"/>
          </a:xfrm>
        </p:spPr>
        <p:txBody>
          <a:bodyPr/>
          <a:lstStyle/>
          <a:p>
            <a:r>
              <a:rPr lang="tr-TR" dirty="0" smtClean="0"/>
              <a:t>TEŞEKKÜRLER…</a:t>
            </a:r>
            <a:endParaRPr lang="tr-TR" dirty="0"/>
          </a:p>
        </p:txBody>
      </p:sp>
      <p:pic>
        <p:nvPicPr>
          <p:cNvPr id="4" name="3 İçerik Yer Tutucusu" descr="IMG_1535.PNG"/>
          <p:cNvPicPr>
            <a:picLocks noGrp="1" noChangeAspect="1"/>
          </p:cNvPicPr>
          <p:nvPr>
            <p:ph sz="quarter" idx="1"/>
          </p:nvPr>
        </p:nvPicPr>
        <p:blipFill>
          <a:blip r:embed="rId2" cstate="print"/>
          <a:stretch>
            <a:fillRect/>
          </a:stretch>
        </p:blipFill>
        <p:spPr>
          <a:xfrm>
            <a:off x="214282" y="214290"/>
            <a:ext cx="3643338" cy="6477046"/>
          </a:xfr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428596" y="1785926"/>
            <a:ext cx="7467600" cy="4873752"/>
          </a:xfrm>
        </p:spPr>
        <p:txBody>
          <a:bodyPr/>
          <a:lstStyle/>
          <a:p>
            <a:r>
              <a:rPr lang="tr-TR" dirty="0" smtClean="0"/>
              <a:t>Normal insanlara göre çok daha kısa yaşayan bu insanlar için yapılan bazı tedaviler az da olsa fayda sağlayabilmektedir. Eğer aile içerisinde böyle bir durum varsa ailenin diğer bireylerinde de </a:t>
            </a:r>
            <a:r>
              <a:rPr lang="tr-TR" b="1" dirty="0" err="1" smtClean="0"/>
              <a:t>patau</a:t>
            </a:r>
            <a:r>
              <a:rPr lang="tr-TR" b="1" dirty="0" smtClean="0"/>
              <a:t> sendromunun</a:t>
            </a:r>
            <a:r>
              <a:rPr lang="tr-TR" dirty="0" smtClean="0"/>
              <a:t> görülmesi durumu söz konusudur. Çünkü bu rahatsızlık direk olarak </a:t>
            </a:r>
            <a:r>
              <a:rPr lang="tr-TR" u="sng" dirty="0" smtClean="0"/>
              <a:t>genlerle</a:t>
            </a:r>
            <a:r>
              <a:rPr lang="tr-TR" dirty="0" smtClean="0"/>
              <a:t> alakalıdır.</a:t>
            </a:r>
            <a:endParaRPr lang="tr-TR"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28596" y="2071678"/>
            <a:ext cx="8229600" cy="4525963"/>
          </a:xfrm>
        </p:spPr>
        <p:txBody>
          <a:bodyPr/>
          <a:lstStyle/>
          <a:p>
            <a:r>
              <a:rPr lang="tr-TR" dirty="0" smtClean="0"/>
              <a:t>Bu nedenle aile içerisinde kişiden kişiye geçmesi durumu söz konusudur. </a:t>
            </a:r>
            <a:r>
              <a:rPr lang="tr-TR" dirty="0" err="1" smtClean="0"/>
              <a:t>Patau</a:t>
            </a:r>
            <a:r>
              <a:rPr lang="tr-TR" dirty="0" smtClean="0"/>
              <a:t> sendromu görülen insanlarda diğer insanlarda göre daha farklı bulgular ortaya çıkmaktadır. Öyle ki bu kişilerde fiziksel olarak da farklılıklar ortaya çıkabilmektedir.</a:t>
            </a:r>
            <a:endParaRPr lang="tr-TR"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Patau</a:t>
            </a:r>
            <a:r>
              <a:rPr lang="tr-TR" b="1" dirty="0" smtClean="0"/>
              <a:t> sendromu (</a:t>
            </a:r>
            <a:r>
              <a:rPr lang="tr-TR" b="1" dirty="0" err="1" smtClean="0"/>
              <a:t>Trizomi</a:t>
            </a:r>
            <a:r>
              <a:rPr lang="tr-TR" b="1" dirty="0" smtClean="0"/>
              <a:t> 13) sebepleri</a:t>
            </a:r>
            <a:endParaRPr lang="tr-TR" dirty="0"/>
          </a:p>
        </p:txBody>
      </p:sp>
      <p:sp>
        <p:nvSpPr>
          <p:cNvPr id="3" name="2 İçerik Yer Tutucusu"/>
          <p:cNvSpPr>
            <a:spLocks noGrp="1"/>
          </p:cNvSpPr>
          <p:nvPr>
            <p:ph sz="quarter" idx="1"/>
          </p:nvPr>
        </p:nvSpPr>
        <p:spPr/>
        <p:txBody>
          <a:bodyPr/>
          <a:lstStyle/>
          <a:p>
            <a:r>
              <a:rPr lang="tr-TR" b="1" dirty="0" err="1" smtClean="0"/>
              <a:t>Patau</a:t>
            </a:r>
            <a:r>
              <a:rPr lang="tr-TR" b="1" dirty="0" smtClean="0"/>
              <a:t> sendromu da (</a:t>
            </a:r>
            <a:r>
              <a:rPr lang="tr-TR" b="1" dirty="0" err="1" smtClean="0"/>
              <a:t>Trizomi</a:t>
            </a:r>
            <a:r>
              <a:rPr lang="tr-TR" b="1" dirty="0" smtClean="0"/>
              <a:t> 13),</a:t>
            </a:r>
            <a:r>
              <a:rPr lang="tr-TR" dirty="0" smtClean="0"/>
              <a:t> </a:t>
            </a:r>
          </a:p>
          <a:p>
            <a:r>
              <a:rPr lang="tr-TR" dirty="0" smtClean="0"/>
              <a:t>Bozukluk 13. kromozomun </a:t>
            </a:r>
            <a:r>
              <a:rPr lang="tr-TR" u="sng" dirty="0" smtClean="0"/>
              <a:t>vücut hücrelerinde iki adet yerine üç adet bulunmasından kaynaklanır. </a:t>
            </a:r>
            <a:r>
              <a:rPr lang="tr-TR" dirty="0" smtClean="0"/>
              <a:t>Yukarıda anlatılan diğer iki rahatsızlık gibi bunda da annenin hamilelik yaşı önemlidir. Yani anne olma yaşı </a:t>
            </a:r>
            <a:r>
              <a:rPr lang="tr-TR" dirty="0" err="1" smtClean="0"/>
              <a:t>ilerledikce</a:t>
            </a:r>
            <a:r>
              <a:rPr lang="tr-TR" dirty="0" smtClean="0"/>
              <a:t> risk de artar.</a:t>
            </a:r>
            <a:endParaRPr lang="tr-TR"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1928802"/>
            <a:ext cx="7467600" cy="1143000"/>
          </a:xfrm>
        </p:spPr>
        <p:txBody>
          <a:bodyPr/>
          <a:lstStyle/>
          <a:p>
            <a:endParaRPr lang="tr-TR"/>
          </a:p>
        </p:txBody>
      </p:sp>
      <p:sp>
        <p:nvSpPr>
          <p:cNvPr id="3" name="2 İçerik Yer Tutucusu"/>
          <p:cNvSpPr>
            <a:spLocks noGrp="1"/>
          </p:cNvSpPr>
          <p:nvPr>
            <p:ph sz="quarter" idx="1"/>
          </p:nvPr>
        </p:nvSpPr>
        <p:spPr>
          <a:xfrm>
            <a:off x="500034" y="428604"/>
            <a:ext cx="7424766" cy="6045348"/>
          </a:xfrm>
        </p:spPr>
        <p:txBody>
          <a:bodyPr>
            <a:normAutofit lnSpcReduction="10000"/>
          </a:bodyPr>
          <a:lstStyle/>
          <a:p>
            <a:r>
              <a:rPr lang="tr-TR" b="1" dirty="0" smtClean="0"/>
              <a:t>Belirgin bazı özellikler şöyledir:</a:t>
            </a:r>
            <a:endParaRPr lang="tr-TR" dirty="0" smtClean="0"/>
          </a:p>
          <a:p>
            <a:r>
              <a:rPr lang="tr-TR" dirty="0" smtClean="0"/>
              <a:t>Kalp yetmezliği (çocukların yaklaşık % 80)</a:t>
            </a:r>
          </a:p>
          <a:p>
            <a:r>
              <a:rPr lang="tr-TR" dirty="0" smtClean="0"/>
              <a:t>Nispeten küçük bir vücut yapısı</a:t>
            </a:r>
          </a:p>
          <a:p>
            <a:r>
              <a:rPr lang="tr-TR" dirty="0" smtClean="0"/>
              <a:t>Çocukların yaklaşık% 12 nispeten küçük baş</a:t>
            </a:r>
          </a:p>
          <a:p>
            <a:r>
              <a:rPr lang="tr-TR" dirty="0" smtClean="0"/>
              <a:t>Çocukların yaklaşık% 45 yarık dudak ve damak</a:t>
            </a:r>
          </a:p>
          <a:p>
            <a:r>
              <a:rPr lang="tr-TR" dirty="0" smtClean="0"/>
              <a:t>Nispeten küçük ve birbirine nispeten yakın gözler</a:t>
            </a:r>
          </a:p>
          <a:p>
            <a:r>
              <a:rPr lang="tr-TR" dirty="0" smtClean="0"/>
              <a:t>Çocukların yaklaşık% 30 </a:t>
            </a:r>
            <a:r>
              <a:rPr lang="tr-TR" dirty="0" err="1" smtClean="0"/>
              <a:t>ürogenital</a:t>
            </a:r>
            <a:r>
              <a:rPr lang="tr-TR" dirty="0" smtClean="0"/>
              <a:t> sistem ve böbrek bozuklukları</a:t>
            </a:r>
          </a:p>
          <a:p>
            <a:r>
              <a:rPr lang="tr-TR" dirty="0" smtClean="0"/>
              <a:t>Beyinde </a:t>
            </a:r>
            <a:r>
              <a:rPr lang="tr-TR" dirty="0" err="1" smtClean="0"/>
              <a:t>malformasyonlar</a:t>
            </a:r>
            <a:endParaRPr lang="tr-TR" dirty="0" smtClean="0"/>
          </a:p>
          <a:p>
            <a:r>
              <a:rPr lang="tr-TR" dirty="0" smtClean="0"/>
              <a:t>Burun deliklerinde </a:t>
            </a:r>
            <a:r>
              <a:rPr lang="tr-TR" dirty="0" err="1" smtClean="0"/>
              <a:t>malformasyon</a:t>
            </a:r>
            <a:endParaRPr lang="tr-TR" dirty="0" smtClean="0"/>
          </a:p>
          <a:p>
            <a:r>
              <a:rPr lang="tr-TR" dirty="0" smtClean="0"/>
              <a:t>Kulaklarda anomaliler</a:t>
            </a:r>
          </a:p>
          <a:p>
            <a:r>
              <a:rPr lang="tr-TR" dirty="0" smtClean="0"/>
              <a:t>Yüz iskeletinin anomaliler</a:t>
            </a:r>
          </a:p>
          <a:p>
            <a:r>
              <a:rPr lang="tr-TR" dirty="0" smtClean="0"/>
              <a:t>Parmaklarda deformasyonlar</a:t>
            </a:r>
          </a:p>
          <a:p>
            <a:endParaRPr lang="tr-TR"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patau-sendromu.jpg"/>
          <p:cNvPicPr>
            <a:picLocks noGrp="1" noChangeAspect="1"/>
          </p:cNvPicPr>
          <p:nvPr>
            <p:ph sz="quarter" idx="1"/>
          </p:nvPr>
        </p:nvPicPr>
        <p:blipFill>
          <a:blip r:embed="rId2"/>
          <a:stretch>
            <a:fillRect/>
          </a:stretch>
        </p:blipFill>
        <p:spPr>
          <a:xfrm>
            <a:off x="214282" y="1643050"/>
            <a:ext cx="8139784" cy="4525963"/>
          </a:xfrm>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Patau</a:t>
            </a:r>
            <a:r>
              <a:rPr lang="tr-TR" b="1" dirty="0" smtClean="0"/>
              <a:t> sendromunun (</a:t>
            </a:r>
            <a:r>
              <a:rPr lang="tr-TR" b="1" dirty="0" err="1" smtClean="0"/>
              <a:t>Trizomi</a:t>
            </a:r>
            <a:r>
              <a:rPr lang="tr-TR" b="1" dirty="0" smtClean="0"/>
              <a:t> 13) alt grupları</a:t>
            </a:r>
            <a:endParaRPr lang="tr-TR" dirty="0"/>
          </a:p>
        </p:txBody>
      </p:sp>
      <p:sp>
        <p:nvSpPr>
          <p:cNvPr id="3" name="2 İçerik Yer Tutucusu"/>
          <p:cNvSpPr>
            <a:spLocks noGrp="1"/>
          </p:cNvSpPr>
          <p:nvPr>
            <p:ph sz="quarter" idx="1"/>
          </p:nvPr>
        </p:nvSpPr>
        <p:spPr/>
        <p:txBody>
          <a:bodyPr/>
          <a:lstStyle/>
          <a:p>
            <a:r>
              <a:rPr lang="tr-TR" b="1" dirty="0" smtClean="0"/>
              <a:t>1.</a:t>
            </a:r>
            <a:r>
              <a:rPr lang="tr-TR" b="1" dirty="0" err="1" smtClean="0"/>
              <a:t>Freie</a:t>
            </a:r>
            <a:r>
              <a:rPr lang="tr-TR" b="1" dirty="0" smtClean="0"/>
              <a:t> </a:t>
            </a:r>
            <a:r>
              <a:rPr lang="tr-TR" b="1" dirty="0" err="1" smtClean="0"/>
              <a:t>Trizomi</a:t>
            </a:r>
            <a:r>
              <a:rPr lang="tr-TR" b="1" dirty="0" smtClean="0"/>
              <a:t> 13: </a:t>
            </a:r>
            <a:r>
              <a:rPr lang="tr-TR" dirty="0" err="1" smtClean="0"/>
              <a:t>Patau</a:t>
            </a:r>
            <a:r>
              <a:rPr lang="tr-TR" dirty="0" smtClean="0"/>
              <a:t> sendromluların % 80’i bu form oluşturur. Cinsiyet kromozomlarından birinde(yumurta veya sperm hücresi) fazladan bir 13. kromozom bulunması, döllenme sonrası vücut hücrelerinde üç adet 13. kromozom bulunmasına sebep olur. </a:t>
            </a:r>
            <a:r>
              <a:rPr lang="tr-TR" dirty="0" err="1" smtClean="0"/>
              <a:t>Karyotip</a:t>
            </a:r>
            <a:r>
              <a:rPr lang="tr-TR" dirty="0" smtClean="0"/>
              <a:t>: 47,XX,+13 veya 47,XY,+13.</a:t>
            </a:r>
            <a:endParaRPr lang="tr-TR" dirty="0"/>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235</TotalTime>
  <Words>1054</Words>
  <Application>Microsoft Office PowerPoint</Application>
  <PresentationFormat>Ekran Gösterisi (4:3)</PresentationFormat>
  <Paragraphs>101</Paragraphs>
  <Slides>30</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30</vt:i4>
      </vt:variant>
    </vt:vector>
  </HeadingPairs>
  <TitlesOfParts>
    <vt:vector size="35" baseType="lpstr">
      <vt:lpstr>Calibri</vt:lpstr>
      <vt:lpstr>Century Schoolbook</vt:lpstr>
      <vt:lpstr>Wingdings</vt:lpstr>
      <vt:lpstr>Wingdings 2</vt:lpstr>
      <vt:lpstr>Cumba</vt:lpstr>
      <vt:lpstr>Patau Sendromu- Trizomi 13</vt:lpstr>
      <vt:lpstr>PowerPoint Sunusu</vt:lpstr>
      <vt:lpstr>PowerPoint Sunusu</vt:lpstr>
      <vt:lpstr>PowerPoint Sunusu</vt:lpstr>
      <vt:lpstr>PowerPoint Sunusu</vt:lpstr>
      <vt:lpstr>Patau sendromu (Trizomi 13) sebepleri</vt:lpstr>
      <vt:lpstr>PowerPoint Sunusu</vt:lpstr>
      <vt:lpstr>PowerPoint Sunusu</vt:lpstr>
      <vt:lpstr>Patau sendromunun (Trizomi 13) alt grupları</vt:lpstr>
      <vt:lpstr>PowerPoint Sunusu</vt:lpstr>
      <vt:lpstr>PowerPoint Sunusu</vt:lpstr>
      <vt:lpstr>PowerPoint Sunusu</vt:lpstr>
      <vt:lpstr>PowerPoint Sunusu</vt:lpstr>
      <vt:lpstr>Patau sendromu belirtileri; </vt:lpstr>
      <vt:lpstr>PowerPoint Sunusu</vt:lpstr>
      <vt:lpstr>PATAU SENDROMU    Derin yarık damak-dudak</vt:lpstr>
      <vt:lpstr>Patau sendromu</vt:lpstr>
      <vt:lpstr>PowerPoint Sunusu</vt:lpstr>
      <vt:lpstr>Patau sendromu tedavisi ve teşhisi:  </vt:lpstr>
      <vt:lpstr>PowerPoint Sunusu</vt:lpstr>
      <vt:lpstr>teşhis</vt:lpstr>
      <vt:lpstr>terapi</vt:lpstr>
      <vt:lpstr>kaynakça</vt:lpstr>
      <vt:lpstr>SORU 1</vt:lpstr>
      <vt:lpstr>CEVAP 1</vt:lpstr>
      <vt:lpstr>SORU 2</vt:lpstr>
      <vt:lpstr>Cevap 2</vt:lpstr>
      <vt:lpstr>Soru 3</vt:lpstr>
      <vt:lpstr>Cevap 3</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Patau Sendromu</dc:title>
  <dc:creator>-Elif-</dc:creator>
  <cp:lastModifiedBy>kullanıcı</cp:lastModifiedBy>
  <cp:revision>29</cp:revision>
  <dcterms:created xsi:type="dcterms:W3CDTF">2018-03-13T13:49:05Z</dcterms:created>
  <dcterms:modified xsi:type="dcterms:W3CDTF">2018-03-15T11:51:42Z</dcterms:modified>
</cp:coreProperties>
</file>