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1" r:id="rId3"/>
    <p:sldMasterId id="2147483700" r:id="rId4"/>
    <p:sldMasterId id="2147483709" r:id="rId5"/>
  </p:sldMasterIdLst>
  <p:notesMasterIdLst>
    <p:notesMasterId r:id="rId41"/>
  </p:notesMasterIdLst>
  <p:sldIdLst>
    <p:sldId id="257" r:id="rId6"/>
    <p:sldId id="724" r:id="rId7"/>
    <p:sldId id="725" r:id="rId8"/>
    <p:sldId id="726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34" r:id="rId17"/>
    <p:sldId id="736" r:id="rId18"/>
    <p:sldId id="737" r:id="rId19"/>
    <p:sldId id="738" r:id="rId20"/>
    <p:sldId id="740" r:id="rId21"/>
    <p:sldId id="741" r:id="rId22"/>
    <p:sldId id="742" r:id="rId23"/>
    <p:sldId id="743" r:id="rId24"/>
    <p:sldId id="744" r:id="rId25"/>
    <p:sldId id="745" r:id="rId26"/>
    <p:sldId id="746" r:id="rId27"/>
    <p:sldId id="747" r:id="rId28"/>
    <p:sldId id="748" r:id="rId29"/>
    <p:sldId id="750" r:id="rId30"/>
    <p:sldId id="751" r:id="rId31"/>
    <p:sldId id="752" r:id="rId32"/>
    <p:sldId id="753" r:id="rId33"/>
    <p:sldId id="754" r:id="rId34"/>
    <p:sldId id="755" r:id="rId35"/>
    <p:sldId id="756" r:id="rId36"/>
    <p:sldId id="400" r:id="rId37"/>
    <p:sldId id="709" r:id="rId38"/>
    <p:sldId id="712" r:id="rId39"/>
    <p:sldId id="459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6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4D6E-9D74-42DB-8B50-D6AF1EE08316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D64B-B0C4-4EF7-B3CB-7BF01B1F43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27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0C579B-B3C7-4AA9-91F5-6DF16F31A235}" type="slidenum">
              <a:rPr lang="en-GB" altLang="tr-TR"/>
              <a:pPr/>
              <a:t>14</a:t>
            </a:fld>
            <a:endParaRPr lang="en-GB" altLang="tr-TR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75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56B462-E042-4F9A-A5D9-A9D1CD2CC888}" type="slidenum">
              <a:rPr lang="en-GB" altLang="tr-TR"/>
              <a:pPr/>
              <a:t>15</a:t>
            </a:fld>
            <a:endParaRPr lang="en-GB" altLang="tr-TR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4C6704-2EAB-4AF1-8F42-EE88BA4AF053}" type="slidenum">
              <a:rPr lang="en-GB" altLang="tr-TR"/>
              <a:pPr/>
              <a:t>16</a:t>
            </a:fld>
            <a:endParaRPr lang="en-GB" altLang="tr-TR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ACB6C0-3350-4D50-B4C7-5C14B5C1C03E}" type="slidenum">
              <a:rPr lang="en-GB" altLang="tr-TR"/>
              <a:pPr/>
              <a:t>17</a:t>
            </a:fld>
            <a:endParaRPr lang="en-GB" altLang="tr-TR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6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AA527-3E94-4BE3-BE0D-3574B6B87056}" type="slidenum">
              <a:rPr lang="en-GB" altLang="tr-TR"/>
              <a:pPr/>
              <a:t>18</a:t>
            </a:fld>
            <a:endParaRPr lang="en-GB" altLang="tr-TR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7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DAAC9-CEB3-4B7A-AA7D-4995604FC1B3}" type="slidenum">
              <a:rPr lang="en-GB" altLang="tr-TR"/>
              <a:pPr/>
              <a:t>19</a:t>
            </a:fld>
            <a:endParaRPr lang="en-GB" altLang="tr-T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96C5CB-6AA2-4516-998A-84DC7E466EBD}" type="slidenum">
              <a:rPr lang="en-GB" altLang="tr-TR"/>
              <a:pPr/>
              <a:t>20</a:t>
            </a:fld>
            <a:endParaRPr lang="en-GB" altLang="tr-TR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7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3BB4F5-94EF-44E6-8A7E-0D21F2D5F029}" type="slidenum">
              <a:rPr lang="en-GB" altLang="tr-TR"/>
              <a:pPr/>
              <a:t>21</a:t>
            </a:fld>
            <a:endParaRPr lang="en-GB" altLang="tr-T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7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FA94A9-D6F7-4B57-B0C3-8730D20D564F}" type="slidenum">
              <a:rPr lang="en-GB" altLang="tr-TR"/>
              <a:pPr/>
              <a:t>22</a:t>
            </a:fld>
            <a:endParaRPr lang="en-GB" altLang="tr-TR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8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B0F06C-9763-45A6-BBE9-EF1DC61D9ACB}" type="slidenum">
              <a:rPr lang="en-GB" altLang="tr-TR"/>
              <a:pPr/>
              <a:t>23</a:t>
            </a:fld>
            <a:endParaRPr lang="en-GB" altLang="tr-TR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78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03C0A1AB-4BE0-4310-884F-11CC9AE2C94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187450" y="609600"/>
            <a:ext cx="9347200" cy="70104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ED0F6-5146-4CE4-8037-C226EA7C1AE0}" type="slidenum">
              <a:rPr lang="en-GB" altLang="tr-TR"/>
              <a:pPr/>
              <a:t>24</a:t>
            </a:fld>
            <a:endParaRPr lang="en-GB" altLang="tr-TR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FA71D6-703F-4D0B-B233-7F391EF694A5}" type="slidenum">
              <a:rPr lang="en-GB" altLang="tr-TR"/>
              <a:pPr/>
              <a:t>25</a:t>
            </a:fld>
            <a:endParaRPr lang="en-GB" altLang="tr-TR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08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C9F744-0EFB-4B33-9B84-E24E85F7E3AB}" type="slidenum">
              <a:rPr lang="en-GB" altLang="tr-TR"/>
              <a:pPr/>
              <a:t>26</a:t>
            </a:fld>
            <a:endParaRPr lang="en-GB" altLang="tr-TR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55A51-9E79-4D7E-9DE1-429D39B4B983}" type="slidenum">
              <a:rPr lang="en-GB" altLang="tr-TR"/>
              <a:pPr/>
              <a:t>27</a:t>
            </a:fld>
            <a:endParaRPr lang="en-GB" altLang="tr-TR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9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26DA4C-F159-43CB-88AB-3D37CAAA4C23}" type="slidenum">
              <a:rPr lang="en-GB" altLang="tr-TR"/>
              <a:pPr/>
              <a:t>28</a:t>
            </a:fld>
            <a:endParaRPr lang="en-GB" altLang="tr-TR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39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6DED19-B678-4A4E-8C16-706193EE8237}" type="slidenum">
              <a:rPr lang="en-GB" altLang="tr-TR"/>
              <a:pPr/>
              <a:t>29</a:t>
            </a:fld>
            <a:endParaRPr lang="en-GB" altLang="tr-TR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49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210360-7288-41EE-97D9-4DD645CB949A}" type="slidenum">
              <a:rPr lang="en-GB" altLang="tr-TR"/>
              <a:pPr/>
              <a:t>30</a:t>
            </a:fld>
            <a:endParaRPr lang="en-GB" altLang="tr-TR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F5884-C472-47B0-B12B-54F8643ED587}" type="slidenum">
              <a:rPr lang="en-GB" altLang="tr-TR"/>
              <a:pPr/>
              <a:t>31</a:t>
            </a:fld>
            <a:endParaRPr lang="en-GB" altLang="tr-TR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70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94B63D77-ABE2-445A-8313-8EC22798C76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187450" y="609600"/>
            <a:ext cx="9347200" cy="70104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CA060-63BB-4399-A50F-AB4F0202398C}" type="slidenum">
              <a:rPr lang="en-GB" altLang="tr-TR"/>
              <a:pPr/>
              <a:t>8</a:t>
            </a:fld>
            <a:endParaRPr lang="en-GB" altLang="tr-TR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518F73-47CB-4F7E-9B2D-E1CF02A17F6D}" type="slidenum">
              <a:rPr lang="en-GB" altLang="tr-TR"/>
              <a:pPr/>
              <a:t>9</a:t>
            </a:fld>
            <a:endParaRPr lang="en-GB" altLang="tr-TR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63DFD2-7DBD-4C0A-BA85-D7D4498EA69C}" type="slidenum">
              <a:rPr lang="en-GB" altLang="tr-TR"/>
              <a:pPr/>
              <a:t>10</a:t>
            </a:fld>
            <a:endParaRPr lang="en-GB" altLang="tr-TR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4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574484-8568-46F1-A976-2819152A3E74}" type="slidenum">
              <a:rPr lang="en-GB" altLang="tr-TR"/>
              <a:pPr/>
              <a:t>11</a:t>
            </a:fld>
            <a:endParaRPr lang="en-GB" altLang="tr-TR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4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DF4A81-817E-4C94-8241-E52E1540943C}" type="slidenum">
              <a:rPr lang="en-GB" altLang="tr-TR"/>
              <a:pPr/>
              <a:t>12</a:t>
            </a:fld>
            <a:endParaRPr lang="en-GB" altLang="tr-TR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44F20C-0358-4CCA-84D5-03CBB2DD47C1}" type="slidenum">
              <a:rPr lang="en-GB" altLang="tr-TR"/>
              <a:pPr/>
              <a:t>13</a:t>
            </a:fld>
            <a:endParaRPr lang="en-GB" altLang="tr-TR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940353" y="686536"/>
            <a:ext cx="4980499" cy="34297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640" y="4344135"/>
            <a:ext cx="548672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3127551-1-v10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143000"/>
            <a:ext cx="8782050" cy="11430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76800"/>
            <a:ext cx="6400800" cy="1752600"/>
          </a:xfrm>
          <a:effec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98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FD906-7E79-4109-AB51-FE4EFA7B1C6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7975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7975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6F014-EE1E-4FCE-8F13-CF159B32D9E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7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CO_HEP_rev_forPP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22263"/>
            <a:ext cx="26733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efault_HEP_ImageforPP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80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9835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20" y="1513047"/>
            <a:ext cx="8455025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3867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6296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4857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905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88" y="1510730"/>
            <a:ext cx="4151313" cy="46794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4268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88" y="1510730"/>
            <a:ext cx="4151313" cy="4665746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4905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594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57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00678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9651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CO_HEP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5265738" y="5911850"/>
            <a:ext cx="36861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14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"/>
          <p:cNvCxnSpPr/>
          <p:nvPr userDrawn="1"/>
        </p:nvCxnSpPr>
        <p:spPr bwMode="auto">
          <a:xfrm>
            <a:off x="-11113" y="45132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39745"/>
            <a:ext cx="8464550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4" y="1914557"/>
            <a:ext cx="8462962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704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0009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920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ev_forPP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657600"/>
            <a:ext cx="4565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CO_HEP_rev_forPPT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4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78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5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31" y="238155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0" y="1513047"/>
            <a:ext cx="8158147" cy="46506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20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7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55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81" y="1510730"/>
            <a:ext cx="3969599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36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7" y="1510730"/>
            <a:ext cx="3963976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31" y="238155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303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32" y="238155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10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CO_HEP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702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43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44268" y="1894875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033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ev_forPP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657600"/>
            <a:ext cx="4565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2363"/>
            <a:ext cx="4559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CO_HEP_rev_forPPT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2263"/>
            <a:ext cx="20050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4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1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39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A7DFA-D030-42D4-A85E-2F38ADBC69E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5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62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69599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4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0"/>
            <a:ext cx="3963976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9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09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52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975" y="0"/>
            <a:ext cx="92043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CO_HEP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3" y="5930900"/>
            <a:ext cx="2765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/>
            </a:extLst>
          </p:cNvPr>
          <p:cNvCxnSpPr/>
          <p:nvPr userDrawn="1"/>
        </p:nvCxnSpPr>
        <p:spPr bwMode="auto">
          <a:xfrm>
            <a:off x="-11113" y="4519613"/>
            <a:ext cx="915511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44259" y="189484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002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CO_HEP_rev_forPP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22263"/>
            <a:ext cx="26733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efault_HEP_ImageforPP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-11113" y="1620838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 bwMode="auto">
          <a:xfrm>
            <a:off x="-11113" y="36623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48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5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3007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513047"/>
            <a:ext cx="8455025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69831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3" y="330201"/>
            <a:ext cx="846296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89931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904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4151313" cy="46794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0842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01675" y="1798638"/>
            <a:ext cx="3848100" cy="422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02175" y="1798638"/>
            <a:ext cx="3848100" cy="422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7B862-7319-4BC2-B960-4665FC0E5FB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47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4151313" cy="4665746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4904" y="1510730"/>
            <a:ext cx="4151312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38173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238125"/>
            <a:ext cx="8442960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16447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4349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CO_HEP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/>
          <a:stretch>
            <a:fillRect/>
          </a:stretch>
        </p:blipFill>
        <p:spPr bwMode="auto">
          <a:xfrm>
            <a:off x="5265738" y="5911850"/>
            <a:ext cx="36861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14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-11113" y="4513263"/>
            <a:ext cx="9161463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39713"/>
            <a:ext cx="8464550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3" y="1914525"/>
            <a:ext cx="8462962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2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951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B4D8E-B94C-4AAF-BD4E-75875E8B3C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5EFEE-E81B-46C6-B419-10F74C24397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24159-193A-483F-97A5-59D3848012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1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5232D-A119-4790-9E9A-05B6674377F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6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39194-85F5-4A9F-BFDF-1B71EDB13EE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F"/>
            </a:gs>
            <a:gs pos="50000">
              <a:srgbClr val="000099"/>
            </a:gs>
            <a:gs pos="100000">
              <a:srgbClr val="00001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798638"/>
            <a:ext cx="78486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4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374650" y="238125"/>
            <a:ext cx="84407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74650" y="1517650"/>
            <a:ext cx="84582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187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38125"/>
            <a:ext cx="8154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0850" y="1517650"/>
            <a:ext cx="81613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945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8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6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38125"/>
            <a:ext cx="8154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0850" y="1517650"/>
            <a:ext cx="81613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1243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6"/>
          <p:cNvSpPr>
            <a:spLocks noGrp="1"/>
          </p:cNvSpPr>
          <p:nvPr>
            <p:ph type="title"/>
          </p:nvPr>
        </p:nvSpPr>
        <p:spPr bwMode="auto">
          <a:xfrm>
            <a:off x="374650" y="238125"/>
            <a:ext cx="84407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74650" y="1517650"/>
            <a:ext cx="84582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450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shdiet.org/dash_diet_tips.asp" TargetMode="External"/><Relationship Id="rId2" Type="http://schemas.openxmlformats.org/officeDocument/2006/relationships/hyperlink" Target="https://www.nhlbi.nih.gov/health/resources/heart/hbp-dash-how-t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76800"/>
            <a:ext cx="8240713" cy="14605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469900" indent="-469900" eaLnBrk="1" hangingPunct="1">
              <a:buClr>
                <a:schemeClr val="accent2"/>
              </a:buClr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Mustafa Sahin </a:t>
            </a:r>
          </a:p>
          <a:p>
            <a:pPr marL="469900" indent="-469900" eaLnBrk="1" hangingPunct="1">
              <a:buClr>
                <a:schemeClr val="accent2"/>
              </a:buClr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Ankara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 Tıp Fakültesi </a:t>
            </a:r>
          </a:p>
          <a:p>
            <a:pPr marL="469900" indent="-469900" eaLnBrk="1" hangingPunct="1">
              <a:buClr>
                <a:schemeClr val="accent2"/>
              </a:buClr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Endokrinoloji ve Metabolizma Hastalıkları Bilim Dalı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9525" y="1676400"/>
            <a:ext cx="913447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altLang="tr-TR" sz="4000" b="1" dirty="0" err="1" smtClean="0">
                <a:solidFill>
                  <a:srgbClr val="FFFF00"/>
                </a:solidFill>
              </a:rPr>
              <a:t>Obezite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 – </a:t>
            </a:r>
            <a:r>
              <a:rPr lang="tr-TR" altLang="tr-TR" sz="4000" b="1" dirty="0" err="1" smtClean="0">
                <a:solidFill>
                  <a:srgbClr val="FFFF00"/>
                </a:solidFill>
              </a:rPr>
              <a:t>Lipid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 </a:t>
            </a:r>
            <a:r>
              <a:rPr lang="tr-TR" altLang="tr-TR" sz="4000" b="1" smtClean="0">
                <a:solidFill>
                  <a:srgbClr val="FFFF00"/>
                </a:solidFill>
              </a:rPr>
              <a:t>semptom yaklaşım</a:t>
            </a:r>
            <a:endParaRPr lang="en-US" altLang="tr-TR" sz="4000" b="1" dirty="0">
              <a:solidFill>
                <a:srgbClr val="FFFF00"/>
              </a:solidFill>
            </a:endParaRPr>
          </a:p>
        </p:txBody>
      </p:sp>
      <p:pic>
        <p:nvPicPr>
          <p:cNvPr id="4710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6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tr-TR"/>
              <a:t>BHS IV</a:t>
            </a: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620713"/>
            <a:ext cx="7847013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tr-TR" sz="1800" dirty="0">
                <a:solidFill>
                  <a:schemeClr val="bg1"/>
                </a:solidFill>
              </a:rPr>
              <a:t>	</a:t>
            </a:r>
            <a:r>
              <a:rPr lang="en-GB" altLang="tr-TR" b="1" dirty="0">
                <a:solidFill>
                  <a:schemeClr val="bg1"/>
                </a:solidFill>
              </a:rPr>
              <a:t>Lifestyle measures that lower blood pressure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Weight reduction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Limitation of alcohol consumption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Increased physical activity 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Increased fruit and vegetable consumption 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Reduced total fat and saturated fat intake</a:t>
            </a:r>
          </a:p>
          <a:p>
            <a:pPr eaLnBrk="1" hangingPunct="1">
              <a:spcBef>
                <a:spcPts val="600"/>
              </a:spcBef>
            </a:pPr>
            <a:endParaRPr lang="en-GB" altLang="tr-TR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GB" altLang="tr-TR" b="1" dirty="0">
                <a:solidFill>
                  <a:schemeClr val="bg1"/>
                </a:solidFill>
              </a:rPr>
              <a:t>	Measures to reduce cardiovascular disease risk</a:t>
            </a:r>
            <a:r>
              <a:rPr lang="en-GB" altLang="tr-TR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Cessation of smoking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Reduced total fat and saturated fat intake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Replacement of saturated fats with mono-unsaturated fats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Increased oily fish intake </a:t>
            </a:r>
          </a:p>
        </p:txBody>
      </p:sp>
    </p:spTree>
    <p:extLst>
      <p:ext uri="{BB962C8B-B14F-4D97-AF65-F5344CB8AC3E}">
        <p14:creationId xmlns:p14="http://schemas.microsoft.com/office/powerpoint/2010/main" val="3548396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tr-TR"/>
              <a:t>NICE 2006</a:t>
            </a:r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1000" y="457200"/>
            <a:ext cx="8151813" cy="80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Encourage use of salt substitutes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GB" altLang="tr-TR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Discourage excessive consumption of coffee and other caffeine rich products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GB" altLang="tr-TR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Tell patients about local initiatives that provide support and promote lifestyle change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altLang="tr-TR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Consider relaxation therapies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altLang="tr-TR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Lifestyle advice should be offered initially and then periodically to patients undergoing assessment or treatment for hypertension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GB" altLang="tr-TR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</a:pPr>
            <a:r>
              <a:rPr lang="en-GB" altLang="tr-TR" dirty="0">
                <a:solidFill>
                  <a:schemeClr val="bg1"/>
                </a:solidFill>
              </a:rPr>
              <a:t>Offer guidance and written or </a:t>
            </a:r>
            <a:r>
              <a:rPr lang="en-GB" altLang="tr-TR" dirty="0" err="1">
                <a:solidFill>
                  <a:schemeClr val="bg1"/>
                </a:solidFill>
              </a:rPr>
              <a:t>audiovisual</a:t>
            </a:r>
            <a:r>
              <a:rPr lang="en-GB" altLang="tr-TR" dirty="0">
                <a:solidFill>
                  <a:schemeClr val="bg1"/>
                </a:solidFill>
              </a:rPr>
              <a:t> information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altLang="tr-TR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altLang="tr-TR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altLang="tr-TR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GB" altLang="tr-TR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GB" altLang="tr-TR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GB" altLang="tr-TR" dirty="0"/>
          </a:p>
        </p:txBody>
      </p:sp>
    </p:spTree>
    <p:extLst>
      <p:ext uri="{BB962C8B-B14F-4D97-AF65-F5344CB8AC3E}">
        <p14:creationId xmlns:p14="http://schemas.microsoft.com/office/powerpoint/2010/main" val="4293957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ltbilgi Yer Tutucusu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tr-TR"/>
              <a:t>BHS IV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23875"/>
            <a:ext cx="7772400" cy="131286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/>
              <a:t>Impact of lifestyle interventions on blood pressure</a:t>
            </a:r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576263" y="2133600"/>
            <a:ext cx="8027987" cy="3897313"/>
            <a:chOff x="363" y="1344"/>
            <a:chExt cx="5057" cy="2455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003" y="3473"/>
              <a:ext cx="341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tr-TR" sz="2800" dirty="0">
                  <a:solidFill>
                    <a:schemeClr val="bg1"/>
                  </a:solidFill>
                </a:rPr>
                <a:t>2-4mmHg</a:t>
              </a:r>
            </a:p>
          </p:txBody>
        </p:sp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363" y="3473"/>
              <a:ext cx="164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600"/>
                </a:spcBef>
              </a:pPr>
              <a:r>
                <a:rPr lang="en-GB" altLang="tr-TR" dirty="0">
                  <a:solidFill>
                    <a:schemeClr val="bg1"/>
                  </a:solidFill>
                </a:rPr>
                <a:t>Alcohol</a:t>
              </a: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003" y="3106"/>
              <a:ext cx="3417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tr-TR" sz="2800" dirty="0">
                  <a:solidFill>
                    <a:schemeClr val="bg1"/>
                  </a:solidFill>
                </a:rPr>
                <a:t>4-9mmHg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363" y="3106"/>
              <a:ext cx="1640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600"/>
                </a:spcBef>
              </a:pPr>
              <a:r>
                <a:rPr lang="en-GB" altLang="tr-TR" dirty="0">
                  <a:solidFill>
                    <a:schemeClr val="bg1"/>
                  </a:solidFill>
                </a:rPr>
                <a:t>Exercise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2003" y="2741"/>
              <a:ext cx="34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tr-TR" sz="2800" dirty="0">
                  <a:solidFill>
                    <a:schemeClr val="bg1"/>
                  </a:solidFill>
                </a:rPr>
                <a:t>2-8 mmHg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63" y="2741"/>
              <a:ext cx="16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600"/>
                </a:spcBef>
              </a:pPr>
              <a:r>
                <a:rPr lang="en-GB" altLang="tr-TR" dirty="0">
                  <a:solidFill>
                    <a:schemeClr val="bg1"/>
                  </a:solidFill>
                </a:rPr>
                <a:t>Salt 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003" y="2373"/>
              <a:ext cx="34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tr-TR" sz="2800" dirty="0">
                  <a:solidFill>
                    <a:schemeClr val="bg1"/>
                  </a:solidFill>
                </a:rPr>
                <a:t>8-14 </a:t>
              </a:r>
              <a:r>
                <a:rPr lang="en-GB" altLang="tr-TR" sz="2800" dirty="0" smtClean="0">
                  <a:solidFill>
                    <a:schemeClr val="bg1"/>
                  </a:solidFill>
                </a:rPr>
                <a:t>mmHg</a:t>
              </a:r>
              <a:endParaRPr lang="en-GB" altLang="tr-TR" sz="2800" dirty="0">
                <a:solidFill>
                  <a:schemeClr val="bg1"/>
                </a:solidFill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363" y="2373"/>
              <a:ext cx="16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600"/>
                </a:spcBef>
              </a:pPr>
              <a:r>
                <a:rPr lang="en-GB" altLang="tr-TR" dirty="0">
                  <a:solidFill>
                    <a:schemeClr val="bg1"/>
                  </a:solidFill>
                </a:rPr>
                <a:t>Dietary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2003" y="2009"/>
              <a:ext cx="3417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tr-TR" sz="2800" dirty="0">
                  <a:solidFill>
                    <a:schemeClr val="bg1"/>
                  </a:solidFill>
                </a:rPr>
                <a:t>5-10 mmHg per 10kg weight loss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63" y="2009"/>
              <a:ext cx="1640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600"/>
                </a:spcBef>
              </a:pPr>
              <a:r>
                <a:rPr lang="en-GB" altLang="tr-TR" dirty="0">
                  <a:solidFill>
                    <a:schemeClr val="bg1"/>
                  </a:solidFill>
                </a:rPr>
                <a:t>Weight reduction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003" y="1344"/>
              <a:ext cx="3417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tr-TR" sz="2800" dirty="0">
                  <a:solidFill>
                    <a:schemeClr val="bg1"/>
                  </a:solidFill>
                </a:rPr>
                <a:t>Expected systolic blood pressure reduction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363" y="1344"/>
              <a:ext cx="1640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tr-TR" sz="2800" dirty="0">
                  <a:solidFill>
                    <a:schemeClr val="bg1"/>
                  </a:solidFill>
                </a:rPr>
                <a:t>Intervention</a:t>
              </a: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363" y="1344"/>
              <a:ext cx="505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363" y="2009"/>
              <a:ext cx="505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63" y="2373"/>
              <a:ext cx="505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363" y="2741"/>
              <a:ext cx="505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363" y="3106"/>
              <a:ext cx="505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363" y="3473"/>
              <a:ext cx="505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363" y="3799"/>
              <a:ext cx="505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363" y="1344"/>
              <a:ext cx="1" cy="245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2003" y="1344"/>
              <a:ext cx="1" cy="24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5420" y="1344"/>
              <a:ext cx="1" cy="245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508030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/>
              <a:t>The effect of weight loss on BP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23875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Estimated 24% of the population in the UK have a BMI &gt; 30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800"/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Neter et al (2003):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	1mmHg reduction in BP per 1kg  weight loss 		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Weight reduction has beneficial effects on associated risk factors i.e. insulin resistance, diabetes, dyslipidaemia and LVH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800"/>
          </a:p>
          <a:p>
            <a:pPr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800"/>
          </a:p>
          <a:p>
            <a:pPr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800"/>
          </a:p>
          <a:p>
            <a:pPr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80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13325"/>
            <a:ext cx="1800225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977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Clinic measurements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0850" cy="39624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/>
              <a:t>Weight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/>
              <a:t>Height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/>
              <a:t>BMI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/>
              <a:t>Waist measurement – midway between lower rib margin and the ileac crest</a:t>
            </a:r>
          </a:p>
          <a:p>
            <a:pPr>
              <a:lnSpc>
                <a:spcPct val="100000"/>
              </a:lnSpc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182120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/>
              <a:t>BMI and Waist measurements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b="1"/>
              <a:t>BMI		Category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tr-TR" b="1"/>
          </a:p>
          <a:p>
            <a:pPr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/>
              <a:t>&lt;20	        </a:t>
            </a:r>
            <a:r>
              <a:rPr lang="en-GB" altLang="tr-TR" sz="2400"/>
              <a:t>Underweight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/>
              <a:t>20-24.9      </a:t>
            </a:r>
            <a:r>
              <a:rPr lang="en-GB" altLang="tr-TR" sz="2400"/>
              <a:t>Normal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/>
              <a:t>25-29.9      </a:t>
            </a:r>
            <a:r>
              <a:rPr lang="en-GB" altLang="tr-TR" sz="2400"/>
              <a:t>Overweight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/>
              <a:t>30-39.9      </a:t>
            </a:r>
            <a:r>
              <a:rPr lang="en-GB" altLang="tr-TR" sz="2400"/>
              <a:t>Obese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/>
              <a:t>&gt;40	        </a:t>
            </a:r>
            <a:r>
              <a:rPr lang="en-GB" altLang="tr-TR" sz="2400"/>
              <a:t>Severely Obese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tr-TR" sz="24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8200" y="1981200"/>
            <a:ext cx="3810000" cy="4292600"/>
          </a:xfrm>
          <a:ln/>
        </p:spPr>
        <p:txBody>
          <a:bodyPr/>
          <a:lstStyle/>
          <a:p>
            <a:pPr algn="ctr"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b="1"/>
              <a:t>Abdominal obesity</a:t>
            </a:r>
          </a:p>
          <a:p>
            <a:pPr algn="ctr"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/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Men &gt;102cm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Women &gt;88cm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400"/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Indio Asia decent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Men &gt;90cm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Women &gt;80cm</a:t>
            </a:r>
          </a:p>
          <a:p>
            <a:pPr>
              <a:spcBef>
                <a:spcPts val="45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1800"/>
              <a:t>		 </a:t>
            </a:r>
          </a:p>
          <a:p>
            <a:pPr>
              <a:spcBef>
                <a:spcPts val="45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1800"/>
              <a:t>	      JBS Guidelines 2005</a:t>
            </a:r>
          </a:p>
          <a:p>
            <a:pPr>
              <a:spcBef>
                <a:spcPts val="45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18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750" y="1916113"/>
            <a:ext cx="3816350" cy="40338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16463" y="1916113"/>
            <a:ext cx="3384550" cy="40338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39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14351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Long term benefits of weight reduction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He et al. (2000) “Beneficial effects are still evident 7 years after study ended.”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n= 208 high impact weight reduction advice and support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7 years later 181 brought back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Incidence of hypertension: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	19% in weight loss group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	40% control group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Effect, despite being an equal amount of weight gain in both groups over the period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00663"/>
            <a:ext cx="17875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863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/>
              <a:t>Dietary interventions and BP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DASH – Dietary approach to stop hypertension diet (2000)</a:t>
            </a:r>
            <a:r>
              <a:rPr lang="ar-SA" altLang="tr-TR" sz="2400">
                <a:cs typeface="Times New Roman" pitchFamily="18" charset="0"/>
              </a:rPr>
              <a:t>‏</a:t>
            </a:r>
            <a:endParaRPr lang="en-GB" altLang="tr-TR" sz="2400"/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Participants with mild hypertension had approx. 11.4mmHg reduction in systolic BP compared to control diet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Combination of a Mediterranean diet with low fat dairy products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Low fat, high fibre including increased amounts of potassium, calcium, and magnesium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Effects potentiated by salt restriction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Diet better tolerated than salt restrictions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52675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800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5 a day (or 7-9 if possible!)</a:t>
            </a:r>
            <a:r>
              <a:rPr lang="ar-SA" altLang="tr-TR">
                <a:cs typeface="Times New Roman" pitchFamily="18" charset="0"/>
              </a:rPr>
              <a:t>‏</a:t>
            </a:r>
            <a:endParaRPr lang="en-GB" altLang="tr-T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1 portion of fruit or vegetable represents 80g 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	i.e 1 apple, 1 orange, 1 banana, 2 satsumas, 2 plums, 3 heaped tbsp peas or carrots, 1 bowl of mixed salad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1 glass of 100% fruit juice can replace 1 portion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1 portion of fruit and vegetables a day lowers CVD risk by 4% (Joshipura et al. 2001)</a:t>
            </a:r>
            <a:r>
              <a:rPr lang="ar-SA" altLang="tr-TR" sz="2400">
                <a:cs typeface="Times New Roman" pitchFamily="18" charset="0"/>
              </a:rPr>
              <a:t>‏</a:t>
            </a:r>
            <a:endParaRPr lang="en-GB" altLang="tr-TR" sz="2400"/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Beneficial effects due to array of compound i.e. vitamins and minerals, phytochemicals, antioxidants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Individual compounds not enough – supplements containing isolated compound do not have same effect – may cause more harm than good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812088" y="620713"/>
          <a:ext cx="9588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952633" imgH="1276190" progId="">
                  <p:embed/>
                </p:oleObj>
              </mc:Choice>
              <mc:Fallback>
                <p:oleObj r:id="rId4" imgW="952633" imgH="12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620713"/>
                        <a:ext cx="958850" cy="1285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104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Physical activity and BP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894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Aerobic endurance based activities reduce resting BP in adults with normal BP and in those with hypertension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Places demands on the cardiovascular system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Reductions in BP last for up to 22hrs after exercise (ACSM, 2004)</a:t>
            </a:r>
            <a:r>
              <a:rPr lang="ar-SA" altLang="tr-TR" sz="2800">
                <a:cs typeface="Times New Roman" pitchFamily="18" charset="0"/>
              </a:rPr>
              <a:t>‏</a:t>
            </a:r>
            <a:endParaRPr lang="en-GB" altLang="tr-TR" sz="2800"/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BP reductions are independent of weight loss (Whelton et al. 2002)</a:t>
            </a:r>
            <a:r>
              <a:rPr lang="ar-SA" altLang="tr-TR" sz="2800">
                <a:cs typeface="Times New Roman" pitchFamily="18" charset="0"/>
              </a:rPr>
              <a:t>‏</a:t>
            </a:r>
            <a:endParaRPr lang="en-GB" altLang="tr-TR" sz="2800"/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80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797425"/>
            <a:ext cx="1570037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21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8382000" cy="6096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accent2"/>
                </a:solidFill>
              </a:rPr>
              <a:t>Nonpharmacological Interventions </a:t>
            </a: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26587"/>
              </p:ext>
            </p:extLst>
          </p:nvPr>
        </p:nvGraphicFramePr>
        <p:xfrm>
          <a:off x="498475" y="914400"/>
          <a:ext cx="8153400" cy="4899025"/>
        </p:xfrm>
        <a:graphic>
          <a:graphicData uri="http://schemas.openxmlformats.org/drawingml/2006/table">
            <a:tbl>
              <a:tblPr firstRow="1" firstCol="1" bandRow="1"/>
              <a:tblGrid>
                <a:gridCol w="979373">
                  <a:extLst>
                    <a:ext uri="{9D8B030D-6E8A-4147-A177-3AD203B41FA5}"/>
                  </a:extLst>
                </a:gridCol>
                <a:gridCol w="979373">
                  <a:extLst>
                    <a:ext uri="{9D8B030D-6E8A-4147-A177-3AD203B41FA5}"/>
                  </a:extLst>
                </a:gridCol>
                <a:gridCol w="6194654">
                  <a:extLst>
                    <a:ext uri="{9D8B030D-6E8A-4147-A177-3AD203B41FA5}"/>
                  </a:extLst>
                </a:gridCol>
              </a:tblGrid>
              <a:tr h="609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Recommendations for Nonpharmacological Interventions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09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Weight loss is recommended to reduce BP in adults with elevated BP or hypertension who are overweight or obese.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05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A heart-healthy diet, such as the DASH (Dietary Approaches to Stop Hypertension) diet, that facilitates achieving a desirable weight is recommended for adults with elevated BP or hypertension.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31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Sodium reduction is recommended for adults with elevated BP or hypertension.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05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Potassium supplementation, preferably in dietary modification, is recommended for adults with elevated BP or hypertension, unless contraindicated by the presence of CKD or use of drugs that reduce potassium excretion.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ltbilgi Yer Tutucusu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tr-TR"/>
              <a:t>Adapted from EUROACTION data BJC Sept 2006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2400"/>
              <a:t>Exercise training in the management of and treatment of hypertension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04800" y="1752600"/>
            <a:ext cx="8610600" cy="4214813"/>
            <a:chOff x="192" y="1104"/>
            <a:chExt cx="5424" cy="2655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4704" y="3369"/>
              <a:ext cx="91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2.4</a:t>
              </a:r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3792" y="3369"/>
              <a:ext cx="91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4.6</a:t>
              </a: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2928" y="3369"/>
              <a:ext cx="864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6,805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256" y="3369"/>
              <a:ext cx="67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105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192" y="3369"/>
              <a:ext cx="2064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Dickenson et al. 2006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4704" y="2981"/>
              <a:ext cx="9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2.4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792" y="2981"/>
              <a:ext cx="9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3.0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928" y="2981"/>
              <a:ext cx="8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3,936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2256" y="2981"/>
              <a:ext cx="6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192" y="2981"/>
              <a:ext cx="20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Cornelissen and Fagard 2005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704" y="2591"/>
              <a:ext cx="91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2.5</a:t>
              </a:r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3792" y="2591"/>
              <a:ext cx="91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4.0</a:t>
              </a:r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2928" y="2591"/>
              <a:ext cx="864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2,419</a:t>
              </a:r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2256" y="2591"/>
              <a:ext cx="67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54</a:t>
              </a:r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192" y="2591"/>
              <a:ext cx="2064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Whelton et al. 2002</a:t>
              </a:r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4704" y="2201"/>
              <a:ext cx="91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2.4</a:t>
              </a:r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3792" y="2201"/>
              <a:ext cx="91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3.4</a:t>
              </a: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2928" y="2201"/>
              <a:ext cx="864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2,674</a:t>
              </a:r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2256" y="2201"/>
              <a:ext cx="672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44</a:t>
              </a:r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192" y="2201"/>
              <a:ext cx="2064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Fagard 2001</a:t>
              </a:r>
            </a:p>
          </p:txBody>
        </p:sp>
        <p:sp>
          <p:nvSpPr>
            <p:cNvPr id="22551" name="Rectangle 23"/>
            <p:cNvSpPr>
              <a:spLocks noChangeArrowheads="1"/>
            </p:cNvSpPr>
            <p:nvPr/>
          </p:nvSpPr>
          <p:spPr bwMode="auto">
            <a:xfrm>
              <a:off x="4704" y="1813"/>
              <a:ext cx="9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3.1</a:t>
              </a:r>
            </a:p>
          </p:txBody>
        </p: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3792" y="1813"/>
              <a:ext cx="9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4.7</a:t>
              </a:r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2928" y="1813"/>
              <a:ext cx="8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1,553</a:t>
              </a:r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2256" y="1813"/>
              <a:ext cx="6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192" y="1813"/>
              <a:ext cx="20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 dirty="0" err="1">
                  <a:solidFill>
                    <a:schemeClr val="bg1"/>
                  </a:solidFill>
                </a:rPr>
                <a:t>Halbert</a:t>
              </a:r>
              <a:r>
                <a:rPr lang="en-GB" altLang="tr-TR" sz="2000" dirty="0">
                  <a:solidFill>
                    <a:schemeClr val="bg1"/>
                  </a:solidFill>
                </a:rPr>
                <a:t> et al.</a:t>
              </a:r>
              <a:fld id="{F967A3A2-7751-47CB-97FB-86DBD7453B46}" type="slidenum">
                <a:rPr lang="en-GB" altLang="tr-TR" sz="2000">
                  <a:solidFill>
                    <a:schemeClr val="bg1"/>
                  </a:solidFill>
                </a:rPr>
                <a:pPr eaLnBrk="1" hangingPunct="1">
                  <a:lnSpc>
                    <a:spcPct val="100000"/>
                  </a:lnSpc>
                  <a:spcBef>
                    <a:spcPts val="500"/>
                  </a:spcBef>
                </a:pPr>
                <a:t>20</a:t>
              </a:fld>
              <a:r>
                <a:rPr lang="en-GB" altLang="tr-TR" sz="2000" dirty="0">
                  <a:solidFill>
                    <a:schemeClr val="bg1"/>
                  </a:solidFill>
                </a:rPr>
                <a:t> 1997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4704" y="1104"/>
              <a:ext cx="912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Decrease </a:t>
              </a:r>
            </a:p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in DBP</a:t>
              </a:r>
            </a:p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(mmHg)</a:t>
              </a:r>
              <a:r>
                <a:rPr lang="ar-SA" altLang="tr-TR" sz="2000">
                  <a:solidFill>
                    <a:schemeClr val="bg1"/>
                  </a:solidFill>
                  <a:cs typeface="Times New Roman" pitchFamily="18" charset="0"/>
                </a:rPr>
                <a:t>‏</a:t>
              </a:r>
              <a:endParaRPr lang="en-GB" altLang="tr-TR" sz="2000">
                <a:solidFill>
                  <a:schemeClr val="bg1"/>
                </a:solidFill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/>
          </p:nvSpPr>
          <p:spPr bwMode="auto">
            <a:xfrm>
              <a:off x="3792" y="1104"/>
              <a:ext cx="912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Decrease </a:t>
              </a:r>
            </a:p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in SBP</a:t>
              </a:r>
            </a:p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(mmHg)</a:t>
              </a:r>
              <a:r>
                <a:rPr lang="ar-SA" altLang="tr-TR" sz="2000">
                  <a:solidFill>
                    <a:schemeClr val="bg1"/>
                  </a:solidFill>
                  <a:cs typeface="Times New Roman" pitchFamily="18" charset="0"/>
                </a:rPr>
                <a:t>‏</a:t>
              </a:r>
              <a:endParaRPr lang="en-GB" altLang="tr-TR" sz="2000">
                <a:solidFill>
                  <a:schemeClr val="bg1"/>
                </a:solidFill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>
              <a:off x="2928" y="1104"/>
              <a:ext cx="864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Number of subjects</a:t>
              </a:r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2256" y="1104"/>
              <a:ext cx="672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>
                  <a:solidFill>
                    <a:schemeClr val="bg1"/>
                  </a:solidFill>
                </a:rPr>
                <a:t>RCTs included</a:t>
              </a:r>
            </a:p>
          </p:txBody>
        </p:sp>
        <p:sp>
          <p:nvSpPr>
            <p:cNvPr id="22560" name="Rectangle 32"/>
            <p:cNvSpPr>
              <a:spLocks noChangeArrowheads="1"/>
            </p:cNvSpPr>
            <p:nvPr/>
          </p:nvSpPr>
          <p:spPr bwMode="auto">
            <a:xfrm>
              <a:off x="192" y="1104"/>
              <a:ext cx="2064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500"/>
                </a:spcBef>
              </a:pPr>
              <a:r>
                <a:rPr lang="en-GB" altLang="tr-TR" sz="2000" dirty="0">
                  <a:solidFill>
                    <a:schemeClr val="bg1"/>
                  </a:solidFill>
                </a:rPr>
                <a:t>Meta-analysis</a:t>
              </a:r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192" y="1104"/>
              <a:ext cx="206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192" y="1813"/>
              <a:ext cx="542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192" y="2201"/>
              <a:ext cx="542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192" y="2591"/>
              <a:ext cx="542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>
              <a:off x="192" y="2981"/>
              <a:ext cx="542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192" y="3369"/>
              <a:ext cx="542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192" y="3759"/>
              <a:ext cx="542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192" y="1104"/>
              <a:ext cx="1" cy="265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2256" y="1104"/>
              <a:ext cx="1" cy="26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>
              <a:off x="2928" y="1104"/>
              <a:ext cx="1" cy="26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3792" y="1104"/>
              <a:ext cx="1" cy="26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4704" y="1104"/>
              <a:ext cx="1" cy="26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5616" y="1104"/>
              <a:ext cx="1" cy="265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2256" y="1104"/>
              <a:ext cx="336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194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23875"/>
            <a:ext cx="7772400" cy="131286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Exercise Recommendations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783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Frequency –x5, preferably all days of the week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Intensity – moderate 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Time – 30 minutes or more of continuous activity, alternatively 3 bouts of no less than 10 minutes accumulated during the day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Type – aerobic exercise using large muscle groups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Caution if systolic &gt;160mmHg and/or diastolic &gt;110mmHg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800"/>
          </a:p>
        </p:txBody>
      </p:sp>
    </p:spTree>
    <p:extLst>
      <p:ext uri="{BB962C8B-B14F-4D97-AF65-F5344CB8AC3E}">
        <p14:creationId xmlns:p14="http://schemas.microsoft.com/office/powerpoint/2010/main" val="1959226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/>
              <a:t>Alcohol and BP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64050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Association seen as long ago as 1917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Study of trench soldiers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		“tres grands buveurs” – hypertensive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		“sobres” – normotensive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Klatsky (1977) n= 84,000 men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	3 or more drinks per day – dose dependent relationship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Beevers (1984) direct pressor effect of alcohol established –observed alcohol consumption and withdrawal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44675"/>
            <a:ext cx="14097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9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35342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itchFamily="18" charset="0"/>
              <a:buChar char="•"/>
            </a:pPr>
            <a:endParaRPr lang="en-GB" altLang="tr-TR" sz="2800" dirty="0">
              <a:solidFill>
                <a:schemeClr val="bg1"/>
              </a:solidFill>
            </a:endParaRPr>
          </a:p>
          <a:p>
            <a:pPr eaLnBrk="1" hangingPunct="1"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</a:rPr>
              <a:t>Reduction in alcohol consumption may reduce</a:t>
            </a:r>
          </a:p>
          <a:p>
            <a:pPr eaLnBrk="1" hangingPunct="1">
              <a:spcBef>
                <a:spcPts val="700"/>
              </a:spcBef>
            </a:pPr>
            <a:r>
              <a:rPr lang="en-GB" altLang="tr-TR" sz="2800" dirty="0">
                <a:solidFill>
                  <a:schemeClr val="bg1"/>
                </a:solidFill>
              </a:rPr>
              <a:t>    BP by an average of 3/2 mmHg (Xin 2001)</a:t>
            </a:r>
            <a:r>
              <a:rPr lang="ar-SA" altLang="tr-TR" sz="2800" dirty="0">
                <a:solidFill>
                  <a:schemeClr val="bg1"/>
                </a:solidFill>
                <a:cs typeface="Times New Roman" pitchFamily="18" charset="0"/>
              </a:rPr>
              <a:t>‏</a:t>
            </a:r>
            <a:endParaRPr lang="en-GB" altLang="tr-TR" sz="2800" dirty="0">
              <a:solidFill>
                <a:schemeClr val="bg1"/>
              </a:solidFill>
            </a:endParaRPr>
          </a:p>
          <a:p>
            <a:pPr eaLnBrk="1" hangingPunct="1"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</a:rPr>
              <a:t>Daily drinking and on empty stomach associated</a:t>
            </a:r>
          </a:p>
          <a:p>
            <a:pPr eaLnBrk="1" hangingPunct="1">
              <a:spcBef>
                <a:spcPts val="700"/>
              </a:spcBef>
            </a:pPr>
            <a:r>
              <a:rPr lang="en-GB" altLang="tr-TR" sz="2800" dirty="0">
                <a:solidFill>
                  <a:schemeClr val="bg1"/>
                </a:solidFill>
              </a:rPr>
              <a:t>	 with higher BP</a:t>
            </a:r>
          </a:p>
          <a:p>
            <a:pPr eaLnBrk="1" hangingPunct="1"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</a:rPr>
              <a:t>There should be 2 alcohol free days per week</a:t>
            </a:r>
          </a:p>
          <a:p>
            <a:pPr eaLnBrk="1" hangingPunct="1"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</a:rPr>
              <a:t>There are probably no safe alcohol limits</a:t>
            </a:r>
          </a:p>
          <a:p>
            <a:pPr eaLnBrk="1" hangingPunct="1">
              <a:spcBef>
                <a:spcPts val="700"/>
              </a:spcBef>
            </a:pPr>
            <a:r>
              <a:rPr lang="en-GB" altLang="tr-TR" sz="2800" dirty="0">
                <a:solidFill>
                  <a:schemeClr val="bg1"/>
                </a:solidFill>
                <a:cs typeface="Times New Roman" pitchFamily="18" charset="0"/>
              </a:rPr>
              <a:t>    ≤ 14 units per week for women and ≤ 21units per week for men</a:t>
            </a:r>
          </a:p>
          <a:p>
            <a:pPr eaLnBrk="1" hangingPunct="1"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  <a:cs typeface="Times New Roman" pitchFamily="18" charset="0"/>
              </a:rPr>
              <a:t>Binge drinking is now defined as &gt;3 units/day</a:t>
            </a:r>
          </a:p>
          <a:p>
            <a:pPr eaLnBrk="1" hangingPunct="1"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  <a:cs typeface="Times New Roman" pitchFamily="18" charset="0"/>
              </a:rPr>
              <a:t>?? </a:t>
            </a:r>
            <a:r>
              <a:rPr lang="en-GB" altLang="tr-TR" sz="2800" dirty="0" err="1">
                <a:solidFill>
                  <a:schemeClr val="bg1"/>
                </a:solidFill>
                <a:cs typeface="Times New Roman" pitchFamily="18" charset="0"/>
              </a:rPr>
              <a:t>Cardioprotective</a:t>
            </a:r>
            <a:r>
              <a:rPr lang="en-GB" altLang="tr-TR" sz="2800" dirty="0">
                <a:solidFill>
                  <a:schemeClr val="bg1"/>
                </a:solidFill>
                <a:cs typeface="Times New Roman" pitchFamily="18" charset="0"/>
              </a:rPr>
              <a:t> properties……Jackson 2005 argued may be due to confounding</a:t>
            </a:r>
          </a:p>
          <a:p>
            <a:pPr eaLnBrk="1" hangingPunct="1">
              <a:spcBef>
                <a:spcPts val="700"/>
              </a:spcBef>
            </a:pPr>
            <a:endParaRPr lang="en-GB" altLang="tr-TR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2255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13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42875"/>
            <a:ext cx="7924800" cy="620713"/>
          </a:xfrm>
          <a:ln/>
        </p:spPr>
        <p:txBody>
          <a:bodyPr lIns="0" tIns="0" rIns="0" bIns="0"/>
          <a:lstStyle/>
          <a:p>
            <a:endParaRPr lang="tr-TR" altLang="tr-T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881688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Times New Roman" pitchFamily="18" charset="0"/>
              <a:buNone/>
            </a:pPr>
            <a:endParaRPr lang="en-GB" altLang="tr-TR"/>
          </a:p>
          <a:p>
            <a:pPr>
              <a:lnSpc>
                <a:spcPct val="100000"/>
              </a:lnSpc>
            </a:pPr>
            <a:r>
              <a:rPr lang="en-GB" altLang="tr-TR"/>
              <a:t>Assess number of units per week</a:t>
            </a:r>
          </a:p>
          <a:p>
            <a:pPr>
              <a:lnSpc>
                <a:spcPct val="100000"/>
              </a:lnSpc>
            </a:pPr>
            <a:r>
              <a:rPr lang="en-GB" altLang="tr-TR"/>
              <a:t>Number of alcohol free days</a:t>
            </a:r>
          </a:p>
          <a:p>
            <a:pPr>
              <a:lnSpc>
                <a:spcPct val="100000"/>
              </a:lnSpc>
            </a:pPr>
            <a:r>
              <a:rPr lang="en-GB" altLang="tr-TR"/>
              <a:t>Binge drinking</a:t>
            </a:r>
          </a:p>
          <a:p>
            <a:pPr>
              <a:lnSpc>
                <a:spcPct val="100000"/>
              </a:lnSpc>
            </a:pPr>
            <a:r>
              <a:rPr lang="en-GB" altLang="tr-TR"/>
              <a:t>GGT</a:t>
            </a: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endParaRPr lang="en-GB" altLang="tr-TR"/>
          </a:p>
          <a:p>
            <a:pPr>
              <a:lnSpc>
                <a:spcPct val="100000"/>
              </a:lnSpc>
            </a:pPr>
            <a:r>
              <a:rPr lang="en-GB" altLang="tr-TR"/>
              <a:t>125ml wine</a:t>
            </a:r>
          </a:p>
          <a:p>
            <a:pPr>
              <a:lnSpc>
                <a:spcPct val="100000"/>
              </a:lnSpc>
            </a:pPr>
            <a:r>
              <a:rPr lang="en-GB" altLang="tr-TR"/>
              <a:t>1 pub shot of spirit (35ml)</a:t>
            </a:r>
            <a:r>
              <a:rPr lang="ar-SA" altLang="tr-TR">
                <a:cs typeface="Times New Roman" pitchFamily="18" charset="0"/>
              </a:rPr>
              <a:t>‏</a:t>
            </a:r>
            <a:endParaRPr lang="en-GB" altLang="tr-TR"/>
          </a:p>
          <a:p>
            <a:pPr>
              <a:lnSpc>
                <a:spcPct val="100000"/>
              </a:lnSpc>
            </a:pPr>
            <a:r>
              <a:rPr lang="en-GB" altLang="tr-TR"/>
              <a:t>½ pint lager / beer / cider</a:t>
            </a:r>
          </a:p>
          <a:p>
            <a:pPr>
              <a:lnSpc>
                <a:spcPct val="100000"/>
              </a:lnSpc>
              <a:buFont typeface="Times New Roman" pitchFamily="18" charset="0"/>
              <a:buNone/>
            </a:pPr>
            <a:endParaRPr lang="en-GB" altLang="tr-T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89138"/>
            <a:ext cx="27130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87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Smoking and BP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Cigarette smoking does not appear to be associated with hypertension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BP does rise acutely during smoking leading to underestimation of BP in regular smokers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Extensive observational data show that smoking has a graded adverse effect on risk of cardiovascular complications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800"/>
              <a:t>Use of nicotine replacement therapies is safe in hypertensives and doubles smoking cessation rates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313"/>
            <a:ext cx="16065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72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66725"/>
            <a:ext cx="7848600" cy="620713"/>
          </a:xfrm>
          <a:ln/>
        </p:spPr>
        <p:txBody>
          <a:bodyPr lIns="0" tIns="0" rIns="0" bIns="0"/>
          <a:lstStyle/>
          <a:p>
            <a:endParaRPr lang="tr-TR" altLang="tr-T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257675"/>
          </a:xfrm>
          <a:ln/>
        </p:spPr>
        <p:txBody>
          <a:bodyPr/>
          <a:lstStyle/>
          <a:p>
            <a:pPr>
              <a:spcBef>
                <a:spcPts val="700"/>
              </a:spcBef>
            </a:pPr>
            <a:r>
              <a:rPr lang="en-GB" altLang="tr-TR" sz="2800"/>
              <a:t>Assess smoking history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</a:pPr>
            <a:r>
              <a:rPr lang="en-GB" altLang="tr-TR" sz="2800"/>
              <a:t>	- smoker / non smoker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</a:pPr>
            <a:r>
              <a:rPr lang="en-GB" altLang="tr-TR" sz="2800"/>
              <a:t>	- how long given up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</a:pPr>
            <a:r>
              <a:rPr lang="en-GB" altLang="tr-TR" sz="2800"/>
              <a:t>	- number of years / pack years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</a:pPr>
            <a:r>
              <a:rPr lang="en-GB" altLang="tr-TR" sz="2800"/>
              <a:t>	- method of smoking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</a:pPr>
            <a:r>
              <a:rPr lang="en-GB" altLang="tr-TR" sz="2800"/>
              <a:t>	- previous attempts at cessation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</a:pPr>
            <a:r>
              <a:rPr lang="en-GB" altLang="tr-TR" sz="2800"/>
              <a:t>	- NRT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</a:pPr>
            <a:r>
              <a:rPr lang="en-GB" altLang="tr-TR" sz="2800"/>
              <a:t>	- desire to give up</a:t>
            </a:r>
          </a:p>
          <a:p>
            <a:pPr>
              <a:spcBef>
                <a:spcPts val="700"/>
              </a:spcBef>
            </a:pPr>
            <a:r>
              <a:rPr lang="en-GB" altLang="tr-TR" sz="2800"/>
              <a:t>Smoking cessation clinic / NRT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6113"/>
            <a:ext cx="233838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86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Effect on CVD risk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Age			51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Gender		male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SBP			156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Smoker		no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Hx diabetes		no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LVH		no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Cholesterol		5.1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HDL		1.2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tr-TR" sz="2400"/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  CVD RISK	  	16 %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010150" y="1981200"/>
            <a:ext cx="3810000" cy="4475163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Age			51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Gender		male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SBP			156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Smoker		yes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Hx diabetes		no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LVH		no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Cholesterol		5.1</a:t>
            </a:r>
          </a:p>
          <a:p>
            <a:pPr>
              <a:spcBef>
                <a:spcPts val="6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HDL		1.2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tr-TR" sz="2400"/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tr-TR" sz="2400"/>
              <a:t>  CVD RISK	  	28 %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tr-TR" sz="2400"/>
          </a:p>
        </p:txBody>
      </p:sp>
    </p:spTree>
    <p:extLst>
      <p:ext uri="{BB962C8B-B14F-4D97-AF65-F5344CB8AC3E}">
        <p14:creationId xmlns:p14="http://schemas.microsoft.com/office/powerpoint/2010/main" val="4100699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 build="p"/>
      <p:bldP spid="307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042988" y="-77788"/>
          <a:ext cx="7200900" cy="693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2857899" imgH="2752381" progId="">
                  <p:embed/>
                </p:oleObj>
              </mc:Choice>
              <mc:Fallback>
                <p:oleObj r:id="rId4" imgW="2857899" imgH="27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-77788"/>
                        <a:ext cx="7200900" cy="6935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612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/>
              <a:t>Effect of Salt on Blood pressure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Recommended salt intake is 5g/day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Estimated that average intake is 9.5g/day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A max of 25% comes from adding at table or cooking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Na value x 2.5 to gain NaCl value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DASH Sodium - reduction in blood pressure with lower sodium intake – direct relationship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/>
              <a:t>Few observational studies and virtually no trial data exist on the effect of sodium intake on subsequent cardiovascular disease</a:t>
            </a:r>
            <a:br>
              <a:rPr lang="en-GB" altLang="tr-TR" sz="2400"/>
            </a:br>
            <a:endParaRPr lang="en-GB" altLang="tr-TR" sz="24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41875"/>
            <a:ext cx="21605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81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8382000" cy="6096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accent2"/>
                </a:solidFill>
              </a:rPr>
              <a:t>Nonpharmacological Interventions (cont.)  </a:t>
            </a: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6142"/>
              </p:ext>
            </p:extLst>
          </p:nvPr>
        </p:nvGraphicFramePr>
        <p:xfrm>
          <a:off x="625475" y="914400"/>
          <a:ext cx="7918450" cy="2743202"/>
        </p:xfrm>
        <a:graphic>
          <a:graphicData uri="http://schemas.openxmlformats.org/drawingml/2006/table">
            <a:tbl>
              <a:tblPr firstRow="1" firstCol="1" bandRow="1"/>
              <a:tblGrid>
                <a:gridCol w="951151">
                  <a:extLst>
                    <a:ext uri="{9D8B030D-6E8A-4147-A177-3AD203B41FA5}"/>
                  </a:extLst>
                </a:gridCol>
                <a:gridCol w="951151">
                  <a:extLst>
                    <a:ext uri="{9D8B030D-6E8A-4147-A177-3AD203B41FA5}"/>
                  </a:extLst>
                </a:gridCol>
                <a:gridCol w="6016148">
                  <a:extLst>
                    <a:ext uri="{9D8B030D-6E8A-4147-A177-3AD203B41FA5}"/>
                  </a:extLst>
                </a:gridCol>
              </a:tblGrid>
              <a:tr h="6096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Recommendations for Nonpharmacological Interventions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14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Increased physical activity with a structured exercise program is recommended for adults with elevated BP or hypertension.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219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Adult men and women with elevated BP or hypertension who currently consume alcohol should be advised to drink no more than 2 and 1 standard drinks* per day, respectively.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0437" name="Rectangle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5950" y="3779838"/>
            <a:ext cx="7918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 the United States, 1 “standard” drink contains roughly 14 g of pure alcohol, which is typically found in 12 oz of regular beer (usually about 5% alcohol), 5 oz of wine (usually about 12% alcohol), and 1.5 oz of distilled spirits (usually about 40% alcohol).</a:t>
            </a:r>
            <a:endParaRPr lang="en-US" altLang="en-US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tr-TR"/>
              <a:t>Sacks et al. N Eng J of Med 2001;344:3-10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698500"/>
            <a:ext cx="35242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5814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389" r="2446" b="1108"/>
          <a:stretch>
            <a:fillRect/>
          </a:stretch>
        </p:blipFill>
        <p:spPr bwMode="auto">
          <a:xfrm>
            <a:off x="2206625" y="403225"/>
            <a:ext cx="4514850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316" t="389" r="2446" b="11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2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07375" cy="1143000"/>
          </a:xfrm>
        </p:spPr>
        <p:txBody>
          <a:bodyPr/>
          <a:lstStyle/>
          <a:p>
            <a:endParaRPr lang="en-US" altLang="tr-TR" dirty="0" smtClean="0">
              <a:solidFill>
                <a:srgbClr val="FFFF00"/>
              </a:solidFill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4824784" cy="4681537"/>
          </a:xfrm>
        </p:spPr>
        <p:txBody>
          <a:bodyPr/>
          <a:lstStyle/>
          <a:p>
            <a:pPr>
              <a:defRPr/>
            </a:pPr>
            <a:endParaRPr lang="tr-TR" altLang="tr-TR" sz="2400" dirty="0"/>
          </a:p>
          <a:p>
            <a:pPr>
              <a:defRPr/>
            </a:pPr>
            <a:endParaRPr lang="en-US" altLang="tr-TR" sz="2400" dirty="0"/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755576" y="1649523"/>
            <a:ext cx="3505200" cy="4495800"/>
            <a:chOff x="384" y="1152"/>
            <a:chExt cx="2208" cy="2832"/>
          </a:xfrm>
        </p:grpSpPr>
        <p:sp>
          <p:nvSpPr>
            <p:cNvPr id="138245" name="Rectangle 5"/>
            <p:cNvSpPr>
              <a:spLocks noChangeArrowheads="1"/>
            </p:cNvSpPr>
            <p:nvPr/>
          </p:nvSpPr>
          <p:spPr bwMode="auto">
            <a:xfrm>
              <a:off x="384" y="1152"/>
              <a:ext cx="2208" cy="28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•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pic>
          <p:nvPicPr>
            <p:cNvPr id="138246" name="Picture 6" descr="NAS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2043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26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8150"/>
            <a:ext cx="7620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2810"/>
            <a:ext cx="30162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9306"/>
            <a:ext cx="319405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68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Başlık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2033588"/>
          </a:xfrm>
        </p:spPr>
        <p:txBody>
          <a:bodyPr/>
          <a:lstStyle/>
          <a:p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mtClean="0">
                <a:solidFill>
                  <a:srgbClr val="FFFF00"/>
                </a:solidFill>
              </a:rPr>
              <a:t>Teşekkürler</a:t>
            </a:r>
            <a:br>
              <a:rPr lang="tr-TR" altLang="tr-TR" smtClean="0">
                <a:solidFill>
                  <a:srgbClr val="FFFF00"/>
                </a:solidFill>
              </a:rPr>
            </a:br>
            <a:endParaRPr lang="tr-TR" altLang="tr-TR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9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" y="388960"/>
            <a:ext cx="8724900" cy="533400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chemeClr val="accent2"/>
                </a:solidFill>
              </a:rPr>
              <a:t>Best Proven Nonpharmacological Interventions for Prevention and Treatment of Hypertension*</a:t>
            </a:r>
            <a:endParaRPr lang="en-US" altLang="en-US" sz="2000" b="1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" name="Content Placeholder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52207"/>
              </p:ext>
            </p:extLst>
          </p:nvPr>
        </p:nvGraphicFramePr>
        <p:xfrm>
          <a:off x="198438" y="996950"/>
          <a:ext cx="8755062" cy="4743451"/>
        </p:xfrm>
        <a:graphic>
          <a:graphicData uri="http://schemas.openxmlformats.org/drawingml/2006/table">
            <a:tbl>
              <a:tblPr firstRow="1" firstCol="1" bandRow="1"/>
              <a:tblGrid>
                <a:gridCol w="1401762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  <a:gridCol w="3252538">
                  <a:extLst>
                    <a:ext uri="{9D8B030D-6E8A-4147-A177-3AD203B41FA5}"/>
                  </a:extLst>
                </a:gridCol>
                <a:gridCol w="1219200">
                  <a:extLst>
                    <a:ext uri="{9D8B030D-6E8A-4147-A177-3AD203B41FA5}"/>
                  </a:extLst>
                </a:gridCol>
                <a:gridCol w="1447799">
                  <a:extLst>
                    <a:ext uri="{9D8B030D-6E8A-4147-A177-3AD203B41FA5}"/>
                  </a:extLst>
                </a:gridCol>
              </a:tblGrid>
              <a:tr h="2623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Nonpharmacologi-cal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Intervention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Approximate Impact on SBP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5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Normotension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304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loss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Weight/body fat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goal is ideal body weight, but aim for at least a 1-kg reduction in body weight for most adults who are overweight. Expect about 1 mm Hg for every 1-kg reduction in body weight.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-2/3 mm Hg	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43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Healthy diet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DASH dietary pattern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 a diet rich in fruits, vegetables, whole grains, and low-fat dairy products, with reduced content of saturated and total fat.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82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intake of dietary sodium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Dietary sodium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Optimal goal is &lt;1500 mg/d, but aim for at least a 1000-mg/d reduction in most adults.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-5/6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-2/3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43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Enhanced intake of dietary potassium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Dietary potassium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 for 3500–5000 mg/d, preferably by consumption of a diet rich in potassium.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-4/5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Rectangle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108075" y="5676900"/>
            <a:ext cx="6832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*Type, dose, and expected impact on BP in adults with a normal BP and with hypertension.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DASH indicates Dietary Approaches to Stop Hypertension; and SBP, systolic blood pressure.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Resources: Your Guide to Lowering Your Blood Pressure With DASH—How Do I Make the DASH?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Available at: </a:t>
            </a:r>
            <a:r>
              <a:rPr lang="en-US" altLang="en-US" sz="1100" dirty="0">
                <a:latin typeface="+mn-lt"/>
                <a:cs typeface="Times New Roman" panose="02020603050405020304" pitchFamily="18" charset="0"/>
                <a:hlinkClick r:id="rId2"/>
              </a:rPr>
              <a:t>https://www.nhlbi.nih.gov/health/resources/heart/hbp-dash-how-to</a:t>
            </a: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Top 10 Dash Diet Tips. Available at: </a:t>
            </a:r>
            <a:r>
              <a:rPr lang="en-US" altLang="en-US" sz="1100" dirty="0">
                <a:latin typeface="+mn-lt"/>
                <a:cs typeface="Times New Roman" panose="02020603050405020304" pitchFamily="18" charset="0"/>
                <a:hlinkClick r:id="rId3"/>
              </a:rPr>
              <a:t>http://dashdiet.org/dash_diet_tips.asp</a:t>
            </a: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1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52" y="388633"/>
            <a:ext cx="8874125" cy="533400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chemeClr val="accent2"/>
                </a:solidFill>
              </a:rPr>
              <a:t>Best Proven Nonpharmacological Interventions for Prevention and Treatment of Hypertension* (cont.) </a:t>
            </a:r>
            <a:endParaRPr lang="en-US" altLang="en-US" sz="2000" b="1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" name="Content Placeholder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816515"/>
              </p:ext>
            </p:extLst>
          </p:nvPr>
        </p:nvGraphicFramePr>
        <p:xfrm>
          <a:off x="198438" y="1028700"/>
          <a:ext cx="8724899" cy="4435476"/>
        </p:xfrm>
        <a:graphic>
          <a:graphicData uri="http://schemas.openxmlformats.org/drawingml/2006/table">
            <a:tbl>
              <a:tblPr firstRow="1" firstCol="1" bandRow="1"/>
              <a:tblGrid>
                <a:gridCol w="1096962">
                  <a:extLst>
                    <a:ext uri="{9D8B030D-6E8A-4147-A177-3AD203B41FA5}"/>
                  </a:extLst>
                </a:gridCol>
                <a:gridCol w="1811338">
                  <a:extLst>
                    <a:ext uri="{9D8B030D-6E8A-4147-A177-3AD203B41FA5}"/>
                  </a:extLst>
                </a:gridCol>
                <a:gridCol w="2962275">
                  <a:extLst>
                    <a:ext uri="{9D8B030D-6E8A-4147-A177-3AD203B41FA5}"/>
                  </a:extLst>
                </a:gridCol>
                <a:gridCol w="1447800">
                  <a:extLst>
                    <a:ext uri="{9D8B030D-6E8A-4147-A177-3AD203B41FA5}"/>
                  </a:extLst>
                </a:gridCol>
                <a:gridCol w="1406524">
                  <a:extLst>
                    <a:ext uri="{9D8B030D-6E8A-4147-A177-3AD203B41FA5}"/>
                  </a:extLst>
                </a:gridCol>
              </a:tblGrid>
              <a:tr h="26091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Nonpharmacological Intervention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Approximate Impact on SBP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0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Normotension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182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activity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Aerobic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90–150 min/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65%–75% heart rate reserve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-5/8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-2/4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4364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 resistance	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90–150 min/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50%–80% 1 rep maximum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6 exercises, 3 sets/exercise, 10 repetitions/set	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30455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Isometric resistance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4 × 2 min (hand grip), 1 min rest between exercises, 30%–40% maximum voluntary contraction, 3 sessions/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8–10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43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Moderation in alcohol intake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Alcohol consumption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individuals who drink alcohol, reduce alcohol† to: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Men: ≤2 drinks daily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Women: ≤1 drink daily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 mm Hg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mm</a:t>
                      </a:r>
                    </a:p>
                  </a:txBody>
                  <a:tcPr marL="35844" marR="3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63613" y="5581650"/>
            <a:ext cx="7221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*Type, dose, and expected impact on BP in adults with a normal BP and with hypertension.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†In the United States, one “standard” drink contains roughly 14 g of pure alcohol, which is typically found in 12 </a:t>
            </a:r>
            <a:r>
              <a:rPr lang="en-US" altLang="en-US" sz="1100" dirty="0" err="1">
                <a:latin typeface="+mn-lt"/>
                <a:cs typeface="Times New Roman" panose="02020603050405020304" pitchFamily="18" charset="0"/>
              </a:rPr>
              <a:t>oz</a:t>
            </a: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 of regular beer (usually about 5% alcohol), 5 </a:t>
            </a:r>
            <a:r>
              <a:rPr lang="en-US" altLang="en-US" sz="1100" dirty="0" err="1">
                <a:latin typeface="+mn-lt"/>
                <a:cs typeface="Times New Roman" panose="02020603050405020304" pitchFamily="18" charset="0"/>
              </a:rPr>
              <a:t>oz</a:t>
            </a: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 of wine (usually about 12%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 alcohol),  and 1.5 </a:t>
            </a:r>
            <a:r>
              <a:rPr lang="en-US" altLang="en-US" sz="1100" dirty="0" err="1">
                <a:latin typeface="+mn-lt"/>
                <a:cs typeface="Times New Roman" panose="02020603050405020304" pitchFamily="18" charset="0"/>
              </a:rPr>
              <a:t>oz</a:t>
            </a:r>
            <a:r>
              <a:rPr lang="en-US" altLang="en-US" sz="1100" dirty="0">
                <a:latin typeface="+mn-lt"/>
                <a:cs typeface="Times New Roman" panose="02020603050405020304" pitchFamily="18" charset="0"/>
              </a:rPr>
              <a:t> of distilled spirits (usually about 40% alcohol). </a:t>
            </a:r>
          </a:p>
        </p:txBody>
      </p:sp>
    </p:spTree>
    <p:extLst>
      <p:ext uri="{BB962C8B-B14F-4D97-AF65-F5344CB8AC3E}">
        <p14:creationId xmlns:p14="http://schemas.microsoft.com/office/powerpoint/2010/main" val="28508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90663"/>
            <a:ext cx="4895850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0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027238"/>
            <a:ext cx="535305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tr-TR"/>
              <a:t>BHS IV</a:t>
            </a: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692150"/>
            <a:ext cx="7847013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endParaRPr lang="en-GB" altLang="tr-TR" sz="2800" dirty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</a:rPr>
              <a:t>Effective lifestyle modification may decrease BP as much as a single antihypertensive, combinations achieve more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endParaRPr lang="en-GB" altLang="tr-TR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Times New Roman" pitchFamily="18" charset="0"/>
              <a:buChar char="•"/>
            </a:pPr>
            <a:r>
              <a:rPr lang="en-GB" altLang="tr-TR" sz="2800" dirty="0">
                <a:solidFill>
                  <a:schemeClr val="bg1"/>
                </a:solidFill>
              </a:rPr>
              <a:t>Lifestyle intervention may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altLang="tr-TR" sz="2800" dirty="0">
                <a:solidFill>
                  <a:schemeClr val="bg1"/>
                </a:solidFill>
              </a:rPr>
              <a:t>		-decrease pharmacological intervention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altLang="tr-TR" sz="2800" dirty="0">
                <a:solidFill>
                  <a:schemeClr val="bg1"/>
                </a:solidFill>
              </a:rPr>
              <a:t>		-enhance antihypertensive effect of drugs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altLang="tr-TR" sz="2800" dirty="0">
                <a:solidFill>
                  <a:schemeClr val="bg1"/>
                </a:solidFill>
              </a:rPr>
              <a:t>		-reduce need for multiple drug treatment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altLang="tr-TR" sz="2800" dirty="0">
                <a:solidFill>
                  <a:schemeClr val="bg1"/>
                </a:solidFill>
              </a:rPr>
              <a:t>		-positive influence on overall CVD risk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endParaRPr lang="en-GB" altLang="tr-TR" sz="2800" dirty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endParaRPr lang="en-GB" altLang="tr-TR" sz="2800" dirty="0"/>
          </a:p>
        </p:txBody>
      </p:sp>
    </p:spTree>
    <p:extLst>
      <p:ext uri="{BB962C8B-B14F-4D97-AF65-F5344CB8AC3E}">
        <p14:creationId xmlns:p14="http://schemas.microsoft.com/office/powerpoint/2010/main" val="907364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714500"/>
            <a:ext cx="914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 typeface="Arial" pitchFamily="34" charset="0"/>
              <a:buNone/>
            </a:pPr>
            <a:r>
              <a:rPr lang="en-GB" altLang="tr-TR" sz="110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00000"/>
              </a:lnSpc>
              <a:buFont typeface="Arial" pitchFamily="34" charset="0"/>
              <a:buNone/>
            </a:pPr>
            <a:r>
              <a:rPr lang="en-GB" altLang="tr-TR" sz="110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00000"/>
              </a:lnSpc>
              <a:buFont typeface="Arial" pitchFamily="34" charset="0"/>
              <a:buNone/>
            </a:pPr>
            <a:endParaRPr lang="en-GB" altLang="tr-TR" sz="11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78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HISP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8F8F8"/>
      </a:accent1>
      <a:accent2>
        <a:srgbClr val="3333CC"/>
      </a:accent2>
      <a:accent3>
        <a:srgbClr val="FFFFFF"/>
      </a:accent3>
      <a:accent4>
        <a:srgbClr val="DADADA"/>
      </a:accent4>
      <a:accent5>
        <a:srgbClr val="FBFBFB"/>
      </a:accent5>
      <a:accent6>
        <a:srgbClr val="2D2DB9"/>
      </a:accent6>
      <a:hlink>
        <a:srgbClr val="CC3300"/>
      </a:hlink>
      <a:folHlink>
        <a:srgbClr val="B2B2B2"/>
      </a:folHlink>
    </a:clrScheme>
    <a:fontScheme name="Blue HIS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HISP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2D2DB9"/>
        </a:accent6>
        <a:hlink>
          <a:srgbClr val="CC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HISP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ISP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1464</Words>
  <Application>Microsoft Office PowerPoint</Application>
  <PresentationFormat>Ekran Gösterisi (4:3)</PresentationFormat>
  <Paragraphs>351</Paragraphs>
  <Slides>35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Katıştırılmış OLE Hizmet Programları</vt:lpstr>
      </vt:variant>
      <vt:variant>
        <vt:i4>0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Blue HISP</vt:lpstr>
      <vt:lpstr>Custom Design</vt:lpstr>
      <vt:lpstr>1_Custom Design</vt:lpstr>
      <vt:lpstr>4_Custom Design</vt:lpstr>
      <vt:lpstr>5_Custom Design</vt:lpstr>
      <vt:lpstr>PowerPoint Sunusu</vt:lpstr>
      <vt:lpstr>Nonpharmacological Interventions </vt:lpstr>
      <vt:lpstr>Nonpharmacological Interventions (cont.)  </vt:lpstr>
      <vt:lpstr>Best Proven Nonpharmacological Interventions for Prevention and Treatment of Hypertension*</vt:lpstr>
      <vt:lpstr>Best Proven Nonpharmacological Interventions for Prevention and Treatment of Hypertension* (cont.)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Impact of lifestyle interventions on blood pressure</vt:lpstr>
      <vt:lpstr>The effect of weight loss on BP</vt:lpstr>
      <vt:lpstr>Clinic measurements</vt:lpstr>
      <vt:lpstr>BMI and Waist measurements</vt:lpstr>
      <vt:lpstr>Long term benefits of weight reduction</vt:lpstr>
      <vt:lpstr>Dietary interventions and BP</vt:lpstr>
      <vt:lpstr>5 a day (or 7-9 if possible!)‏</vt:lpstr>
      <vt:lpstr>Physical activity and BP</vt:lpstr>
      <vt:lpstr>Exercise training in the management of and treatment of hypertension</vt:lpstr>
      <vt:lpstr>Exercise Recommendations </vt:lpstr>
      <vt:lpstr>Alcohol and BP</vt:lpstr>
      <vt:lpstr>PowerPoint Sunusu</vt:lpstr>
      <vt:lpstr>PowerPoint Sunusu</vt:lpstr>
      <vt:lpstr>Smoking and BP</vt:lpstr>
      <vt:lpstr>PowerPoint Sunusu</vt:lpstr>
      <vt:lpstr>Effect on CVD risk</vt:lpstr>
      <vt:lpstr>PowerPoint Sunusu</vt:lpstr>
      <vt:lpstr>Effect of Salt on Blood pressure</vt:lpstr>
      <vt:lpstr>PowerPoint Sunusu</vt:lpstr>
      <vt:lpstr>PowerPoint Sunusu</vt:lpstr>
      <vt:lpstr>PowerPoint Sunusu</vt:lpstr>
      <vt:lpstr>PowerPoint Sunusu</vt:lpstr>
      <vt:lpstr>PowerPoint Sunusu</vt:lpstr>
      <vt:lpstr> Teşekkürler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sahin</dc:creator>
  <cp:lastModifiedBy>mustafa sahin</cp:lastModifiedBy>
  <cp:revision>94</cp:revision>
  <dcterms:created xsi:type="dcterms:W3CDTF">2018-11-24T17:59:57Z</dcterms:created>
  <dcterms:modified xsi:type="dcterms:W3CDTF">2019-03-16T20:20:54Z</dcterms:modified>
</cp:coreProperties>
</file>