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59" r:id="rId5"/>
    <p:sldId id="260" r:id="rId6"/>
    <p:sldId id="261" r:id="rId7"/>
    <p:sldId id="264" r:id="rId8"/>
    <p:sldId id="271" r:id="rId9"/>
    <p:sldId id="272" r:id="rId10"/>
    <p:sldId id="274" r:id="rId11"/>
    <p:sldId id="276" r:id="rId12"/>
    <p:sldId id="277" r:id="rId13"/>
    <p:sldId id="278" r:id="rId14"/>
    <p:sldId id="279" r:id="rId15"/>
    <p:sldId id="285" r:id="rId16"/>
    <p:sldId id="289" r:id="rId17"/>
    <p:sldId id="292" r:id="rId18"/>
    <p:sldId id="293" r:id="rId19"/>
    <p:sldId id="294" r:id="rId20"/>
    <p:sldId id="305" r:id="rId21"/>
    <p:sldId id="312" r:id="rId22"/>
    <p:sldId id="317" r:id="rId23"/>
    <p:sldId id="318" r:id="rId24"/>
    <p:sldId id="31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505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27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52515-22C1-4EE3-9190-69E5B1FD5D48}" type="datetimeFigureOut">
              <a:rPr lang="en-US" smtClean="0"/>
              <a:pPr/>
              <a:t>12/27/2019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E3341-2210-4873-BF6B-6FF9D9B443F0}" type="slidenum">
              <a:rPr lang="en-US" smtClean="0"/>
              <a:pPr/>
              <a:t>‹#›</a:t>
            </a:fld>
            <a:endParaRPr lang="en-US"/>
          </a:p>
        </p:txBody>
      </p:sp>
    </p:spTree>
    <p:extLst>
      <p:ext uri="{BB962C8B-B14F-4D97-AF65-F5344CB8AC3E}">
        <p14:creationId xmlns:p14="http://schemas.microsoft.com/office/powerpoint/2010/main" val="420167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6A2A08A-F88B-4CF0-91B3-EF4D8E761811}"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41203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5A2107D-CEF1-4A5F-9605-E8144EDE3E41}"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69449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3BEAF-EF7E-49A0-A2A1-F0A85CC3B618}"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98949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CD85288-CEE1-4BC3-BF92-AB51D4E3F03F}"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141261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0D5F635-E046-4411-84FA-55136906B210}"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94279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E105A5B-9659-40B7-A438-DFD2A29DB3D9}"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51102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BC7134B-BB1F-43DA-ABBB-994A3470DC0E}" type="datetime1">
              <a:rPr lang="en-US" smtClean="0"/>
              <a:pPr/>
              <a:t>12/27/2019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66030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3AC89BA-0D6D-426C-9E64-5E2BD0C5A0F9}" type="datetime1">
              <a:rPr lang="en-US" smtClean="0"/>
              <a:pPr/>
              <a:t>12/27/2019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364680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D47239-8635-437A-A9F0-AB43777A5601}" type="datetime1">
              <a:rPr lang="en-US" smtClean="0"/>
              <a:pPr/>
              <a:t>12/27/2019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70440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241C325-449D-4368-BB46-1A132443C915}"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255418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E54C95-908C-434C-A007-63E6AAA763F1}"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03118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74000">
              <a:schemeClr val="accent6">
                <a:lumMod val="20000"/>
                <a:lumOff val="80000"/>
              </a:schemeClr>
            </a:gs>
            <a:gs pos="100000">
              <a:schemeClr val="accent6">
                <a:lumMod val="40000"/>
                <a:lumOff val="6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7" name="Dikdörtgen 6"/>
          <p:cNvSpPr/>
          <p:nvPr userDrawn="1"/>
        </p:nvSpPr>
        <p:spPr>
          <a:xfrm>
            <a:off x="0" y="6523892"/>
            <a:ext cx="9144000" cy="334108"/>
          </a:xfrm>
          <a:prstGeom prst="rect">
            <a:avLst/>
          </a:prstGeom>
          <a:gradFill flip="none" rotWithShape="1">
            <a:gsLst>
              <a:gs pos="0">
                <a:schemeClr val="bg1">
                  <a:alpha val="0"/>
                </a:schemeClr>
              </a:gs>
              <a:gs pos="74000">
                <a:schemeClr val="accent6">
                  <a:lumMod val="40000"/>
                  <a:lumOff val="60000"/>
                </a:schemeClr>
              </a:gs>
              <a:gs pos="100000">
                <a:schemeClr val="accent6">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19858" y="444257"/>
            <a:ext cx="7886700" cy="971305"/>
          </a:xfrm>
          <a:prstGeom prst="rect">
            <a:avLst/>
          </a:prstGeom>
          <a:effectLst>
            <a:outerShdw blurRad="25400" dist="12700" dir="2700000" algn="tl" rotWithShape="0">
              <a:prstClr val="black"/>
            </a:outerShdw>
          </a:effectLst>
        </p:spPr>
        <p:txBody>
          <a:bodyPr vert="horz" lIns="91440" tIns="45720" rIns="91440" bIns="45720" rtlCol="0" anchor="ctr">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628650" y="1529862"/>
            <a:ext cx="7886700" cy="4647101"/>
          </a:xfrm>
          <a:prstGeom prst="rect">
            <a:avLst/>
          </a:prstGeom>
        </p:spPr>
        <p:txBody>
          <a:bodyPr vert="horz" lIns="91440" tIns="45720" rIns="91440" bIns="45720" rtlCol="0">
            <a:normAutofit/>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1">
                <a:solidFill>
                  <a:schemeClr val="tx1">
                    <a:tint val="75000"/>
                  </a:schemeClr>
                </a:solidFill>
                <a:latin typeface="+mn-lt"/>
              </a:defRPr>
            </a:lvl1pPr>
          </a:lstStyle>
          <a:p>
            <a:fld id="{C784709C-AB2A-4054-AAD3-A8EC3A48BE9A}" type="datetime1">
              <a:rPr lang="en-US" smtClean="0"/>
              <a:pPr/>
              <a:t>12/27/2019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1">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7086600" y="6492875"/>
            <a:ext cx="2057400" cy="365125"/>
          </a:xfrm>
          <a:prstGeom prst="rect">
            <a:avLst/>
          </a:prstGeom>
        </p:spPr>
        <p:txBody>
          <a:bodyPr vert="horz" lIns="91440" tIns="45720" rIns="91440" bIns="45720" rtlCol="0" anchor="ctr"/>
          <a:lstStyle>
            <a:lvl1pPr algn="r">
              <a:defRPr sz="1200" b="1">
                <a:solidFill>
                  <a:schemeClr val="bg1"/>
                </a:solidFill>
                <a:latin typeface="+mn-lt"/>
              </a:defRPr>
            </a:lvl1pPr>
          </a:lstStyle>
          <a:p>
            <a:fld id="{4ACA2201-F616-4C35-9250-59F451F8F0F6}" type="slidenum">
              <a:rPr lang="en-US" smtClean="0"/>
              <a:pPr/>
              <a:t>‹#›</a:t>
            </a:fld>
            <a:endParaRPr lang="en-US"/>
          </a:p>
        </p:txBody>
      </p:sp>
      <p:sp>
        <p:nvSpPr>
          <p:cNvPr id="8" name="Dikdörtgen 7"/>
          <p:cNvSpPr/>
          <p:nvPr userDrawn="1"/>
        </p:nvSpPr>
        <p:spPr>
          <a:xfrm flipH="1">
            <a:off x="0" y="0"/>
            <a:ext cx="9144000" cy="334108"/>
          </a:xfrm>
          <a:prstGeom prst="rect">
            <a:avLst/>
          </a:prstGeom>
          <a:gradFill flip="none" rotWithShape="1">
            <a:gsLst>
              <a:gs pos="0">
                <a:schemeClr val="bg1">
                  <a:alpha val="0"/>
                </a:schemeClr>
              </a:gs>
              <a:gs pos="74000">
                <a:schemeClr val="accent6">
                  <a:lumMod val="40000"/>
                  <a:lumOff val="60000"/>
                </a:schemeClr>
              </a:gs>
              <a:gs pos="100000">
                <a:schemeClr val="accent6">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etin kutusu 8"/>
          <p:cNvSpPr txBox="1"/>
          <p:nvPr userDrawn="1"/>
        </p:nvSpPr>
        <p:spPr>
          <a:xfrm>
            <a:off x="0" y="8792"/>
            <a:ext cx="2699238" cy="307777"/>
          </a:xfrm>
          <a:prstGeom prst="rect">
            <a:avLst/>
          </a:prstGeom>
          <a:noFill/>
          <a:effectLst>
            <a:outerShdw blurRad="38100" dist="12700" dir="2700000" algn="tl" rotWithShape="0">
              <a:prstClr val="black"/>
            </a:outerShdw>
          </a:effectLst>
        </p:spPr>
        <p:txBody>
          <a:bodyPr wrap="square" rtlCol="0">
            <a:spAutoFit/>
          </a:bodyPr>
          <a:lstStyle/>
          <a:p>
            <a:r>
              <a:rPr lang="tr-TR" sz="1400" b="1" dirty="0" smtClean="0">
                <a:solidFill>
                  <a:schemeClr val="bg1"/>
                </a:solidFill>
              </a:rPr>
              <a:t>Aile</a:t>
            </a:r>
            <a:endParaRPr lang="en-US" sz="1400" b="1" dirty="0">
              <a:solidFill>
                <a:schemeClr val="bg1"/>
              </a:solidFill>
            </a:endParaRPr>
          </a:p>
        </p:txBody>
      </p:sp>
    </p:spTree>
    <p:extLst>
      <p:ext uri="{BB962C8B-B14F-4D97-AF65-F5344CB8AC3E}">
        <p14:creationId xmlns:p14="http://schemas.microsoft.com/office/powerpoint/2010/main" val="139058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b="1" kern="1200">
          <a:solidFill>
            <a:schemeClr val="accent6">
              <a:lumMod val="75000"/>
            </a:schemeClr>
          </a:solidFill>
          <a:latin typeface="+mn-lt"/>
          <a:ea typeface="+mj-ea"/>
          <a:cs typeface="+mj-cs"/>
        </a:defRPr>
      </a:lvl1pPr>
    </p:titleStyle>
    <p:bodyStyle>
      <a:lvl1pPr marL="228600" indent="-228600" algn="l" defTabSz="914400" rtl="0" eaLnBrk="1" latinLnBrk="0" hangingPunct="1">
        <a:lnSpc>
          <a:spcPct val="100000"/>
        </a:lnSpc>
        <a:spcBef>
          <a:spcPts val="1000"/>
        </a:spcBef>
        <a:buSzPct val="70000"/>
        <a:buFontTx/>
        <a:buBlip>
          <a:blip r:embed="rId13"/>
        </a:buBlip>
        <a:defRPr sz="2800" b="1"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b="1"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Unvan 4"/>
          <p:cNvSpPr>
            <a:spLocks noGrp="1"/>
          </p:cNvSpPr>
          <p:nvPr>
            <p:ph type="ctrTitle"/>
          </p:nvPr>
        </p:nvSpPr>
        <p:spPr>
          <a:xfrm>
            <a:off x="685800" y="2831976"/>
            <a:ext cx="7772400" cy="997582"/>
          </a:xfrm>
        </p:spPr>
        <p:txBody>
          <a:bodyPr>
            <a:normAutofit/>
          </a:bodyPr>
          <a:lstStyle/>
          <a:p>
            <a:r>
              <a:rPr lang="tr-TR" sz="4800" dirty="0" smtClean="0"/>
              <a:t>AİLE</a:t>
            </a:r>
            <a:endParaRPr lang="en-US" sz="4800" dirty="0"/>
          </a:p>
        </p:txBody>
      </p:sp>
      <p:sp>
        <p:nvSpPr>
          <p:cNvPr id="6" name="Alt Başlık 5"/>
          <p:cNvSpPr>
            <a:spLocks noGrp="1"/>
          </p:cNvSpPr>
          <p:nvPr>
            <p:ph type="subTitle" idx="1"/>
          </p:nvPr>
        </p:nvSpPr>
        <p:spPr>
          <a:xfrm>
            <a:off x="1143000" y="4338883"/>
            <a:ext cx="6858000" cy="579345"/>
          </a:xfrm>
        </p:spPr>
        <p:txBody>
          <a:bodyPr>
            <a:normAutofit/>
          </a:bodyPr>
          <a:lstStyle/>
          <a:p>
            <a:r>
              <a:rPr lang="tr-TR" altLang="tr-TR" sz="2800" dirty="0" err="1"/>
              <a:t>Psk</a:t>
            </a:r>
            <a:r>
              <a:rPr lang="tr-TR" altLang="tr-TR" sz="2800" dirty="0"/>
              <a:t>. Dr. </a:t>
            </a:r>
            <a:r>
              <a:rPr lang="tr-TR" altLang="tr-TR" sz="2800" dirty="0" err="1"/>
              <a:t>Sabâ</a:t>
            </a:r>
            <a:r>
              <a:rPr lang="tr-TR" altLang="tr-TR" sz="2800" dirty="0"/>
              <a:t> Yalçın</a:t>
            </a:r>
            <a:endParaRPr lang="en-US" sz="2800" dirty="0"/>
          </a:p>
        </p:txBody>
      </p:sp>
      <p:sp>
        <p:nvSpPr>
          <p:cNvPr id="7" name="Dikdörtgen 6"/>
          <p:cNvSpPr/>
          <p:nvPr/>
        </p:nvSpPr>
        <p:spPr>
          <a:xfrm>
            <a:off x="0" y="6523892"/>
            <a:ext cx="9144000" cy="334108"/>
          </a:xfrm>
          <a:prstGeom prst="rect">
            <a:avLst/>
          </a:prstGeom>
          <a:gradFill flip="none" rotWithShape="1">
            <a:gsLst>
              <a:gs pos="0">
                <a:schemeClr val="bg1">
                  <a:alpha val="0"/>
                </a:schemeClr>
              </a:gs>
              <a:gs pos="74000">
                <a:schemeClr val="accent6">
                  <a:lumMod val="40000"/>
                  <a:lumOff val="60000"/>
                </a:schemeClr>
              </a:gs>
              <a:gs pos="100000">
                <a:schemeClr val="accent6">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ayt Numarası Yer Tutucusu 7"/>
          <p:cNvSpPr>
            <a:spLocks noGrp="1"/>
          </p:cNvSpPr>
          <p:nvPr>
            <p:ph type="sldNum" sz="quarter" idx="12"/>
          </p:nvPr>
        </p:nvSpPr>
        <p:spPr/>
        <p:txBody>
          <a:bodyPr/>
          <a:lstStyle/>
          <a:p>
            <a:fld id="{4ACA2201-F616-4C35-9250-59F451F8F0F6}" type="slidenum">
              <a:rPr lang="en-US" smtClean="0"/>
              <a:pPr/>
              <a:t>1</a:t>
            </a:fld>
            <a:endParaRPr lang="en-US"/>
          </a:p>
        </p:txBody>
      </p:sp>
      <p:pic>
        <p:nvPicPr>
          <p:cNvPr id="3" name="Resim 2"/>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409024" y="419469"/>
            <a:ext cx="2325952" cy="2325950"/>
          </a:xfrm>
          <a:prstGeom prst="rect">
            <a:avLst/>
          </a:prstGeom>
        </p:spPr>
      </p:pic>
    </p:spTree>
    <p:extLst>
      <p:ext uri="{BB962C8B-B14F-4D97-AF65-F5344CB8AC3E}">
        <p14:creationId xmlns:p14="http://schemas.microsoft.com/office/powerpoint/2010/main" val="801251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215472"/>
            <a:ext cx="7886700" cy="4906449"/>
          </a:xfrm>
        </p:spPr>
        <p:txBody>
          <a:bodyPr>
            <a:normAutofit/>
          </a:bodyPr>
          <a:lstStyle/>
          <a:p>
            <a:pPr marL="0" indent="0">
              <a:buNone/>
            </a:pPr>
            <a:r>
              <a:rPr lang="tr-TR" dirty="0"/>
              <a:t>Aile;</a:t>
            </a:r>
            <a:endParaRPr lang="en-US" dirty="0"/>
          </a:p>
          <a:p>
            <a:pPr lvl="0" fontAlgn="base"/>
            <a:r>
              <a:rPr lang="tr-TR" dirty="0"/>
              <a:t>Hem biyolojik bakımdan </a:t>
            </a:r>
            <a:r>
              <a:rPr lang="tr-TR" dirty="0" smtClean="0"/>
              <a:t/>
            </a:r>
            <a:br>
              <a:rPr lang="tr-TR" dirty="0" smtClean="0"/>
            </a:br>
            <a:r>
              <a:rPr lang="tr-TR" dirty="0" smtClean="0"/>
              <a:t>topluma </a:t>
            </a:r>
            <a:r>
              <a:rPr lang="tr-TR" dirty="0"/>
              <a:t>yeni üyeler kazandırarak,</a:t>
            </a:r>
            <a:endParaRPr lang="en-US" dirty="0"/>
          </a:p>
          <a:p>
            <a:pPr lvl="0" fontAlgn="base"/>
            <a:r>
              <a:rPr lang="tr-TR" dirty="0"/>
              <a:t>Hem sosyal bakımdan bu yeni üyelere toplumun değerlerini, kurallarını, gelenek ve göreneklerini aktararak,</a:t>
            </a:r>
            <a:endParaRPr lang="en-US" dirty="0"/>
          </a:p>
          <a:p>
            <a:pPr lvl="0" fontAlgn="base"/>
            <a:r>
              <a:rPr lang="tr-TR" dirty="0"/>
              <a:t>Hem de psikolojik bakımdan toplumun üyeleri arasında sevgi, saygı ve içtenliğe dayalı dayanışmanın temellerini atarak, </a:t>
            </a:r>
            <a:endParaRPr lang="tr-TR" dirty="0" smtClean="0"/>
          </a:p>
          <a:p>
            <a:pPr marL="0" lvl="0" indent="0" fontAlgn="base">
              <a:buNone/>
            </a:pPr>
            <a:r>
              <a:rPr lang="tr-TR" dirty="0" smtClean="0"/>
              <a:t>toplumun varlığını sürdürebilmesini </a:t>
            </a:r>
            <a:r>
              <a:rPr lang="tr-TR" dirty="0"/>
              <a:t>sağlar.</a:t>
            </a:r>
            <a:endParaRPr lang="en-US" dirty="0"/>
          </a:p>
          <a:p>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10</a:t>
            </a:fld>
            <a:endParaRPr lang="en-US" dirty="0"/>
          </a:p>
        </p:txBody>
      </p:sp>
    </p:spTree>
    <p:extLst>
      <p:ext uri="{BB962C8B-B14F-4D97-AF65-F5344CB8AC3E}">
        <p14:creationId xmlns:p14="http://schemas.microsoft.com/office/powerpoint/2010/main" val="3880371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Ailenin Temel Fonksiyonları</a:t>
            </a:r>
            <a:endParaRPr lang="en-US" dirty="0"/>
          </a:p>
        </p:txBody>
      </p:sp>
      <p:sp>
        <p:nvSpPr>
          <p:cNvPr id="3" name="İçerik Yer Tutucusu 2"/>
          <p:cNvSpPr>
            <a:spLocks noGrp="1"/>
          </p:cNvSpPr>
          <p:nvPr>
            <p:ph idx="1"/>
          </p:nvPr>
        </p:nvSpPr>
        <p:spPr>
          <a:xfrm>
            <a:off x="628650" y="1529862"/>
            <a:ext cx="7886700" cy="4684507"/>
          </a:xfrm>
        </p:spPr>
        <p:txBody>
          <a:bodyPr>
            <a:normAutofit/>
          </a:bodyPr>
          <a:lstStyle/>
          <a:p>
            <a:pPr marL="0" indent="0">
              <a:buNone/>
            </a:pPr>
            <a:r>
              <a:rPr lang="tr-TR" dirty="0"/>
              <a:t>Şimdiye kadar yaptığımız açıklamalardan da anlaşılacağı gibi, ailenin temel fonksiyonlarını şöyle belirtebiliriz:</a:t>
            </a:r>
            <a:endParaRPr lang="en-US" dirty="0"/>
          </a:p>
          <a:p>
            <a:pPr marL="0" lvl="0" indent="0" fontAlgn="base">
              <a:buNone/>
            </a:pPr>
            <a:r>
              <a:rPr lang="tr-TR" dirty="0">
                <a:solidFill>
                  <a:srgbClr val="0000FF"/>
                </a:solidFill>
              </a:rPr>
              <a:t>Neslin devamını sağlamak: </a:t>
            </a:r>
            <a:endParaRPr lang="tr-TR" dirty="0" smtClean="0">
              <a:solidFill>
                <a:srgbClr val="0000FF"/>
              </a:solidFill>
            </a:endParaRPr>
          </a:p>
          <a:p>
            <a:pPr lvl="0" fontAlgn="base"/>
            <a:r>
              <a:rPr lang="tr-TR" sz="2600" dirty="0" smtClean="0"/>
              <a:t>Aile</a:t>
            </a:r>
            <a:r>
              <a:rPr lang="tr-TR" sz="2600" dirty="0"/>
              <a:t>, sosyal değerlere ve kurallara </a:t>
            </a:r>
            <a:r>
              <a:rPr lang="tr-TR" sz="2600" dirty="0" smtClean="0"/>
              <a:t/>
            </a:r>
            <a:br>
              <a:rPr lang="tr-TR" sz="2600" dirty="0" smtClean="0"/>
            </a:br>
            <a:r>
              <a:rPr lang="tr-TR" sz="2600" dirty="0" smtClean="0"/>
              <a:t>göre </a:t>
            </a:r>
            <a:r>
              <a:rPr lang="tr-TR" sz="2600" dirty="0"/>
              <a:t>cinsel ilişkileri belli bir biçimde </a:t>
            </a:r>
            <a:r>
              <a:rPr lang="tr-TR" sz="2600" dirty="0" smtClean="0"/>
              <a:t/>
            </a:r>
            <a:br>
              <a:rPr lang="tr-TR" sz="2600" dirty="0" smtClean="0"/>
            </a:br>
            <a:r>
              <a:rPr lang="tr-TR" sz="2600" dirty="0" smtClean="0"/>
              <a:t>düzenleyerek</a:t>
            </a:r>
            <a:r>
              <a:rPr lang="tr-TR" sz="2600" dirty="0"/>
              <a:t>, insan türünün devamlılığını sağlar. </a:t>
            </a:r>
            <a:endParaRPr lang="tr-TR" sz="2600" dirty="0" smtClean="0"/>
          </a:p>
          <a:p>
            <a:pPr lvl="0" fontAlgn="base"/>
            <a:r>
              <a:rPr lang="tr-TR" sz="2600" dirty="0" smtClean="0"/>
              <a:t>Varlığını </a:t>
            </a:r>
            <a:r>
              <a:rPr lang="tr-TR" sz="2600" dirty="0"/>
              <a:t>sürdürebilmesi için topluma yeni kuşaklar kazandırır. Buna ailenin biyolojik fonksiyonu diyebiliriz</a:t>
            </a:r>
            <a:r>
              <a:rPr lang="tr-TR" sz="2600" dirty="0" smtClean="0"/>
              <a:t>.</a:t>
            </a:r>
            <a:endParaRPr lang="en-US" sz="2600"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11</a:t>
            </a:fld>
            <a:endParaRPr lang="en-US" dirty="0"/>
          </a:p>
        </p:txBody>
      </p:sp>
      <p:pic>
        <p:nvPicPr>
          <p:cNvPr id="2050" name="Picture 2" descr="İlgili resim"/>
          <p:cNvPicPr>
            <a:picLocks noChangeAspect="1" noChangeArrowheads="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l="17665" t="8024" r="11728" b="9750"/>
          <a:stretch/>
        </p:blipFill>
        <p:spPr bwMode="auto">
          <a:xfrm>
            <a:off x="6267635" y="2522527"/>
            <a:ext cx="2059619" cy="1798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1158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290933"/>
            <a:ext cx="7886700" cy="4408531"/>
          </a:xfrm>
        </p:spPr>
        <p:txBody>
          <a:bodyPr>
            <a:normAutofit/>
          </a:bodyPr>
          <a:lstStyle/>
          <a:p>
            <a:pPr marL="0" indent="0">
              <a:spcAft>
                <a:spcPts val="600"/>
              </a:spcAft>
              <a:buNone/>
            </a:pPr>
            <a:r>
              <a:rPr lang="tr-TR" dirty="0">
                <a:solidFill>
                  <a:srgbClr val="0000FF"/>
                </a:solidFill>
              </a:rPr>
              <a:t>Üyelerinin ekonomik ihtiyaçlarını karşılamak: </a:t>
            </a:r>
            <a:endParaRPr lang="tr-TR" dirty="0" smtClean="0">
              <a:solidFill>
                <a:srgbClr val="0000FF"/>
              </a:solidFill>
            </a:endParaRPr>
          </a:p>
          <a:p>
            <a:pPr>
              <a:spcAft>
                <a:spcPts val="600"/>
              </a:spcAft>
            </a:pPr>
            <a:r>
              <a:rPr lang="tr-TR" sz="2600" dirty="0" smtClean="0"/>
              <a:t>Tarihî </a:t>
            </a:r>
            <a:r>
              <a:rPr lang="tr-TR" sz="2600" dirty="0"/>
              <a:t>süreç içinde aile, ekonomik bakımdan bir üretim birimi olmaktan çıkmış ve giderek bir tüketim birimi hâline gelmiştir. </a:t>
            </a:r>
            <a:endParaRPr lang="tr-TR" sz="2600" dirty="0" smtClean="0"/>
          </a:p>
          <a:p>
            <a:pPr>
              <a:spcAft>
                <a:spcPts val="600"/>
              </a:spcAft>
            </a:pPr>
            <a:r>
              <a:rPr lang="tr-TR" sz="2600" dirty="0" smtClean="0"/>
              <a:t>Aile </a:t>
            </a:r>
            <a:r>
              <a:rPr lang="tr-TR" sz="2600" dirty="0"/>
              <a:t>üyeleri, genellikle aile dışında çeşitli ekonomik etkinliklerde bulunarak ailelerinin geçimlerini sağlamaktadırlar. </a:t>
            </a:r>
            <a:endParaRPr lang="tr-TR" sz="2600" dirty="0" smtClean="0"/>
          </a:p>
          <a:p>
            <a:pPr>
              <a:spcAft>
                <a:spcPts val="600"/>
              </a:spcAft>
            </a:pPr>
            <a:r>
              <a:rPr lang="tr-TR" sz="2600" dirty="0" smtClean="0"/>
              <a:t>Böylece </a:t>
            </a:r>
            <a:r>
              <a:rPr lang="tr-TR" sz="2600" dirty="0"/>
              <a:t>aile, ekonomik </a:t>
            </a:r>
            <a:r>
              <a:rPr lang="tr-TR" sz="2600" dirty="0" smtClean="0"/>
              <a:t>fonksiyonunu </a:t>
            </a:r>
            <a:r>
              <a:rPr lang="tr-TR" sz="2600" dirty="0"/>
              <a:t>yerine </a:t>
            </a:r>
            <a:r>
              <a:rPr lang="tr-TR" sz="2600" dirty="0" smtClean="0"/>
              <a:t>getirmiş olur</a:t>
            </a:r>
            <a:r>
              <a:rPr lang="tr-TR" sz="2600" dirty="0"/>
              <a:t>.</a:t>
            </a:r>
            <a:endParaRPr lang="en-US" sz="2600"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12</a:t>
            </a:fld>
            <a:endParaRPr lang="en-US" dirty="0"/>
          </a:p>
        </p:txBody>
      </p:sp>
    </p:spTree>
    <p:extLst>
      <p:ext uri="{BB962C8B-B14F-4D97-AF65-F5344CB8AC3E}">
        <p14:creationId xmlns:p14="http://schemas.microsoft.com/office/powerpoint/2010/main" val="2286460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603683"/>
            <a:ext cx="7886700" cy="5761607"/>
          </a:xfrm>
        </p:spPr>
        <p:txBody>
          <a:bodyPr>
            <a:normAutofit/>
          </a:bodyPr>
          <a:lstStyle/>
          <a:p>
            <a:pPr marL="0" indent="0">
              <a:buNone/>
            </a:pPr>
            <a:r>
              <a:rPr lang="tr-TR" dirty="0">
                <a:solidFill>
                  <a:srgbClr val="0000FF"/>
                </a:solidFill>
              </a:rPr>
              <a:t>Çocukların sosyalleşmesini sağlamak: </a:t>
            </a:r>
            <a:endParaRPr lang="tr-TR" dirty="0" smtClean="0">
              <a:solidFill>
                <a:srgbClr val="0000FF"/>
              </a:solidFill>
            </a:endParaRPr>
          </a:p>
          <a:p>
            <a:r>
              <a:rPr lang="tr-TR" sz="2600" dirty="0" smtClean="0"/>
              <a:t>Aile</a:t>
            </a:r>
            <a:r>
              <a:rPr lang="tr-TR" sz="2600" dirty="0"/>
              <a:t>, toplumun temel değerlerini, duyuş, düşünüş ve davranış </a:t>
            </a:r>
            <a:r>
              <a:rPr lang="tr-TR" sz="2600" dirty="0" smtClean="0"/>
              <a:t>tarzlarını, </a:t>
            </a:r>
            <a:r>
              <a:rPr lang="tr-TR" sz="2600" dirty="0"/>
              <a:t>kısacası kültürünü, yeni kuşaklara aktaran ve benimseten bir kurumdur. </a:t>
            </a:r>
            <a:endParaRPr lang="tr-TR" sz="2600" dirty="0" smtClean="0"/>
          </a:p>
          <a:p>
            <a:r>
              <a:rPr lang="tr-TR" sz="2600" dirty="0" smtClean="0"/>
              <a:t>Bu </a:t>
            </a:r>
            <a:r>
              <a:rPr lang="tr-TR" sz="2600" dirty="0"/>
              <a:t>da ailenin sosyal fonksiyonudur</a:t>
            </a:r>
            <a:r>
              <a:rPr lang="tr-TR" sz="2600" dirty="0" smtClean="0"/>
              <a:t>.</a:t>
            </a:r>
          </a:p>
          <a:p>
            <a:pPr marL="0" indent="0">
              <a:buNone/>
            </a:pPr>
            <a:r>
              <a:rPr lang="tr-TR" dirty="0">
                <a:solidFill>
                  <a:srgbClr val="0000FF"/>
                </a:solidFill>
              </a:rPr>
              <a:t>Üyelerin psikolojik ihtiyaçlarını karşılamak: </a:t>
            </a:r>
            <a:endParaRPr lang="tr-TR" dirty="0" smtClean="0">
              <a:solidFill>
                <a:srgbClr val="0000FF"/>
              </a:solidFill>
            </a:endParaRPr>
          </a:p>
          <a:p>
            <a:r>
              <a:rPr lang="tr-TR" sz="2600" dirty="0" smtClean="0"/>
              <a:t>Aile</a:t>
            </a:r>
            <a:r>
              <a:rPr lang="tr-TR" sz="2600" dirty="0"/>
              <a:t>, kişiler arasında içten, sıcak, yüz yüze, samimi ilişkilerin ilk defa kurulduğu birincil bir gruptur. </a:t>
            </a:r>
            <a:endParaRPr lang="tr-TR" sz="2600" dirty="0" smtClean="0"/>
          </a:p>
          <a:p>
            <a:r>
              <a:rPr lang="tr-TR" sz="2600" dirty="0" smtClean="0"/>
              <a:t>Güven </a:t>
            </a:r>
            <a:r>
              <a:rPr lang="tr-TR" sz="2600" dirty="0"/>
              <a:t>duygusunun temelini oluşturan sevgi ihtiyacı ailede karşılanır. </a:t>
            </a:r>
            <a:endParaRPr lang="tr-TR" sz="2600" dirty="0" smtClean="0"/>
          </a:p>
          <a:p>
            <a:r>
              <a:rPr lang="tr-TR" sz="2600" dirty="0" smtClean="0"/>
              <a:t>İnsanlar</a:t>
            </a:r>
            <a:r>
              <a:rPr lang="tr-TR" sz="2600" dirty="0"/>
              <a:t>, iyilik, dürüstlük ve yardımseverlik gibi nitelikleri, başlangıçta aile ortamında kazanırlar.</a:t>
            </a:r>
            <a:endParaRPr lang="tr-TR" sz="2600" dirty="0" smtClean="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13</a:t>
            </a:fld>
            <a:endParaRPr lang="en-US" dirty="0"/>
          </a:p>
        </p:txBody>
      </p:sp>
    </p:spTree>
    <p:extLst>
      <p:ext uri="{BB962C8B-B14F-4D97-AF65-F5344CB8AC3E}">
        <p14:creationId xmlns:p14="http://schemas.microsoft.com/office/powerpoint/2010/main" val="3778089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AİLE ŞEKİLLERİ</a:t>
            </a:r>
            <a:endParaRPr lang="en-US" dirty="0"/>
          </a:p>
        </p:txBody>
      </p:sp>
      <p:sp>
        <p:nvSpPr>
          <p:cNvPr id="3" name="İçerik Yer Tutucusu 2"/>
          <p:cNvSpPr>
            <a:spLocks noGrp="1"/>
          </p:cNvSpPr>
          <p:nvPr>
            <p:ph idx="1"/>
          </p:nvPr>
        </p:nvSpPr>
        <p:spPr>
          <a:xfrm>
            <a:off x="628650" y="1725172"/>
            <a:ext cx="7886700" cy="3592554"/>
          </a:xfrm>
        </p:spPr>
        <p:txBody>
          <a:bodyPr>
            <a:normAutofit/>
          </a:bodyPr>
          <a:lstStyle/>
          <a:p>
            <a:pPr>
              <a:spcAft>
                <a:spcPts val="600"/>
              </a:spcAft>
            </a:pPr>
            <a:r>
              <a:rPr lang="tr-TR" dirty="0"/>
              <a:t>Aile, büyüklüğüne ve üyeleri arasındaki otorite ilişkilerine göre sınıflandırılabilir.</a:t>
            </a:r>
            <a:endParaRPr lang="en-US" dirty="0"/>
          </a:p>
          <a:p>
            <a:pPr>
              <a:spcAft>
                <a:spcPts val="600"/>
              </a:spcAft>
            </a:pPr>
            <a:r>
              <a:rPr lang="tr-TR" dirty="0"/>
              <a:t>Büyüklüğüne göre aileyi; </a:t>
            </a:r>
            <a:endParaRPr lang="tr-TR" dirty="0" smtClean="0"/>
          </a:p>
          <a:p>
            <a:pPr lvl="1">
              <a:spcBef>
                <a:spcPts val="1000"/>
              </a:spcBef>
              <a:spcAft>
                <a:spcPts val="600"/>
              </a:spcAft>
            </a:pPr>
            <a:r>
              <a:rPr lang="tr-TR" sz="2800" dirty="0" smtClean="0"/>
              <a:t>büyük </a:t>
            </a:r>
            <a:r>
              <a:rPr lang="tr-TR" sz="2800" dirty="0"/>
              <a:t>aile (geniş aile) ve </a:t>
            </a:r>
            <a:endParaRPr lang="tr-TR" sz="2800" dirty="0" smtClean="0"/>
          </a:p>
          <a:p>
            <a:pPr lvl="1">
              <a:spcBef>
                <a:spcPts val="1000"/>
              </a:spcBef>
              <a:spcAft>
                <a:spcPts val="600"/>
              </a:spcAft>
            </a:pPr>
            <a:r>
              <a:rPr lang="tr-TR" sz="2800" dirty="0" smtClean="0"/>
              <a:t>küçük </a:t>
            </a:r>
            <a:r>
              <a:rPr lang="tr-TR" sz="2800" dirty="0"/>
              <a:t>aile (çekirdek aile) </a:t>
            </a:r>
            <a:endParaRPr lang="tr-TR" sz="2800" dirty="0" smtClean="0"/>
          </a:p>
          <a:p>
            <a:pPr marL="222250" indent="0">
              <a:spcAft>
                <a:spcPts val="600"/>
              </a:spcAft>
              <a:buNone/>
            </a:pPr>
            <a:r>
              <a:rPr lang="tr-TR" dirty="0" smtClean="0"/>
              <a:t>olarak </a:t>
            </a:r>
            <a:r>
              <a:rPr lang="tr-TR" dirty="0"/>
              <a:t>iki gruba </a:t>
            </a:r>
            <a:r>
              <a:rPr lang="tr-TR" dirty="0" smtClean="0"/>
              <a:t>ayırabiliriz.</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14</a:t>
            </a:fld>
            <a:endParaRPr lang="en-US" dirty="0"/>
          </a:p>
        </p:txBody>
      </p:sp>
      <p:pic>
        <p:nvPicPr>
          <p:cNvPr id="6" name="Resim 5"/>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247502" y="3364639"/>
            <a:ext cx="3580839" cy="2610034"/>
          </a:xfrm>
          <a:prstGeom prst="rect">
            <a:avLst/>
          </a:prstGeom>
        </p:spPr>
      </p:pic>
    </p:spTree>
    <p:extLst>
      <p:ext uri="{BB962C8B-B14F-4D97-AF65-F5344CB8AC3E}">
        <p14:creationId xmlns:p14="http://schemas.microsoft.com/office/powerpoint/2010/main" val="40994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a:t>Çekirdek </a:t>
            </a:r>
            <a:r>
              <a:rPr lang="tr-TR" sz="4000" dirty="0" smtClean="0"/>
              <a:t>Aile</a:t>
            </a:r>
            <a:endParaRPr lang="en-US" sz="4000" dirty="0"/>
          </a:p>
        </p:txBody>
      </p:sp>
      <p:sp>
        <p:nvSpPr>
          <p:cNvPr id="3" name="İçerik Yer Tutucusu 2"/>
          <p:cNvSpPr>
            <a:spLocks noGrp="1"/>
          </p:cNvSpPr>
          <p:nvPr>
            <p:ph idx="1"/>
          </p:nvPr>
        </p:nvSpPr>
        <p:spPr>
          <a:xfrm>
            <a:off x="628650" y="1529862"/>
            <a:ext cx="7886700" cy="4746651"/>
          </a:xfrm>
        </p:spPr>
        <p:txBody>
          <a:bodyPr>
            <a:normAutofit/>
          </a:bodyPr>
          <a:lstStyle/>
          <a:p>
            <a:r>
              <a:rPr lang="tr-TR" dirty="0"/>
              <a:t>Evrensel bir sosyal olgudur. </a:t>
            </a:r>
            <a:endParaRPr lang="tr-TR" dirty="0" smtClean="0"/>
          </a:p>
          <a:p>
            <a:r>
              <a:rPr lang="tr-TR" dirty="0" smtClean="0"/>
              <a:t>Yapılan </a:t>
            </a:r>
            <a:r>
              <a:rPr lang="tr-TR" dirty="0"/>
              <a:t>araştırmalar, çoğu kez sanılanın aksine, bütün çağdaş toplumlarda en yaygın aile tipi olan çekirdek ailenin, ekonomik evrimin ve özellikle sanayileşmenin bir sonucu olmadığını göstermiştir</a:t>
            </a:r>
            <a:r>
              <a:rPr lang="tr-TR" dirty="0" smtClean="0"/>
              <a:t>.</a:t>
            </a:r>
          </a:p>
          <a:p>
            <a:r>
              <a:rPr lang="tr-TR" dirty="0"/>
              <a:t>Aile, basitten karmaşığa veya karmaşıktan basite doğru, doğrusal bir evrim göstermiş değildir.</a:t>
            </a:r>
            <a:r>
              <a:rPr lang="tr-TR" dirty="0" smtClean="0"/>
              <a:t> </a:t>
            </a:r>
          </a:p>
          <a:p>
            <a:r>
              <a:rPr lang="tr-TR" dirty="0"/>
              <a:t>Nitekim, en ilkel toplum türü olan avcı ve toplayıcı toplumlarda da, çekirdek aile tipinin egemen olduğu anlaşılmış bulunmaktadır.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15</a:t>
            </a:fld>
            <a:endParaRPr lang="en-US" dirty="0"/>
          </a:p>
        </p:txBody>
      </p:sp>
      <p:pic>
        <p:nvPicPr>
          <p:cNvPr id="53250" name="Picture 2" descr="Çekirdek Aile ile ilgili görsel sonucu"/>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79827" y="133335"/>
            <a:ext cx="1979471" cy="1970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9536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43431"/>
            <a:ext cx="7886700" cy="4356033"/>
          </a:xfrm>
        </p:spPr>
        <p:txBody>
          <a:bodyPr/>
          <a:lstStyle/>
          <a:p>
            <a:r>
              <a:rPr lang="tr-TR" dirty="0"/>
              <a:t>Çekirdek aile, evrensel olmakla beraber, bağımsız çekirdek aile </a:t>
            </a:r>
            <a:r>
              <a:rPr lang="tr-TR" dirty="0" smtClean="0"/>
              <a:t>modern </a:t>
            </a:r>
            <a:r>
              <a:rPr lang="tr-TR" dirty="0"/>
              <a:t>sanayi toplumlarının bir özelliği olarak ortaya çıkmıştır. </a:t>
            </a:r>
            <a:endParaRPr lang="tr-TR" dirty="0" smtClean="0"/>
          </a:p>
          <a:p>
            <a:r>
              <a:rPr lang="tr-TR" dirty="0" smtClean="0"/>
              <a:t>Bu </a:t>
            </a:r>
            <a:r>
              <a:rPr lang="tr-TR" dirty="0"/>
              <a:t>toplumlarda, özel mülkiyet, kişisel mutluluk ve herkesin kendi hayatını yaşamak istemesi gibi sosyal idealler yaygınlaşmıştır. </a:t>
            </a:r>
            <a:endParaRPr lang="tr-TR" dirty="0" smtClean="0"/>
          </a:p>
          <a:p>
            <a:r>
              <a:rPr lang="tr-TR" dirty="0" smtClean="0"/>
              <a:t>Coğrafi </a:t>
            </a:r>
            <a:r>
              <a:rPr lang="tr-TR" dirty="0"/>
              <a:t>ve sosyal hareketlilik olanakları artmıştır. </a:t>
            </a:r>
            <a:endParaRPr lang="tr-TR" dirty="0" smtClean="0"/>
          </a:p>
          <a:p>
            <a:r>
              <a:rPr lang="tr-TR" dirty="0" smtClean="0"/>
              <a:t>Bu </a:t>
            </a:r>
            <a:r>
              <a:rPr lang="tr-TR" dirty="0"/>
              <a:t>şartlar, çekirdek ailenin gelişimini yakından etkilemiştir.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16</a:t>
            </a:fld>
            <a:endParaRPr lang="en-US" dirty="0"/>
          </a:p>
        </p:txBody>
      </p:sp>
    </p:spTree>
    <p:extLst>
      <p:ext uri="{BB962C8B-B14F-4D97-AF65-F5344CB8AC3E}">
        <p14:creationId xmlns:p14="http://schemas.microsoft.com/office/powerpoint/2010/main" val="979817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9858" y="1403046"/>
            <a:ext cx="7886700" cy="971305"/>
          </a:xfrm>
        </p:spPr>
        <p:txBody>
          <a:bodyPr>
            <a:normAutofit/>
          </a:bodyPr>
          <a:lstStyle/>
          <a:p>
            <a:r>
              <a:rPr lang="tr-TR" sz="4000" dirty="0"/>
              <a:t>Anaerkil </a:t>
            </a:r>
            <a:r>
              <a:rPr lang="tr-TR" sz="4000" dirty="0" smtClean="0"/>
              <a:t>Aile (Ana Ailesi)</a:t>
            </a:r>
            <a:endParaRPr lang="en-US" sz="4000" dirty="0"/>
          </a:p>
        </p:txBody>
      </p:sp>
      <p:sp>
        <p:nvSpPr>
          <p:cNvPr id="3" name="İçerik Yer Tutucusu 2"/>
          <p:cNvSpPr>
            <a:spLocks noGrp="1"/>
          </p:cNvSpPr>
          <p:nvPr>
            <p:ph idx="1"/>
          </p:nvPr>
        </p:nvSpPr>
        <p:spPr>
          <a:xfrm>
            <a:off x="628650" y="2355486"/>
            <a:ext cx="7886700" cy="3814495"/>
          </a:xfrm>
        </p:spPr>
        <p:txBody>
          <a:bodyPr>
            <a:normAutofit/>
          </a:bodyPr>
          <a:lstStyle/>
          <a:p>
            <a:pPr>
              <a:lnSpc>
                <a:spcPct val="95000"/>
              </a:lnSpc>
            </a:pPr>
            <a:r>
              <a:rPr lang="tr-TR" sz="2600" dirty="0" smtClean="0"/>
              <a:t>Avcılık </a:t>
            </a:r>
            <a:r>
              <a:rPr lang="tr-TR" sz="2600" dirty="0"/>
              <a:t>ve toplayıcılıkla geçimini </a:t>
            </a:r>
            <a:r>
              <a:rPr lang="tr-TR" sz="2600" dirty="0" smtClean="0"/>
              <a:t>sağlayan </a:t>
            </a:r>
            <a:r>
              <a:rPr lang="tr-TR" sz="2600" dirty="0"/>
              <a:t>toplumların yerleşik </a:t>
            </a:r>
            <a:r>
              <a:rPr lang="tr-TR" sz="2600" dirty="0" smtClean="0"/>
              <a:t>hayata </a:t>
            </a:r>
            <a:r>
              <a:rPr lang="tr-TR" sz="2600" dirty="0"/>
              <a:t>geçmeleriyle ortaya çıkan </a:t>
            </a:r>
            <a:r>
              <a:rPr lang="tr-TR" sz="2600" dirty="0" smtClean="0"/>
              <a:t>bir </a:t>
            </a:r>
            <a:r>
              <a:rPr lang="tr-TR" sz="2600" dirty="0"/>
              <a:t>aile türüdür. </a:t>
            </a:r>
            <a:endParaRPr lang="tr-TR" sz="2600" dirty="0" smtClean="0"/>
          </a:p>
          <a:p>
            <a:pPr>
              <a:lnSpc>
                <a:spcPct val="95000"/>
              </a:lnSpc>
            </a:pPr>
            <a:r>
              <a:rPr lang="tr-TR" sz="2600" dirty="0" smtClean="0"/>
              <a:t>Erkekler</a:t>
            </a:r>
            <a:r>
              <a:rPr lang="tr-TR" sz="2600" dirty="0"/>
              <a:t>, genellikle oturulan yerden uzaklarda yapılan avcılıkla uğraşırlar. </a:t>
            </a:r>
            <a:endParaRPr lang="tr-TR" sz="2600" dirty="0" smtClean="0"/>
          </a:p>
          <a:p>
            <a:pPr>
              <a:lnSpc>
                <a:spcPct val="95000"/>
              </a:lnSpc>
            </a:pPr>
            <a:r>
              <a:rPr lang="tr-TR" sz="2600" dirty="0" smtClean="0"/>
              <a:t>Kadınlar</a:t>
            </a:r>
            <a:r>
              <a:rPr lang="tr-TR" sz="2600" dirty="0"/>
              <a:t>, çocukları soğuğa, sıcağa, yırtıcı hayvanlara vb. tehlikelere karşı korumakta, bitki toplamakta, yiyecek hazırlamakta, hastalara bakmakta, hayvan evcilleştirmeyle uğraşmaktadır.</a:t>
            </a:r>
            <a:endParaRPr lang="en-US" sz="2600"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17</a:t>
            </a:fld>
            <a:endParaRPr lang="en-US" dirty="0"/>
          </a:p>
        </p:txBody>
      </p:sp>
      <p:sp>
        <p:nvSpPr>
          <p:cNvPr id="5" name="İçerik Yer Tutucusu 2"/>
          <p:cNvSpPr txBox="1">
            <a:spLocks/>
          </p:cNvSpPr>
          <p:nvPr/>
        </p:nvSpPr>
        <p:spPr>
          <a:xfrm>
            <a:off x="628650" y="526686"/>
            <a:ext cx="7886700" cy="100915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SzPct val="70000"/>
              <a:buFontTx/>
              <a:buBlip>
                <a:blip r:embed="rId2"/>
              </a:buBlip>
              <a:defRPr sz="2800" b="1"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b="1"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tr-TR" dirty="0" err="1" smtClean="0"/>
              <a:t>Soybağı</a:t>
            </a:r>
            <a:r>
              <a:rPr lang="tr-TR" dirty="0" smtClean="0"/>
              <a:t> ve otoriteye göre aileyi; anaerkil ve ataerkil aile olmak üzere ikiye ayırabiliriz:</a:t>
            </a:r>
            <a:endParaRPr lang="en-US" dirty="0"/>
          </a:p>
        </p:txBody>
      </p:sp>
    </p:spTree>
    <p:extLst>
      <p:ext uri="{BB962C8B-B14F-4D97-AF65-F5344CB8AC3E}">
        <p14:creationId xmlns:p14="http://schemas.microsoft.com/office/powerpoint/2010/main" val="3675559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49" y="834501"/>
            <a:ext cx="8106977" cy="5362113"/>
          </a:xfrm>
        </p:spPr>
        <p:txBody>
          <a:bodyPr>
            <a:normAutofit/>
          </a:bodyPr>
          <a:lstStyle/>
          <a:p>
            <a:r>
              <a:rPr lang="tr-TR" sz="2600" dirty="0"/>
              <a:t>Ailede baba otoritesi yoktur. </a:t>
            </a:r>
            <a:r>
              <a:rPr lang="tr-TR" sz="2600" dirty="0" smtClean="0"/>
              <a:t>Annenin </a:t>
            </a:r>
            <a:r>
              <a:rPr lang="tr-TR" sz="2600" dirty="0"/>
              <a:t>kız ve erkek kardeşleri ve bunların çocuklarının tamamı bir arada oturur. </a:t>
            </a:r>
            <a:endParaRPr lang="tr-TR" sz="2600" dirty="0" smtClean="0"/>
          </a:p>
          <a:p>
            <a:r>
              <a:rPr lang="tr-TR" sz="2600" dirty="0" smtClean="0"/>
              <a:t>Akrabalık </a:t>
            </a:r>
            <a:r>
              <a:rPr lang="tr-TR" sz="2600" dirty="0"/>
              <a:t>ilişkilerinde ana soyunun üstünlüğü vardır. </a:t>
            </a:r>
            <a:endParaRPr lang="tr-TR" sz="2600" dirty="0" smtClean="0"/>
          </a:p>
          <a:p>
            <a:r>
              <a:rPr lang="tr-TR" sz="2600" dirty="0" smtClean="0"/>
              <a:t>Evin </a:t>
            </a:r>
            <a:r>
              <a:rPr lang="tr-TR" sz="2600" dirty="0"/>
              <a:t>reisi, kadının büyük erkek kardeşidir. Ancak, otorite kadında toplanmıştır. </a:t>
            </a:r>
            <a:endParaRPr lang="tr-TR" sz="2600" dirty="0" smtClean="0"/>
          </a:p>
          <a:p>
            <a:r>
              <a:rPr lang="tr-TR" sz="2600" dirty="0" smtClean="0"/>
              <a:t>Bu </a:t>
            </a:r>
            <a:r>
              <a:rPr lang="tr-TR" sz="2600" dirty="0"/>
              <a:t>aile yapısında bireylerin soyu anaya göre belirleniyordu. Bu durum, kadına o zamana kadar hiç görülmemiş oranda yüksek bir sosyal statü kazandırmaktaydı. </a:t>
            </a:r>
            <a:endParaRPr lang="tr-TR" sz="2600" dirty="0" smtClean="0"/>
          </a:p>
          <a:p>
            <a:r>
              <a:rPr lang="tr-TR" sz="2600" dirty="0" err="1" smtClean="0"/>
              <a:t>Anasoyluluk</a:t>
            </a:r>
            <a:r>
              <a:rPr lang="tr-TR" sz="2600" dirty="0"/>
              <a:t>, sosyal kuralların anaya ayrıcalık </a:t>
            </a:r>
            <a:r>
              <a:rPr lang="tr-TR" sz="2600" dirty="0" smtClean="0"/>
              <a:t>tanımış </a:t>
            </a:r>
            <a:r>
              <a:rPr lang="tr-TR" sz="2600" dirty="0"/>
              <a:t>olduğunu ifade eden bir kavram olarak ortaya çıkmıştır.</a:t>
            </a:r>
            <a:endParaRPr lang="en-US" sz="2600"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18</a:t>
            </a:fld>
            <a:endParaRPr lang="en-US" dirty="0"/>
          </a:p>
        </p:txBody>
      </p:sp>
    </p:spTree>
    <p:extLst>
      <p:ext uri="{BB962C8B-B14F-4D97-AF65-F5344CB8AC3E}">
        <p14:creationId xmlns:p14="http://schemas.microsoft.com/office/powerpoint/2010/main" val="194753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a:t>Ataerkil </a:t>
            </a:r>
            <a:r>
              <a:rPr lang="tr-TR" sz="4000" dirty="0" smtClean="0"/>
              <a:t>Aile (Baba Ailesi)</a:t>
            </a:r>
            <a:endParaRPr lang="en-US" sz="4000" dirty="0"/>
          </a:p>
        </p:txBody>
      </p:sp>
      <p:sp>
        <p:nvSpPr>
          <p:cNvPr id="3" name="İçerik Yer Tutucusu 2"/>
          <p:cNvSpPr>
            <a:spLocks noGrp="1"/>
          </p:cNvSpPr>
          <p:nvPr>
            <p:ph idx="1"/>
          </p:nvPr>
        </p:nvSpPr>
        <p:spPr>
          <a:xfrm>
            <a:off x="628650" y="1529862"/>
            <a:ext cx="7886700" cy="4897571"/>
          </a:xfrm>
        </p:spPr>
        <p:txBody>
          <a:bodyPr>
            <a:normAutofit/>
          </a:bodyPr>
          <a:lstStyle/>
          <a:p>
            <a:r>
              <a:rPr lang="tr-TR" dirty="0" smtClean="0"/>
              <a:t>Baba </a:t>
            </a:r>
            <a:r>
              <a:rPr lang="tr-TR" dirty="0"/>
              <a:t>soyunun ve baba otoritesinin </a:t>
            </a:r>
            <a:r>
              <a:rPr lang="tr-TR" dirty="0" smtClean="0"/>
              <a:t/>
            </a:r>
            <a:br>
              <a:rPr lang="tr-TR" dirty="0" smtClean="0"/>
            </a:br>
            <a:r>
              <a:rPr lang="tr-TR" dirty="0" smtClean="0"/>
              <a:t>ağır </a:t>
            </a:r>
            <a:r>
              <a:rPr lang="tr-TR" dirty="0"/>
              <a:t>bastığı aile tipidir. </a:t>
            </a:r>
            <a:endParaRPr lang="tr-TR" dirty="0" smtClean="0"/>
          </a:p>
          <a:p>
            <a:r>
              <a:rPr lang="tr-TR" dirty="0" smtClean="0"/>
              <a:t>Teknolojik </a:t>
            </a:r>
            <a:r>
              <a:rPr lang="tr-TR" dirty="0"/>
              <a:t>gelişmeler, erkeğin </a:t>
            </a:r>
            <a:r>
              <a:rPr lang="tr-TR" dirty="0" smtClean="0"/>
              <a:t/>
            </a:r>
            <a:br>
              <a:rPr lang="tr-TR" dirty="0" smtClean="0"/>
            </a:br>
            <a:r>
              <a:rPr lang="tr-TR" dirty="0" smtClean="0"/>
              <a:t>üstünlüğüne </a:t>
            </a:r>
            <a:r>
              <a:rPr lang="tr-TR" dirty="0"/>
              <a:t>yol açtı. </a:t>
            </a:r>
            <a:endParaRPr lang="tr-TR" dirty="0" smtClean="0"/>
          </a:p>
          <a:p>
            <a:r>
              <a:rPr lang="tr-TR" dirty="0" smtClean="0"/>
              <a:t>Toplayıcılık </a:t>
            </a:r>
            <a:r>
              <a:rPr lang="tr-TR" dirty="0"/>
              <a:t>ve avcılık döneminin yerini çobanlık ve tarım aldı. </a:t>
            </a:r>
            <a:endParaRPr lang="tr-TR" dirty="0" smtClean="0"/>
          </a:p>
          <a:p>
            <a:r>
              <a:rPr lang="tr-TR" dirty="0" smtClean="0"/>
              <a:t>Bu </a:t>
            </a:r>
            <a:r>
              <a:rPr lang="tr-TR" dirty="0"/>
              <a:t>süreçte, bakır, demir, bronz keşfedilip madenden araç-gereçler ve silahlar yapılmaya başlanınca, kadın ile erkek arasındaki eski işbölümü de tarihe karıştı.</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19</a:t>
            </a:fld>
            <a:endParaRPr lang="en-US" dirty="0"/>
          </a:p>
        </p:txBody>
      </p:sp>
      <p:pic>
        <p:nvPicPr>
          <p:cNvPr id="4100" name="Picture 4" descr="Ataerkil Aile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1731" y="1285736"/>
            <a:ext cx="2841727" cy="189247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1998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ACA2201-F616-4C35-9250-59F451F8F0F6}" type="slidenum">
              <a:rPr lang="en-US" smtClean="0"/>
              <a:pPr/>
              <a:t>2</a:t>
            </a:fld>
            <a:endParaRPr lang="en-US" dirty="0"/>
          </a:p>
        </p:txBody>
      </p:sp>
      <p:sp>
        <p:nvSpPr>
          <p:cNvPr id="2" name="Unvan 1"/>
          <p:cNvSpPr>
            <a:spLocks noGrp="1"/>
          </p:cNvSpPr>
          <p:nvPr>
            <p:ph type="title"/>
          </p:nvPr>
        </p:nvSpPr>
        <p:spPr/>
        <p:txBody>
          <a:bodyPr/>
          <a:lstStyle/>
          <a:p>
            <a:r>
              <a:rPr lang="tr-TR" dirty="0" smtClean="0"/>
              <a:t>AİLE</a:t>
            </a:r>
            <a:endParaRPr lang="en-US" dirty="0"/>
          </a:p>
        </p:txBody>
      </p:sp>
      <p:sp>
        <p:nvSpPr>
          <p:cNvPr id="3" name="İçerik Yer Tutucusu 2"/>
          <p:cNvSpPr>
            <a:spLocks noGrp="1"/>
          </p:cNvSpPr>
          <p:nvPr>
            <p:ph idx="1"/>
          </p:nvPr>
        </p:nvSpPr>
        <p:spPr>
          <a:xfrm>
            <a:off x="628650" y="1529862"/>
            <a:ext cx="7886700" cy="4782161"/>
          </a:xfrm>
        </p:spPr>
        <p:txBody>
          <a:bodyPr/>
          <a:lstStyle/>
          <a:p>
            <a:pPr>
              <a:spcAft>
                <a:spcPts val="600"/>
              </a:spcAft>
            </a:pPr>
            <a:r>
              <a:rPr lang="tr-TR" dirty="0"/>
              <a:t>Her toplumda veya sosyal sistemde, kadın-erkek ilişkilerini düzenleyen, doğan çocuğun bakımından, beslenmesinden, sağlık ve eğitiminden sorumlu olan bir aile kurumu vardır. </a:t>
            </a:r>
            <a:endParaRPr lang="tr-TR" dirty="0" smtClean="0"/>
          </a:p>
          <a:p>
            <a:pPr>
              <a:spcAft>
                <a:spcPts val="600"/>
              </a:spcAft>
            </a:pPr>
            <a:r>
              <a:rPr lang="tr-TR" dirty="0" smtClean="0"/>
              <a:t>Ancak</a:t>
            </a:r>
            <a:r>
              <a:rPr lang="tr-TR" dirty="0"/>
              <a:t>, aile çeşitleri ve buna bağlı olarak evlenme biçimleri, aile üyelerinin görevleri, akrabalık kuralları bir toplumdan diğerine, </a:t>
            </a:r>
            <a:r>
              <a:rPr lang="tr-TR" dirty="0" smtClean="0"/>
              <a:t/>
            </a:r>
            <a:br>
              <a:rPr lang="tr-TR" dirty="0" smtClean="0"/>
            </a:br>
            <a:r>
              <a:rPr lang="tr-TR" dirty="0" smtClean="0"/>
              <a:t>hatta </a:t>
            </a:r>
            <a:r>
              <a:rPr lang="tr-TR" dirty="0"/>
              <a:t>aynı toplumun çeşitli </a:t>
            </a:r>
            <a:r>
              <a:rPr lang="tr-TR" dirty="0" smtClean="0"/>
              <a:t/>
            </a:r>
            <a:br>
              <a:rPr lang="tr-TR" dirty="0" smtClean="0"/>
            </a:br>
            <a:r>
              <a:rPr lang="tr-TR" dirty="0" smtClean="0"/>
              <a:t>tabakaları </a:t>
            </a:r>
            <a:r>
              <a:rPr lang="tr-TR" dirty="0"/>
              <a:t>arasında büyük </a:t>
            </a:r>
            <a:r>
              <a:rPr lang="tr-TR" dirty="0" smtClean="0"/>
              <a:t/>
            </a:r>
            <a:br>
              <a:rPr lang="tr-TR" dirty="0" smtClean="0"/>
            </a:br>
            <a:r>
              <a:rPr lang="tr-TR" dirty="0" smtClean="0"/>
              <a:t>farklılıklar </a:t>
            </a:r>
            <a:r>
              <a:rPr lang="tr-TR" dirty="0"/>
              <a:t>gösterebilmektedir.</a:t>
            </a:r>
            <a:endParaRPr lang="en-US" dirty="0"/>
          </a:p>
        </p:txBody>
      </p:sp>
      <p:pic>
        <p:nvPicPr>
          <p:cNvPr id="31746" name="Picture 2" descr="Aile ile ilgili görsel sonucu"/>
          <p:cNvPicPr>
            <a:picLocks noChangeAspect="1" noChangeArrowheads="1"/>
          </p:cNvPicPr>
          <p:nvPr/>
        </p:nvPicPr>
        <p:blipFill>
          <a:blip r:embed="rId2" cstate="print">
            <a:clrChange>
              <a:clrFrom>
                <a:srgbClr val="FFFFFF"/>
              </a:clrFrom>
              <a:clrTo>
                <a:srgbClr val="FFFFFF">
                  <a:alpha val="0"/>
                </a:srgbClr>
              </a:clrTo>
            </a:clrChange>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33004" y="4478131"/>
            <a:ext cx="4010996" cy="2045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94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645852"/>
            <a:ext cx="7886700" cy="5619564"/>
          </a:xfrm>
        </p:spPr>
        <p:txBody>
          <a:bodyPr>
            <a:normAutofit/>
          </a:bodyPr>
          <a:lstStyle/>
          <a:p>
            <a:pPr marL="0" indent="0">
              <a:buNone/>
            </a:pPr>
            <a:r>
              <a:rPr lang="tr-TR" dirty="0"/>
              <a:t>Eşlerin oturdukları yere göre evlilik tipleri, üçe ayrılmaktadır; </a:t>
            </a:r>
            <a:r>
              <a:rPr lang="tr-TR" dirty="0" err="1"/>
              <a:t>patrilokal</a:t>
            </a:r>
            <a:r>
              <a:rPr lang="tr-TR" dirty="0"/>
              <a:t>, </a:t>
            </a:r>
            <a:r>
              <a:rPr lang="tr-TR" dirty="0" err="1"/>
              <a:t>matrilokal</a:t>
            </a:r>
            <a:r>
              <a:rPr lang="tr-TR" dirty="0"/>
              <a:t> ve </a:t>
            </a:r>
            <a:r>
              <a:rPr lang="tr-TR" dirty="0" err="1"/>
              <a:t>neolokal</a:t>
            </a:r>
            <a:r>
              <a:rPr lang="tr-TR" dirty="0"/>
              <a:t> olarak</a:t>
            </a:r>
            <a:r>
              <a:rPr lang="tr-TR" dirty="0" smtClean="0"/>
              <a:t>:</a:t>
            </a:r>
          </a:p>
          <a:p>
            <a:pPr lvl="0" fontAlgn="base"/>
            <a:r>
              <a:rPr lang="tr-TR" dirty="0" err="1">
                <a:solidFill>
                  <a:srgbClr val="0000FF"/>
                </a:solidFill>
              </a:rPr>
              <a:t>Patrilokal</a:t>
            </a:r>
            <a:r>
              <a:rPr lang="tr-TR" dirty="0">
                <a:solidFill>
                  <a:srgbClr val="0000FF"/>
                </a:solidFill>
              </a:rPr>
              <a:t> (baba yerlilik): </a:t>
            </a:r>
            <a:r>
              <a:rPr lang="tr-TR" dirty="0"/>
              <a:t>Evlenen eşlerin, erkeğin ailesiyle beraber oturmasıdır.</a:t>
            </a:r>
            <a:endParaRPr lang="en-US" dirty="0"/>
          </a:p>
          <a:p>
            <a:pPr lvl="0" fontAlgn="base"/>
            <a:r>
              <a:rPr lang="tr-TR" dirty="0" err="1">
                <a:solidFill>
                  <a:srgbClr val="0000FF"/>
                </a:solidFill>
              </a:rPr>
              <a:t>Matrilokal</a:t>
            </a:r>
            <a:r>
              <a:rPr lang="tr-TR" dirty="0">
                <a:solidFill>
                  <a:srgbClr val="0000FF"/>
                </a:solidFill>
              </a:rPr>
              <a:t> (ana yerlilik): </a:t>
            </a:r>
            <a:r>
              <a:rPr lang="tr-TR" dirty="0"/>
              <a:t>Evlenen eşlerin, kadının ailesiyle beraber oturmasıdır. Bu tip, Türkiye'de "iç güveyi" deyimiyle adlandırılır.</a:t>
            </a:r>
            <a:endParaRPr lang="en-US" dirty="0"/>
          </a:p>
          <a:p>
            <a:r>
              <a:rPr lang="tr-TR" dirty="0" err="1">
                <a:solidFill>
                  <a:srgbClr val="0000FF"/>
                </a:solidFill>
              </a:rPr>
              <a:t>Neolokal</a:t>
            </a:r>
            <a:r>
              <a:rPr lang="tr-TR" dirty="0">
                <a:solidFill>
                  <a:srgbClr val="0000FF"/>
                </a:solidFill>
              </a:rPr>
              <a:t> (ev açma): </a:t>
            </a:r>
            <a:r>
              <a:rPr lang="tr-TR" dirty="0"/>
              <a:t>Eşlerin, hem kadının hem de erkeğin ailesinden uzak, ayrı bir yerde oturmasıdır. Bu evlilik tipi, çağdaş ailenin temel özelliklerinden biridir.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20</a:t>
            </a:fld>
            <a:endParaRPr lang="en-US" dirty="0"/>
          </a:p>
        </p:txBody>
      </p:sp>
    </p:spTree>
    <p:extLst>
      <p:ext uri="{BB962C8B-B14F-4D97-AF65-F5344CB8AC3E}">
        <p14:creationId xmlns:p14="http://schemas.microsoft.com/office/powerpoint/2010/main" val="1310580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39760"/>
            <a:ext cx="7886700" cy="2278658"/>
          </a:xfrm>
        </p:spPr>
        <p:txBody>
          <a:bodyPr/>
          <a:lstStyle/>
          <a:p>
            <a:pPr marL="0" indent="0">
              <a:buNone/>
            </a:pPr>
            <a:r>
              <a:rPr lang="tr-TR" dirty="0"/>
              <a:t>Aile birliğinin çözülmesine yol açan faktörleri; </a:t>
            </a:r>
            <a:endParaRPr lang="tr-TR" dirty="0" smtClean="0"/>
          </a:p>
          <a:p>
            <a:r>
              <a:rPr lang="tr-TR" dirty="0" smtClean="0"/>
              <a:t>Sosyal</a:t>
            </a:r>
            <a:r>
              <a:rPr lang="tr-TR" dirty="0"/>
              <a:t>, ekonomik ve kültürel faktörler ile </a:t>
            </a:r>
            <a:endParaRPr lang="tr-TR" dirty="0" smtClean="0"/>
          </a:p>
          <a:p>
            <a:r>
              <a:rPr lang="tr-TR" dirty="0" smtClean="0"/>
              <a:t>Kişiye </a:t>
            </a:r>
            <a:r>
              <a:rPr lang="tr-TR" dirty="0"/>
              <a:t>bağlı faktörler </a:t>
            </a:r>
            <a:endParaRPr lang="tr-TR" dirty="0" smtClean="0"/>
          </a:p>
          <a:p>
            <a:pPr marL="0" indent="0">
              <a:buNone/>
            </a:pPr>
            <a:r>
              <a:rPr lang="tr-TR" dirty="0" smtClean="0"/>
              <a:t>olarak </a:t>
            </a:r>
            <a:r>
              <a:rPr lang="tr-TR" dirty="0"/>
              <a:t>iki gruba ayırarak </a:t>
            </a:r>
            <a:r>
              <a:rPr lang="tr-TR" dirty="0" smtClean="0"/>
              <a:t>inceleyebiliriz.</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21</a:t>
            </a:fld>
            <a:endParaRPr lang="en-US" dirty="0"/>
          </a:p>
        </p:txBody>
      </p:sp>
      <p:pic>
        <p:nvPicPr>
          <p:cNvPr id="7170" name="Picture 2" descr="BOŞANMA NEDENLERİ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3284984"/>
            <a:ext cx="4815921" cy="34012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9083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105708"/>
            <a:ext cx="7300504" cy="4831186"/>
          </a:xfrm>
        </p:spPr>
        <p:txBody>
          <a:bodyPr/>
          <a:lstStyle/>
          <a:p>
            <a:r>
              <a:rPr lang="tr-TR" dirty="0" smtClean="0">
                <a:solidFill>
                  <a:srgbClr val="0000FF"/>
                </a:solidFill>
              </a:rPr>
              <a:t>Aile Hekimliği</a:t>
            </a:r>
          </a:p>
          <a:p>
            <a:r>
              <a:rPr lang="tr-TR" dirty="0" smtClean="0"/>
              <a:t>Ülkemiz sağlık hizmetlerinin gelişimi ve organizasyonunda, koruyucu ve tedavi edici sağlık hizmetlerinin bireylere ulaştırılması yönündeki çalışmalar Cumhuriyetin ilanından günümüze kadar uzanan gelişim sürecinde hız kazanmıştır. Cumhuriyetin ilan edilmesinin ilk yıllarında itibaren ülkemizdeki bugünkü sağlık teşkilatlandırması ve sağlık hizmetlerinin temeli atılmıştır.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22</a:t>
            </a:fld>
            <a:endParaRPr lang="en-US" dirty="0"/>
          </a:p>
        </p:txBody>
      </p:sp>
    </p:spTree>
    <p:extLst>
      <p:ext uri="{BB962C8B-B14F-4D97-AF65-F5344CB8AC3E}">
        <p14:creationId xmlns:p14="http://schemas.microsoft.com/office/powerpoint/2010/main" val="1341460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529862"/>
            <a:ext cx="7886700" cy="3974293"/>
          </a:xfrm>
        </p:spPr>
        <p:txBody>
          <a:bodyPr>
            <a:normAutofit fontScale="85000" lnSpcReduction="20000"/>
          </a:bodyPr>
          <a:lstStyle/>
          <a:p>
            <a:pPr marL="0" lvl="0" indent="0" fontAlgn="base">
              <a:buNone/>
            </a:pPr>
            <a:r>
              <a:rPr lang="tr-TR" dirty="0" smtClean="0"/>
              <a:t>Sağlıkta dönüşüm programının temel amaçları arasında olan aile hekimliği,halkımızın sağlık düzeyinin yükseltilmesi, kaynaklarımızı uygun şekilde kullanarak daha fazla hizmetin sağlanması ve bütün bireylerin sağlık hizmetlerine ihtiyaçları ölçüsünde ulaşmalarının sağlanması  yer almaktadır. Bu amaçlara ulaşmak için birinci basamak sağlık hizmetlerinin çağdaş bir yaklaşımla yeniden düzenlenip yaygınlaştırılması ve tüm toplum bireyleri tarafından tercih edilebilir şekilde sunulması sağlanmaktadır. Herkesin kendi seçebileceği, kolayca erişebileceği, herhangi bir engelle karşılaşmasızın danışabileceği, başvurabileceği bir aile hekiminin olması bu yaklaşımın ana unsurlarının başında gelir. </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23</a:t>
            </a:fld>
            <a:endParaRPr lang="en-US" dirty="0"/>
          </a:p>
        </p:txBody>
      </p:sp>
    </p:spTree>
    <p:extLst>
      <p:ext uri="{BB962C8B-B14F-4D97-AF65-F5344CB8AC3E}">
        <p14:creationId xmlns:p14="http://schemas.microsoft.com/office/powerpoint/2010/main" val="3615744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112610"/>
            <a:ext cx="7886700" cy="4773284"/>
          </a:xfrm>
        </p:spPr>
        <p:txBody>
          <a:bodyPr>
            <a:normAutofit/>
          </a:bodyPr>
          <a:lstStyle/>
          <a:p>
            <a:pPr marL="0" indent="0" fontAlgn="base">
              <a:buNone/>
            </a:pPr>
            <a:r>
              <a:rPr lang="tr-TR" dirty="0" smtClean="0">
                <a:solidFill>
                  <a:srgbClr val="0000FF"/>
                </a:solidFill>
              </a:rPr>
              <a:t>Koruyucu Hekimlik</a:t>
            </a:r>
          </a:p>
          <a:p>
            <a:r>
              <a:rPr lang="tr-TR" dirty="0" smtClean="0"/>
              <a:t>Hastalıklarla baş etmenin en kolay ve ucuz yolu, hastalığa yakalanmadan önce gerekli önlemlerin alınmasıdır. Bu alanda yapılan çalışmalara koruyucu tıp çalışmaları denilmektedir.</a:t>
            </a:r>
          </a:p>
          <a:p>
            <a:r>
              <a:rPr lang="tr-TR" dirty="0" smtClean="0"/>
              <a:t>Koruyucu tıp; hastalığın nasıl başladığı ya da kişileri nasıl hasta ettiğine göre koruma mekanizması geliştirilerek, bilinen veya yeni yöntemlerle  epidemiyoloji bilimi çerçevesinde faaliyetlerini sürdürmektedir.</a:t>
            </a:r>
          </a:p>
          <a:p>
            <a:pPr marL="0" indent="0" fontAlgn="base">
              <a:buNone/>
            </a:pPr>
            <a:endParaRPr lang="tr-TR" dirty="0" smtClean="0">
              <a:solidFill>
                <a:srgbClr val="0000FF"/>
              </a:solidFill>
            </a:endParaRPr>
          </a:p>
          <a:p>
            <a:pPr marL="0" lvl="0" indent="0" fontAlgn="base">
              <a:buNone/>
            </a:pP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24</a:t>
            </a:fld>
            <a:endParaRPr lang="en-US" dirty="0"/>
          </a:p>
        </p:txBody>
      </p:sp>
    </p:spTree>
    <p:extLst>
      <p:ext uri="{BB962C8B-B14F-4D97-AF65-F5344CB8AC3E}">
        <p14:creationId xmlns:p14="http://schemas.microsoft.com/office/powerpoint/2010/main" val="423324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807867"/>
            <a:ext cx="7886700" cy="5433134"/>
          </a:xfrm>
        </p:spPr>
        <p:txBody>
          <a:bodyPr>
            <a:normAutofit/>
          </a:bodyPr>
          <a:lstStyle/>
          <a:p>
            <a:r>
              <a:rPr lang="tr-TR" dirty="0"/>
              <a:t>İnsan topluluklarında aile, </a:t>
            </a:r>
            <a:r>
              <a:rPr lang="tr-TR" dirty="0" smtClean="0"/>
              <a:t>yalnızca biyolojik </a:t>
            </a:r>
            <a:r>
              <a:rPr lang="tr-TR" dirty="0"/>
              <a:t>bir birim </a:t>
            </a:r>
            <a:r>
              <a:rPr lang="tr-TR" dirty="0" smtClean="0"/>
              <a:t>değildir</a:t>
            </a:r>
            <a:r>
              <a:rPr lang="tr-TR" dirty="0"/>
              <a:t>; aynı </a:t>
            </a:r>
            <a:r>
              <a:rPr lang="tr-TR" dirty="0" smtClean="0"/>
              <a:t>zamanda </a:t>
            </a:r>
            <a:r>
              <a:rPr lang="tr-TR" dirty="0"/>
              <a:t>bir sosyal kurumdur. </a:t>
            </a:r>
            <a:endParaRPr lang="tr-TR" dirty="0" smtClean="0"/>
          </a:p>
          <a:p>
            <a:r>
              <a:rPr lang="tr-TR" dirty="0" smtClean="0"/>
              <a:t>Her </a:t>
            </a:r>
            <a:r>
              <a:rPr lang="tr-TR" dirty="0"/>
              <a:t>toplum;</a:t>
            </a:r>
            <a:endParaRPr lang="en-US" dirty="0"/>
          </a:p>
          <a:p>
            <a:pPr lvl="1" fontAlgn="base">
              <a:spcBef>
                <a:spcPts val="1000"/>
              </a:spcBef>
            </a:pPr>
            <a:r>
              <a:rPr lang="tr-TR" sz="2600" dirty="0"/>
              <a:t>Kimin kiminle evleneceğini, nasıl evleneceğini ve nerede kiminle </a:t>
            </a:r>
            <a:r>
              <a:rPr lang="tr-TR" sz="2600" dirty="0" smtClean="0"/>
              <a:t>oturacağını,</a:t>
            </a:r>
            <a:endParaRPr lang="en-US" sz="2600" dirty="0"/>
          </a:p>
          <a:p>
            <a:pPr lvl="1" fontAlgn="base">
              <a:spcBef>
                <a:spcPts val="1000"/>
              </a:spcBef>
            </a:pPr>
            <a:r>
              <a:rPr lang="tr-TR" sz="2600" dirty="0"/>
              <a:t>Çocukları kimin ve nasıl yetiştireceğini,</a:t>
            </a:r>
            <a:endParaRPr lang="en-US" sz="2600" dirty="0"/>
          </a:p>
          <a:p>
            <a:pPr lvl="1">
              <a:spcBef>
                <a:spcPts val="1000"/>
              </a:spcBef>
            </a:pPr>
            <a:r>
              <a:rPr lang="tr-TR" sz="2600" dirty="0"/>
              <a:t>Aile reisinin kim </a:t>
            </a:r>
            <a:r>
              <a:rPr lang="tr-TR" sz="2600" dirty="0" smtClean="0"/>
              <a:t>olacağını, </a:t>
            </a:r>
            <a:r>
              <a:rPr lang="tr-TR" sz="2600" dirty="0"/>
              <a:t>kadın ve erkeğin karşılıklı hak, ödev ve otoritelerini, </a:t>
            </a:r>
            <a:endParaRPr lang="tr-TR" sz="2600" dirty="0" smtClean="0"/>
          </a:p>
          <a:p>
            <a:pPr lvl="1">
              <a:spcBef>
                <a:spcPts val="1000"/>
              </a:spcBef>
            </a:pPr>
            <a:r>
              <a:rPr lang="tr-TR" sz="2600" dirty="0" smtClean="0"/>
              <a:t>Mirasın </a:t>
            </a:r>
            <a:r>
              <a:rPr lang="tr-TR" sz="2600" dirty="0"/>
              <a:t>nasıl ve kimler arasında bölüşüleceğini, </a:t>
            </a:r>
            <a:endParaRPr lang="tr-TR" sz="2600" dirty="0" smtClean="0"/>
          </a:p>
          <a:p>
            <a:pPr marL="230188" indent="0">
              <a:buNone/>
            </a:pPr>
            <a:r>
              <a:rPr lang="tr-TR" dirty="0" smtClean="0"/>
              <a:t>çeşitli </a:t>
            </a:r>
            <a:r>
              <a:rPr lang="tr-TR" dirty="0"/>
              <a:t>ört ve âdetlerle, dinî, ahlâkî ve hukukî kurallarla düzenlemiştir.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3</a:t>
            </a:fld>
            <a:endParaRPr lang="en-US" dirty="0"/>
          </a:p>
        </p:txBody>
      </p:sp>
    </p:spTree>
    <p:extLst>
      <p:ext uri="{BB962C8B-B14F-4D97-AF65-F5344CB8AC3E}">
        <p14:creationId xmlns:p14="http://schemas.microsoft.com/office/powerpoint/2010/main" val="465260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559294"/>
            <a:ext cx="7886700" cy="5921404"/>
          </a:xfrm>
        </p:spPr>
        <p:txBody>
          <a:bodyPr>
            <a:normAutofit fontScale="92500" lnSpcReduction="10000"/>
          </a:bodyPr>
          <a:lstStyle/>
          <a:p>
            <a:pPr>
              <a:lnSpc>
                <a:spcPct val="110000"/>
              </a:lnSpc>
            </a:pPr>
            <a:r>
              <a:rPr lang="tr-TR" altLang="en-US" dirty="0" smtClean="0"/>
              <a:t>Aile, toplumun en temel kurumlarından biridir. </a:t>
            </a:r>
          </a:p>
          <a:p>
            <a:pPr>
              <a:lnSpc>
                <a:spcPct val="110000"/>
              </a:lnSpc>
            </a:pPr>
            <a:r>
              <a:rPr lang="tr-TR" altLang="en-US" dirty="0" smtClean="0"/>
              <a:t>Aile, her şeyden önce neslin devamını sağlayan bir kurumdur. </a:t>
            </a:r>
          </a:p>
          <a:p>
            <a:pPr>
              <a:lnSpc>
                <a:spcPct val="110000"/>
              </a:lnSpc>
            </a:pPr>
            <a:r>
              <a:rPr lang="tr-TR" altLang="en-US" dirty="0" smtClean="0"/>
              <a:t>Toplumun kültürel değerlerinin yeni kulaklara aktarılmasında, iletilmesinde ve benimsetilmesinde, başka deyişle bireyin sosyalleşmesinde, aile büyük bir öneme sahiptir. </a:t>
            </a:r>
          </a:p>
          <a:p>
            <a:pPr>
              <a:lnSpc>
                <a:spcPct val="110000"/>
              </a:lnSpc>
            </a:pPr>
            <a:r>
              <a:rPr lang="tr-TR" altLang="en-US" dirty="0" smtClean="0"/>
              <a:t>Aile, aynı zamanda ekonomik, sosyal ve psikolojik bir birliktir. </a:t>
            </a:r>
          </a:p>
          <a:p>
            <a:pPr>
              <a:lnSpc>
                <a:spcPct val="110000"/>
              </a:lnSpc>
            </a:pPr>
            <a:r>
              <a:rPr lang="tr-TR" altLang="en-US" dirty="0" smtClean="0"/>
              <a:t>Tarım ve hayvancılık toplumlarında aile, aynı zamanda bir üretim birliğidir. </a:t>
            </a:r>
          </a:p>
          <a:p>
            <a:pPr>
              <a:lnSpc>
                <a:spcPct val="110000"/>
              </a:lnSpc>
            </a:pPr>
            <a:r>
              <a:rPr lang="tr-TR" altLang="en-US" dirty="0" smtClean="0"/>
              <a:t>Aileyi oluşturan kişiler, geçimlerini sağlayacak ürünleri çoğu zaman birlikte üretirler.</a:t>
            </a:r>
            <a:r>
              <a:rPr lang="en-US" altLang="en-US" dirty="0" smtClean="0"/>
              <a:t> </a:t>
            </a:r>
            <a:endParaRPr lang="en-US" alt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4</a:t>
            </a:fld>
            <a:endParaRPr lang="en-US" dirty="0"/>
          </a:p>
        </p:txBody>
      </p:sp>
    </p:spTree>
    <p:extLst>
      <p:ext uri="{BB962C8B-B14F-4D97-AF65-F5344CB8AC3E}">
        <p14:creationId xmlns:p14="http://schemas.microsoft.com/office/powerpoint/2010/main" val="1084498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8600" y="497150"/>
            <a:ext cx="7886700" cy="1517708"/>
          </a:xfrm>
        </p:spPr>
        <p:txBody>
          <a:bodyPr>
            <a:noAutofit/>
          </a:bodyPr>
          <a:lstStyle/>
          <a:p>
            <a:r>
              <a:rPr lang="tr-TR" sz="3600" i="1" dirty="0" smtClean="0"/>
              <a:t>A</a:t>
            </a:r>
            <a:r>
              <a:rPr lang="tr-TR" sz="3600" i="1" dirty="0" smtClean="0"/>
              <a:t>ilenin özellikleri :</a:t>
            </a:r>
            <a:endParaRPr lang="en-US" sz="3600" i="1" dirty="0"/>
          </a:p>
        </p:txBody>
      </p:sp>
      <p:sp>
        <p:nvSpPr>
          <p:cNvPr id="3" name="İçerik Yer Tutucusu 2"/>
          <p:cNvSpPr>
            <a:spLocks noGrp="1"/>
          </p:cNvSpPr>
          <p:nvPr>
            <p:ph idx="1"/>
          </p:nvPr>
        </p:nvSpPr>
        <p:spPr>
          <a:xfrm>
            <a:off x="228600" y="1739027"/>
            <a:ext cx="7886700" cy="3888419"/>
          </a:xfrm>
        </p:spPr>
        <p:txBody>
          <a:bodyPr/>
          <a:lstStyle/>
          <a:p>
            <a:pPr lvl="0"/>
            <a:r>
              <a:rPr lang="tr-TR" dirty="0" smtClean="0"/>
              <a:t>Aile, insan türünün devamını sağlayan </a:t>
            </a:r>
            <a:br>
              <a:rPr lang="tr-TR" dirty="0" smtClean="0"/>
            </a:br>
            <a:r>
              <a:rPr lang="tr-TR" dirty="0" smtClean="0"/>
              <a:t>bir kurumdur.</a:t>
            </a:r>
            <a:endParaRPr lang="en-US" dirty="0" smtClean="0"/>
          </a:p>
          <a:p>
            <a:pPr lvl="0"/>
            <a:r>
              <a:rPr lang="tr-TR" dirty="0" smtClean="0"/>
              <a:t>İnsanın topluma hazırlanma ya da </a:t>
            </a:r>
            <a:br>
              <a:rPr lang="tr-TR" dirty="0" smtClean="0"/>
            </a:br>
            <a:r>
              <a:rPr lang="tr-TR" dirty="0" smtClean="0"/>
              <a:t>sosyalleşme süreci, ilk ve etkili bir </a:t>
            </a:r>
            <a:br>
              <a:rPr lang="tr-TR" dirty="0" smtClean="0"/>
            </a:br>
            <a:r>
              <a:rPr lang="tr-TR" dirty="0" smtClean="0"/>
              <a:t>şekilde aile içinde gerçekleşir.</a:t>
            </a:r>
            <a:endParaRPr lang="en-US" dirty="0" smtClean="0"/>
          </a:p>
          <a:p>
            <a:pPr lvl="0"/>
            <a:r>
              <a:rPr lang="tr-TR" dirty="0" smtClean="0"/>
              <a:t>Aile, eşler, ana ve baba ile çocuklar ve diğer akrabalar arasında içten, sıcak, güven verici ilişkilerin kurulduğu ortamı oluşturur.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5</a:t>
            </a:fld>
            <a:endParaRPr lang="en-US"/>
          </a:p>
        </p:txBody>
      </p:sp>
      <p:pic>
        <p:nvPicPr>
          <p:cNvPr id="33796" name="Picture 4" descr="İlgili resim"/>
          <p:cNvPicPr>
            <a:picLocks noChangeAspect="1" noChangeArrowheads="1"/>
          </p:cNvPicPr>
          <p:nvPr/>
        </p:nvPicPr>
        <p:blipFill rotWithShape="1">
          <a:blip r:embed="rId2" cstate="print">
            <a:clrChange>
              <a:clrFrom>
                <a:srgbClr val="C2E8EB"/>
              </a:clrFrom>
              <a:clrTo>
                <a:srgbClr val="C2E8EB">
                  <a:alpha val="0"/>
                </a:srgbClr>
              </a:clrTo>
            </a:clrChange>
            <a:extLst>
              <a:ext uri="{28A0092B-C50C-407E-A947-70E740481C1C}">
                <a14:useLocalDpi xmlns:a14="http://schemas.microsoft.com/office/drawing/2010/main" val="0"/>
              </a:ext>
            </a:extLst>
          </a:blip>
          <a:srcRect r="10000" b="11824"/>
          <a:stretch/>
        </p:blipFill>
        <p:spPr bwMode="auto">
          <a:xfrm>
            <a:off x="6069301" y="497150"/>
            <a:ext cx="2636667" cy="2583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6711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8259" y="1290490"/>
            <a:ext cx="7886700" cy="3888420"/>
          </a:xfrm>
        </p:spPr>
        <p:txBody>
          <a:bodyPr/>
          <a:lstStyle/>
          <a:p>
            <a:pPr lvl="0" fontAlgn="base"/>
            <a:r>
              <a:rPr lang="tr-TR" dirty="0"/>
              <a:t>Aile, toplumun sosyal yapısına göre değişik ölçülerde olmakla beraber, ekonomik faaliyetlerin içinde yer aldığı bir sosyal kurumdur.</a:t>
            </a:r>
            <a:endParaRPr lang="en-US" dirty="0"/>
          </a:p>
          <a:p>
            <a:r>
              <a:rPr lang="tr-TR" dirty="0"/>
              <a:t>Eski çağlarda aile, içinde bütün </a:t>
            </a:r>
            <a:r>
              <a:rPr lang="tr-TR" dirty="0" smtClean="0"/>
              <a:t>insan faaliyetlerinin </a:t>
            </a:r>
            <a:r>
              <a:rPr lang="tr-TR" dirty="0"/>
              <a:t>meydana geldiği tek </a:t>
            </a:r>
            <a:r>
              <a:rPr lang="tr-TR" dirty="0" smtClean="0"/>
              <a:t>kurumdu</a:t>
            </a:r>
            <a:r>
              <a:rPr lang="tr-TR" dirty="0"/>
              <a:t>. </a:t>
            </a:r>
            <a:endParaRPr lang="tr-TR" dirty="0" smtClean="0"/>
          </a:p>
          <a:p>
            <a:r>
              <a:rPr lang="tr-TR" dirty="0" smtClean="0"/>
              <a:t>Tarihî </a:t>
            </a:r>
            <a:r>
              <a:rPr lang="tr-TR" dirty="0"/>
              <a:t>süreçte çeşitli ihtiyaçları karşılamak üzere yavaş yavaş ayrı kurumlar ve örgütler oluşmaya başladı. Devlet, din, eğitim ve ekonomi gibi.</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6</a:t>
            </a:fld>
            <a:endParaRPr lang="en-US" dirty="0"/>
          </a:p>
        </p:txBody>
      </p:sp>
    </p:spTree>
    <p:extLst>
      <p:ext uri="{BB962C8B-B14F-4D97-AF65-F5344CB8AC3E}">
        <p14:creationId xmlns:p14="http://schemas.microsoft.com/office/powerpoint/2010/main" val="1505480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i="1" dirty="0"/>
              <a:t>Akrabalık</a:t>
            </a:r>
            <a:endParaRPr lang="en-US" sz="4000" i="1" dirty="0"/>
          </a:p>
        </p:txBody>
      </p:sp>
      <p:sp>
        <p:nvSpPr>
          <p:cNvPr id="3" name="İçerik Yer Tutucusu 2"/>
          <p:cNvSpPr>
            <a:spLocks noGrp="1"/>
          </p:cNvSpPr>
          <p:nvPr>
            <p:ph idx="1"/>
          </p:nvPr>
        </p:nvSpPr>
        <p:spPr/>
        <p:txBody>
          <a:bodyPr>
            <a:normAutofit/>
          </a:bodyPr>
          <a:lstStyle/>
          <a:p>
            <a:r>
              <a:rPr lang="tr-TR" dirty="0" smtClean="0"/>
              <a:t>Aralarında </a:t>
            </a:r>
            <a:r>
              <a:rPr lang="tr-TR" dirty="0"/>
              <a:t>kan bağı olan, evlilik, evlât edinme ya da başka bir şekilde akraba statüsü verilen insanlar arasındaki sosyal ilişkileri ifade eden bir kavramdır. </a:t>
            </a:r>
            <a:endParaRPr lang="tr-TR" dirty="0" smtClean="0"/>
          </a:p>
          <a:p>
            <a:r>
              <a:rPr lang="tr-TR" dirty="0" smtClean="0"/>
              <a:t>Akrabalık</a:t>
            </a:r>
            <a:r>
              <a:rPr lang="tr-TR" dirty="0"/>
              <a:t>, insanların doğuştan içinde bulundukları ya da yaşamlarının sonraki yıllarında kurdukları ilişkilerin tümünü kapsar</a:t>
            </a:r>
            <a:r>
              <a:rPr lang="tr-TR" dirty="0" smtClean="0"/>
              <a:t>.</a:t>
            </a:r>
          </a:p>
        </p:txBody>
      </p:sp>
      <p:sp>
        <p:nvSpPr>
          <p:cNvPr id="4" name="Slayt Numarası Yer Tutucusu 3"/>
          <p:cNvSpPr>
            <a:spLocks noGrp="1"/>
          </p:cNvSpPr>
          <p:nvPr>
            <p:ph type="sldNum" sz="quarter" idx="12"/>
          </p:nvPr>
        </p:nvSpPr>
        <p:spPr/>
        <p:txBody>
          <a:bodyPr/>
          <a:lstStyle/>
          <a:p>
            <a:fld id="{4ACA2201-F616-4C35-9250-59F451F8F0F6}" type="slidenum">
              <a:rPr lang="en-US" smtClean="0"/>
              <a:pPr/>
              <a:t>7</a:t>
            </a:fld>
            <a:endParaRPr lang="en-US" dirty="0"/>
          </a:p>
        </p:txBody>
      </p:sp>
      <p:pic>
        <p:nvPicPr>
          <p:cNvPr id="6" name="Resim 5"/>
          <p:cNvPicPr>
            <a:picLocks noChangeAspect="1"/>
          </p:cNvPicPr>
          <p:nvPr/>
        </p:nvPicPr>
        <p:blipFill>
          <a:blip r:embed="rId2" cstate="print">
            <a:clrChange>
              <a:clrFrom>
                <a:srgbClr val="F5F5F5"/>
              </a:clrFrom>
              <a:clrTo>
                <a:srgbClr val="F5F5F5">
                  <a:alpha val="0"/>
                </a:srgbClr>
              </a:clrTo>
            </a:clrChange>
            <a:extLst>
              <a:ext uri="{28A0092B-C50C-407E-A947-70E740481C1C}">
                <a14:useLocalDpi xmlns:a14="http://schemas.microsoft.com/office/drawing/2010/main" val="0"/>
              </a:ext>
            </a:extLst>
          </a:blip>
          <a:stretch>
            <a:fillRect/>
          </a:stretch>
        </p:blipFill>
        <p:spPr>
          <a:xfrm>
            <a:off x="4838330" y="4399844"/>
            <a:ext cx="4210558" cy="2088437"/>
          </a:xfrm>
          <a:prstGeom prst="rect">
            <a:avLst/>
          </a:prstGeom>
        </p:spPr>
      </p:pic>
    </p:spTree>
    <p:extLst>
      <p:ext uri="{BB962C8B-B14F-4D97-AF65-F5344CB8AC3E}">
        <p14:creationId xmlns:p14="http://schemas.microsoft.com/office/powerpoint/2010/main" val="124696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917303"/>
            <a:ext cx="7886700" cy="5288189"/>
          </a:xfrm>
        </p:spPr>
        <p:txBody>
          <a:bodyPr>
            <a:normAutofit/>
          </a:bodyPr>
          <a:lstStyle/>
          <a:p>
            <a:r>
              <a:rPr lang="tr-TR" dirty="0"/>
              <a:t>Sağlık, eğitim, adalet, güvenlik ve yönetim gibi hizmetler, giderek artan ölçüde devlet kurumu tarafından yerine getirilmektedir. </a:t>
            </a:r>
            <a:endParaRPr lang="tr-TR" dirty="0" smtClean="0"/>
          </a:p>
          <a:p>
            <a:r>
              <a:rPr lang="tr-TR" dirty="0" smtClean="0"/>
              <a:t>Bu </a:t>
            </a:r>
            <a:r>
              <a:rPr lang="tr-TR" dirty="0"/>
              <a:t>gelişmelere bağlı olarak ailenin görevleri azalmıştır. </a:t>
            </a:r>
            <a:endParaRPr lang="tr-TR" dirty="0" smtClean="0"/>
          </a:p>
          <a:p>
            <a:r>
              <a:rPr lang="tr-TR" dirty="0" smtClean="0"/>
              <a:t>Neslin </a:t>
            </a:r>
            <a:r>
              <a:rPr lang="tr-TR" dirty="0"/>
              <a:t>devamını sağlama, çocukların yetiştirilmesi ve erken yaşlarda sosyalleştirilmesi, sevgi ve ilgi gibi </a:t>
            </a:r>
            <a:r>
              <a:rPr lang="tr-TR" dirty="0" smtClean="0"/>
              <a:t>fonksiyonlarını </a:t>
            </a:r>
            <a:r>
              <a:rPr lang="tr-TR" dirty="0"/>
              <a:t>sürdürebilmektedir. </a:t>
            </a:r>
            <a:endParaRPr lang="tr-TR" dirty="0" smtClean="0"/>
          </a:p>
          <a:p>
            <a:r>
              <a:rPr lang="tr-TR" dirty="0" smtClean="0"/>
              <a:t>Ailenin</a:t>
            </a:r>
            <a:r>
              <a:rPr lang="tr-TR" dirty="0"/>
              <a:t>, üyeleri arasında sevgi ve saygıya dayalı sıkı bir dayanışma sağlama görevi, zamanımızda daha da önemli hâle gelmiştir.</a:t>
            </a:r>
            <a:endParaRPr lang="en-US"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8</a:t>
            </a:fld>
            <a:endParaRPr lang="en-US" dirty="0"/>
          </a:p>
        </p:txBody>
      </p:sp>
    </p:spTree>
    <p:extLst>
      <p:ext uri="{BB962C8B-B14F-4D97-AF65-F5344CB8AC3E}">
        <p14:creationId xmlns:p14="http://schemas.microsoft.com/office/powerpoint/2010/main" val="1910339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AİLENİN SOSYAL YAPISI</a:t>
            </a:r>
            <a:endParaRPr lang="en-US" dirty="0"/>
          </a:p>
        </p:txBody>
      </p:sp>
      <p:sp>
        <p:nvSpPr>
          <p:cNvPr id="3" name="İçerik Yer Tutucusu 2"/>
          <p:cNvSpPr>
            <a:spLocks noGrp="1"/>
          </p:cNvSpPr>
          <p:nvPr>
            <p:ph idx="1"/>
          </p:nvPr>
        </p:nvSpPr>
        <p:spPr>
          <a:xfrm>
            <a:off x="628650" y="1529862"/>
            <a:ext cx="7886700" cy="4791039"/>
          </a:xfrm>
        </p:spPr>
        <p:txBody>
          <a:bodyPr>
            <a:normAutofit/>
          </a:bodyPr>
          <a:lstStyle/>
          <a:p>
            <a:r>
              <a:rPr lang="tr-TR" sz="2600" dirty="0"/>
              <a:t>Aile türleri, yere ve zamana göre büyük farklılıklar göstermekle birlikte; aile kurumu, bütün toplumlarda ve çağlarda bazı temel görevler görmektedir. </a:t>
            </a:r>
            <a:endParaRPr lang="tr-TR" sz="2600" dirty="0" smtClean="0"/>
          </a:p>
          <a:p>
            <a:r>
              <a:rPr lang="tr-TR" sz="2600" dirty="0" smtClean="0"/>
              <a:t>Bundan </a:t>
            </a:r>
            <a:r>
              <a:rPr lang="tr-TR" sz="2600" dirty="0"/>
              <a:t>dolayı da </a:t>
            </a:r>
            <a:r>
              <a:rPr lang="tr-TR" sz="2600" dirty="0" smtClean="0"/>
              <a:t>aile, </a:t>
            </a:r>
            <a:br>
              <a:rPr lang="tr-TR" sz="2600" dirty="0" smtClean="0"/>
            </a:br>
            <a:r>
              <a:rPr lang="tr-TR" sz="2600" dirty="0" smtClean="0"/>
              <a:t>bütün </a:t>
            </a:r>
            <a:r>
              <a:rPr lang="tr-TR" sz="2600" dirty="0"/>
              <a:t>toplumlarda, </a:t>
            </a:r>
            <a:r>
              <a:rPr lang="tr-TR" sz="2600" dirty="0" smtClean="0"/>
              <a:t/>
            </a:r>
            <a:br>
              <a:rPr lang="tr-TR" sz="2600" dirty="0" smtClean="0"/>
            </a:br>
            <a:r>
              <a:rPr lang="tr-TR" sz="2600" dirty="0" smtClean="0"/>
              <a:t>gelenekler</a:t>
            </a:r>
            <a:r>
              <a:rPr lang="tr-TR" sz="2600" dirty="0"/>
              <a:t>, görenekler, </a:t>
            </a:r>
            <a:r>
              <a:rPr lang="tr-TR" sz="2600" dirty="0" smtClean="0"/>
              <a:t/>
            </a:r>
            <a:br>
              <a:rPr lang="tr-TR" sz="2600" dirty="0" smtClean="0"/>
            </a:br>
            <a:r>
              <a:rPr lang="tr-TR" sz="2600" dirty="0" smtClean="0"/>
              <a:t>dinî</a:t>
            </a:r>
            <a:r>
              <a:rPr lang="tr-TR" sz="2600" dirty="0"/>
              <a:t>, ahlâkî ve hukukî </a:t>
            </a:r>
            <a:r>
              <a:rPr lang="tr-TR" sz="2600" dirty="0" smtClean="0"/>
              <a:t/>
            </a:r>
            <a:br>
              <a:rPr lang="tr-TR" sz="2600" dirty="0" smtClean="0"/>
            </a:br>
            <a:r>
              <a:rPr lang="tr-TR" sz="2600" dirty="0" smtClean="0"/>
              <a:t>kurallar </a:t>
            </a:r>
            <a:r>
              <a:rPr lang="tr-TR" sz="2600" dirty="0"/>
              <a:t>ve yaptırımlarla </a:t>
            </a:r>
            <a:r>
              <a:rPr lang="tr-TR" sz="2600" dirty="0" smtClean="0"/>
              <a:t/>
            </a:r>
            <a:br>
              <a:rPr lang="tr-TR" sz="2600" dirty="0" smtClean="0"/>
            </a:br>
            <a:r>
              <a:rPr lang="tr-TR" sz="2600" dirty="0" smtClean="0"/>
              <a:t>desteklenmiş </a:t>
            </a:r>
            <a:r>
              <a:rPr lang="tr-TR" sz="2600" dirty="0"/>
              <a:t>ve korunmuştur. </a:t>
            </a:r>
            <a:endParaRPr lang="tr-TR" sz="2600" dirty="0" smtClean="0"/>
          </a:p>
          <a:p>
            <a:r>
              <a:rPr lang="tr-TR" sz="2600" dirty="0" smtClean="0"/>
              <a:t>Evlenme </a:t>
            </a:r>
            <a:r>
              <a:rPr lang="tr-TR" sz="2600" dirty="0"/>
              <a:t>ve boşanma konusunda belirli kurallar konmuş ve düzenlemeler yapılmıştır.</a:t>
            </a:r>
            <a:endParaRPr lang="en-US" sz="2600" dirty="0"/>
          </a:p>
        </p:txBody>
      </p:sp>
      <p:sp>
        <p:nvSpPr>
          <p:cNvPr id="4" name="Slayt Numarası Yer Tutucusu 3"/>
          <p:cNvSpPr>
            <a:spLocks noGrp="1"/>
          </p:cNvSpPr>
          <p:nvPr>
            <p:ph type="sldNum" sz="quarter" idx="12"/>
          </p:nvPr>
        </p:nvSpPr>
        <p:spPr/>
        <p:txBody>
          <a:bodyPr/>
          <a:lstStyle/>
          <a:p>
            <a:fld id="{4ACA2201-F616-4C35-9250-59F451F8F0F6}" type="slidenum">
              <a:rPr lang="en-US" smtClean="0"/>
              <a:pPr/>
              <a:t>9</a:t>
            </a:fld>
            <a:endParaRPr lang="en-US" dirty="0"/>
          </a:p>
        </p:txBody>
      </p:sp>
      <p:pic>
        <p:nvPicPr>
          <p:cNvPr id="9" name="Resim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83711" y="2825782"/>
            <a:ext cx="4185082" cy="2076450"/>
          </a:xfrm>
          <a:prstGeom prst="rect">
            <a:avLst/>
          </a:prstGeom>
          <a:ln>
            <a:noFill/>
          </a:ln>
          <a:effectLst>
            <a:softEdge rad="112500"/>
          </a:effectLst>
        </p:spPr>
      </p:pic>
    </p:spTree>
    <p:extLst>
      <p:ext uri="{BB962C8B-B14F-4D97-AF65-F5344CB8AC3E}">
        <p14:creationId xmlns:p14="http://schemas.microsoft.com/office/powerpoint/2010/main" val="2381876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1592</TotalTime>
  <Words>1155</Words>
  <Application>Microsoft Office PowerPoint</Application>
  <PresentationFormat>Ekran Gösterisi (4:3)</PresentationFormat>
  <Paragraphs>125</Paragraphs>
  <Slides>24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24</vt:i4>
      </vt:variant>
    </vt:vector>
  </HeadingPairs>
  <TitlesOfParts>
    <vt:vector size="27" baseType="lpstr">
      <vt:lpstr>Arial</vt:lpstr>
      <vt:lpstr>Calibri</vt:lpstr>
      <vt:lpstr>Office Teması</vt:lpstr>
      <vt:lpstr>AİLE</vt:lpstr>
      <vt:lpstr>AİLE</vt:lpstr>
      <vt:lpstr>PowerPoint Sunusu</vt:lpstr>
      <vt:lpstr>PowerPoint Sunusu</vt:lpstr>
      <vt:lpstr>Ailenin özellikleri :</vt:lpstr>
      <vt:lpstr>PowerPoint Sunusu</vt:lpstr>
      <vt:lpstr>Akrabalık</vt:lpstr>
      <vt:lpstr>PowerPoint Sunusu</vt:lpstr>
      <vt:lpstr>AİLENİN SOSYAL YAPISI</vt:lpstr>
      <vt:lpstr>PowerPoint Sunusu</vt:lpstr>
      <vt:lpstr>Ailenin Temel Fonksiyonları</vt:lpstr>
      <vt:lpstr>PowerPoint Sunusu</vt:lpstr>
      <vt:lpstr>PowerPoint Sunusu</vt:lpstr>
      <vt:lpstr>AİLE ŞEKİLLERİ</vt:lpstr>
      <vt:lpstr>Çekirdek Aile</vt:lpstr>
      <vt:lpstr>PowerPoint Sunusu</vt:lpstr>
      <vt:lpstr>Anaerkil Aile (Ana Ailesi)</vt:lpstr>
      <vt:lpstr>PowerPoint Sunusu</vt:lpstr>
      <vt:lpstr>Ataerkil Aile (Baba Ailesi)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dc:creator>
  <cp:lastModifiedBy>saba</cp:lastModifiedBy>
  <cp:revision>142</cp:revision>
  <dcterms:created xsi:type="dcterms:W3CDTF">2019-12-09T10:03:14Z</dcterms:created>
  <dcterms:modified xsi:type="dcterms:W3CDTF">2019-12-27T12:54:39Z</dcterms:modified>
</cp:coreProperties>
</file>