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96" r:id="rId5"/>
    <p:sldId id="260" r:id="rId6"/>
    <p:sldId id="263" r:id="rId7"/>
    <p:sldId id="302" r:id="rId8"/>
    <p:sldId id="303" r:id="rId9"/>
    <p:sldId id="304" r:id="rId10"/>
    <p:sldId id="305" r:id="rId11"/>
    <p:sldId id="306" r:id="rId12"/>
    <p:sldId id="307" r:id="rId13"/>
    <p:sldId id="308" r:id="rId14"/>
    <p:sldId id="309" r:id="rId15"/>
    <p:sldId id="310" r:id="rId16"/>
    <p:sldId id="301" r:id="rId17"/>
  </p:sldIdLst>
  <p:sldSz cx="12192000" cy="6858000"/>
  <p:notesSz cx="6858000" cy="9144000"/>
  <p:custShowLst>
    <p:custShow name="Özel Gösteri 1" id="0">
      <p:sldLst>
        <p:sld r:id="rId2"/>
        <p:sld r:id="rId3"/>
        <p:sld r:id="rId4"/>
        <p:sld r:id="rId5"/>
        <p:sld r:id="rId6"/>
        <p:sld r:id="rId7"/>
      </p:sldLst>
    </p:custShow>
  </p:custShowLst>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88" d="100"/>
          <a:sy n="88" d="100"/>
        </p:scale>
        <p:origin x="-570"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3887256460"/>
      </p:ext>
    </p:extLst>
  </p:cSld>
  <p:clrMapOvr>
    <a:masterClrMapping/>
  </p:clrMapOvr>
  <p:transition>
    <p:pull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3638390429"/>
      </p:ext>
    </p:extLst>
  </p:cSld>
  <p:clrMapOvr>
    <a:masterClrMapping/>
  </p:clrMapOvr>
  <p:transition>
    <p:pull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3240032324"/>
      </p:ext>
    </p:extLst>
  </p:cSld>
  <p:clrMapOvr>
    <a:masterClrMapping/>
  </p:clrMapOvr>
  <p:transition>
    <p:pull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1866813312"/>
      </p:ext>
    </p:extLst>
  </p:cSld>
  <p:clrMapOvr>
    <a:masterClrMapping/>
  </p:clrMapOvr>
  <p:transition>
    <p:pull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2898761468"/>
      </p:ext>
    </p:extLst>
  </p:cSld>
  <p:clrMapOvr>
    <a:masterClrMapping/>
  </p:clrMapOvr>
  <p:transition>
    <p:pull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1479785321"/>
      </p:ext>
    </p:extLst>
  </p:cSld>
  <p:clrMapOvr>
    <a:masterClrMapping/>
  </p:clrMapOvr>
  <p:transition>
    <p:pull di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1193621743"/>
      </p:ext>
    </p:extLst>
  </p:cSld>
  <p:clrMapOvr>
    <a:masterClrMapping/>
  </p:clrMapOvr>
  <p:transition>
    <p:pull di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210165775"/>
      </p:ext>
    </p:extLst>
  </p:cSld>
  <p:clrMapOvr>
    <a:masterClrMapping/>
  </p:clrMapOvr>
  <p:transition>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2441612752"/>
      </p:ext>
    </p:extLst>
  </p:cSld>
  <p:clrMapOvr>
    <a:masterClrMapping/>
  </p:clrMapOvr>
  <p:transition>
    <p:pull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1191962364"/>
      </p:ext>
    </p:extLst>
  </p:cSld>
  <p:clrMapOvr>
    <a:masterClrMapping/>
  </p:clrMapOvr>
  <p:transition>
    <p:pull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2206922613"/>
      </p:ext>
    </p:extLst>
  </p:cSld>
  <p:clrMapOvr>
    <a:masterClrMapping/>
  </p:clrMapOvr>
  <p:transition>
    <p:pull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791692506"/>
      </p:ext>
    </p:extLst>
  </p:cSld>
  <p:clrMapOvr>
    <a:masterClrMapping/>
  </p:clrMapOvr>
  <p:transition>
    <p:pull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2532718843"/>
      </p:ext>
    </p:extLst>
  </p:cSld>
  <p:clrMapOvr>
    <a:masterClrMapping/>
  </p:clrMapOvr>
  <p:transition>
    <p:pull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1267345616"/>
      </p:ext>
    </p:extLst>
  </p:cSld>
  <p:clrMapOvr>
    <a:masterClrMapping/>
  </p:clrMapOvr>
  <p:transition>
    <p:pull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3313226164"/>
      </p:ext>
    </p:extLst>
  </p:cSld>
  <p:clrMapOvr>
    <a:masterClrMapping/>
  </p:clrMapOvr>
  <p:transition>
    <p:pull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2963722515"/>
      </p:ext>
    </p:extLst>
  </p:cSld>
  <p:clrMapOvr>
    <a:masterClrMapping/>
  </p:clrMapOvr>
  <p:transition>
    <p:pull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598384D-4D17-46E4-A28C-0078A9D33403}" type="datetimeFigureOut">
              <a:rPr lang="tr-TR" smtClean="0"/>
              <a:pPr/>
              <a:t>18.11.2021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26189944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ransition>
    <p:pull dir="d"/>
  </p:transition>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pPr algn="r"/>
            <a:r>
              <a:rPr lang="tr-TR" sz="3200" dirty="0" smtClean="0"/>
              <a:t>AİLE YAŞAM DÖNGÜSÜ</a:t>
            </a:r>
            <a:endParaRPr lang="tr-TR" sz="3200" dirty="0"/>
          </a:p>
        </p:txBody>
      </p:sp>
      <p:sp>
        <p:nvSpPr>
          <p:cNvPr id="3" name="Alt Başlık 2"/>
          <p:cNvSpPr>
            <a:spLocks noGrp="1"/>
          </p:cNvSpPr>
          <p:nvPr>
            <p:ph type="subTitle" idx="1"/>
          </p:nvPr>
        </p:nvSpPr>
        <p:spPr/>
        <p:txBody>
          <a:bodyPr>
            <a:normAutofit/>
          </a:bodyPr>
          <a:lstStyle/>
          <a:p>
            <a:pPr algn="r"/>
            <a:r>
              <a:rPr lang="tr-TR" smtClean="0"/>
              <a:t>Münevver ERYALÇIN</a:t>
            </a:r>
            <a:endParaRPr lang="tr-TR" dirty="0"/>
          </a:p>
        </p:txBody>
      </p:sp>
    </p:spTree>
    <p:extLst>
      <p:ext uri="{BB962C8B-B14F-4D97-AF65-F5344CB8AC3E}">
        <p14:creationId xmlns="" xmlns:p14="http://schemas.microsoft.com/office/powerpoint/2010/main" val="3241225869"/>
      </p:ext>
    </p:extLst>
  </p:cSld>
  <p:clrMapOvr>
    <a:masterClrMapping/>
  </p:clrMapOvr>
  <p:transition>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sz="2400" dirty="0" err="1" smtClean="0"/>
              <a:t>İşmen</a:t>
            </a:r>
            <a:r>
              <a:rPr lang="tr-TR" sz="2400" dirty="0" smtClean="0"/>
              <a:t> </a:t>
            </a:r>
            <a:r>
              <a:rPr lang="tr-TR" sz="2400" dirty="0" err="1" smtClean="0"/>
              <a:t>Gazioğlu’na</a:t>
            </a:r>
            <a:r>
              <a:rPr lang="tr-TR" sz="2400" dirty="0" smtClean="0"/>
              <a:t> göre, ebeveynliğe geçişte üç faktör çiftleri büyük ölçüde etkiler. Bunlar; anne-babalığa ilişkin sorumluluk ve sınırlara bakış açıları, bir çift olarak çocuk yetiştirmekten aldıkları haz, evliliklerindeki yakın ilişkileri ve durağanlıklarıdır. Anne-babanın bu dönemdeki en önemli görevi çocuğun toplumsallaşmasını sağlamaktır (2011, s. 40).</a:t>
            </a:r>
            <a:endParaRPr lang="tr-TR" sz="2400" dirty="0"/>
          </a:p>
        </p:txBody>
      </p:sp>
    </p:spTree>
  </p:cSld>
  <p:clrMapOvr>
    <a:masterClrMapping/>
  </p:clrMapOvr>
  <p:transition>
    <p:pull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89212" y="721895"/>
            <a:ext cx="8915400" cy="5189327"/>
          </a:xfrm>
        </p:spPr>
        <p:txBody>
          <a:bodyPr>
            <a:normAutofit/>
          </a:bodyPr>
          <a:lstStyle/>
          <a:p>
            <a:r>
              <a:rPr lang="tr-TR" sz="3200" dirty="0" smtClean="0"/>
              <a:t>Ergenlik Döneminde Çocuğu Olan Aile: Bu döngü ebeveyn-çocuk ilişkisinde önemli değişikliklerin yaşandığı bir döngüdür. En büyük çocuğun ergenliğe ulaşmasıyla başlayan döngüde, ergenliğe adım atan birey giderek aileden bağımsızlaşmaya ve kendi dünyasını oluşturmaya başlar. Bu durum ailedeki sınırların da esnemesine neden olur. </a:t>
            </a:r>
            <a:endParaRPr lang="tr-TR" sz="3200" dirty="0"/>
          </a:p>
        </p:txBody>
      </p:sp>
    </p:spTree>
  </p:cSld>
  <p:clrMapOvr>
    <a:masterClrMapping/>
  </p:clrMapOvr>
  <p:transition>
    <p:pull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89212" y="673768"/>
            <a:ext cx="8915400" cy="5237454"/>
          </a:xfrm>
        </p:spPr>
        <p:txBody>
          <a:bodyPr>
            <a:normAutofit/>
          </a:bodyPr>
          <a:lstStyle/>
          <a:p>
            <a:pPr>
              <a:lnSpc>
                <a:spcPct val="150000"/>
              </a:lnSpc>
            </a:pPr>
            <a:r>
              <a:rPr lang="tr-TR" sz="2800" dirty="0" smtClean="0"/>
              <a:t>Bu döngüde ergen bireyle problemlerin yaşanması, ebeveynlerin </a:t>
            </a:r>
            <a:r>
              <a:rPr lang="tr-TR" sz="2800" dirty="0" err="1" smtClean="0"/>
              <a:t>annebabasının</a:t>
            </a:r>
            <a:r>
              <a:rPr lang="tr-TR" sz="2800" dirty="0" smtClean="0"/>
              <a:t> rahatsızlıkları veya kaybı, ebeveynlerin bireyselleşme ve iş yaşantısına dönme çabaları, eşler arasında sorunların yaşanmasına neden olabilir. Bu noktada eşler arasındaki bağlılık ve dayanışma, sorunların çözümünde kolaylaştırıcı bir etkiye sahiptir. </a:t>
            </a:r>
            <a:endParaRPr lang="tr-TR" sz="2800" dirty="0"/>
          </a:p>
        </p:txBody>
      </p:sp>
    </p:spTree>
  </p:cSld>
  <p:clrMapOvr>
    <a:masterClrMapping/>
  </p:clrMapOvr>
  <p:transition>
    <p:pull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89212" y="601579"/>
            <a:ext cx="8915400" cy="5309643"/>
          </a:xfrm>
        </p:spPr>
        <p:txBody>
          <a:bodyPr>
            <a:normAutofit/>
          </a:bodyPr>
          <a:lstStyle/>
          <a:p>
            <a:r>
              <a:rPr lang="tr-TR" sz="3200" dirty="0" smtClean="0"/>
              <a:t>Çocukları Evden Ayrılan Aile: Bu döngü fırtınalı bir döngüden sonra nispeten ailelerin rahatladığı bir dönemdir. Bununla birlikte bu döngüde de eşler ve diğer aile üyeleri rollerini yeniden gözden geçirmeye başlarlar. </a:t>
            </a:r>
            <a:r>
              <a:rPr lang="tr-TR" sz="3200" dirty="0" err="1" smtClean="0"/>
              <a:t>Barker’a</a:t>
            </a:r>
            <a:r>
              <a:rPr lang="tr-TR" sz="3200" dirty="0" smtClean="0"/>
              <a:t> göre (1986) bu döngüde çocuklar evlenerek evden ayrılabilir, ebeveynler torun sahibi olabilir ve büyükanne-büyükbaba rollerini geliştirirler.</a:t>
            </a:r>
            <a:endParaRPr lang="tr-TR" sz="3200" dirty="0"/>
          </a:p>
        </p:txBody>
      </p:sp>
    </p:spTree>
  </p:cSld>
  <p:clrMapOvr>
    <a:masterClrMapping/>
  </p:clrMapOvr>
  <p:transition>
    <p:pull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89212" y="625642"/>
            <a:ext cx="8915400" cy="5285580"/>
          </a:xfrm>
        </p:spPr>
        <p:txBody>
          <a:bodyPr>
            <a:normAutofit/>
          </a:bodyPr>
          <a:lstStyle/>
          <a:p>
            <a:r>
              <a:rPr lang="tr-TR" sz="2800" dirty="0" smtClean="0"/>
              <a:t>Bu döngüde ebeveynlerin çocuklarına karşı olan sorumluluk anlayışında değişiklikler meydana gelir. Artık çocuğa yönelik sorumluluklar azalmaya başlar ve eşler yeniden karşılıklı sorumluluk ilişkisini geliştirir (</a:t>
            </a:r>
            <a:r>
              <a:rPr lang="tr-TR" sz="2800" dirty="0" err="1" smtClean="0"/>
              <a:t>Carr</a:t>
            </a:r>
            <a:r>
              <a:rPr lang="tr-TR" sz="2800" dirty="0" smtClean="0"/>
              <a:t>, 2000,s. 9). Ailenin rollerinde de önemli değişiklik ve düzenlemelerin yapıldığı bu dönemde, yeniden çift olmak, yetişkin çocuklarla yetişkin ilişkisi kurmak, büyük ebeveynler için bakım sağlama, ortaya çıkan sorunların çözümü ve büyük ebeveynlerin ölümü ile baş etme gibi durumlar söz konusudur (Çamur Duyan, 2000, s. 47).</a:t>
            </a:r>
            <a:endParaRPr lang="tr-TR" sz="2800" dirty="0"/>
          </a:p>
        </p:txBody>
      </p:sp>
    </p:spTree>
  </p:cSld>
  <p:clrMapOvr>
    <a:masterClrMapping/>
  </p:clrMapOvr>
  <p:transition>
    <p:pull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89212" y="673768"/>
            <a:ext cx="8915400" cy="5237454"/>
          </a:xfrm>
        </p:spPr>
        <p:txBody>
          <a:bodyPr>
            <a:normAutofit/>
          </a:bodyPr>
          <a:lstStyle/>
          <a:p>
            <a:r>
              <a:rPr lang="tr-TR" sz="2800" dirty="0" smtClean="0"/>
              <a:t>Sonraki Yaşamda Aile: Bu dönem, ailedeki tüm çocukların evden uzaklaştığı bir dönemdir. Eşler için yaşlılık döneminin başlaması, sağlık problemlerini de beraberinde getirebilir. Eşler yaşlılığa, yaşlılığın meydana getirdiği sıkıntılara, emekliliğe, statü ve gelir kaybına ne kadar iyi uyum sağlarsa, bu dönemi bir o kadar verimli geçirebilirler. Kendisiyle barışık, geçmişi düşündüğünde yaptığı şeylerden pişmanlık duymayan ve eşleriyle sağlıklı bir ilişki kurabilmeyi başarmış bireyler, bu döneme daha iyi uyum sağlamaktadırlar.</a:t>
            </a:r>
            <a:endParaRPr lang="tr-TR" sz="2800" dirty="0"/>
          </a:p>
        </p:txBody>
      </p:sp>
    </p:spTree>
  </p:cSld>
  <p:clrMapOvr>
    <a:masterClrMapping/>
  </p:clrMapOvr>
  <p:transition>
    <p:pull di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Kaynakça</a:t>
            </a:r>
          </a:p>
          <a:p>
            <a:r>
              <a:rPr lang="tr-TR" dirty="0" err="1" smtClean="0"/>
              <a:t>Akgül</a:t>
            </a:r>
            <a:r>
              <a:rPr lang="tr-TR" dirty="0" smtClean="0"/>
              <a:t> Gök, F. (2013). Evli kadın ve erkeklerin toplumsal cinsiyet rolleriyle ilgili algılarının aile işlevlerine yansıması. Yayınlanmamış Yüksek Lisans Tezi. </a:t>
            </a:r>
            <a:r>
              <a:rPr lang="tr-TR" smtClean="0"/>
              <a:t>Hacettepe Üniversitesi, Ankara.</a:t>
            </a:r>
            <a:endParaRPr lang="tr-TR" dirty="0"/>
          </a:p>
        </p:txBody>
      </p:sp>
    </p:spTree>
  </p:cSld>
  <p:clrMapOvr>
    <a:masterClrMapping/>
  </p:clrMapOvr>
  <p:transition>
    <p:pull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37360" y="625643"/>
            <a:ext cx="9767252" cy="5971100"/>
          </a:xfrm>
        </p:spPr>
        <p:txBody>
          <a:bodyPr>
            <a:normAutofit/>
          </a:bodyPr>
          <a:lstStyle/>
          <a:p>
            <a:pPr>
              <a:lnSpc>
                <a:spcPct val="150000"/>
              </a:lnSpc>
            </a:pPr>
            <a:r>
              <a:rPr lang="tr-TR" sz="3200" dirty="0" smtClean="0"/>
              <a:t>Aile yaşam döngüsü bir ailenin geçirdiği tüm gelişimsel aşamaları ve yaşam olaylarını ifade etmektedir (Çamur Duyan, 2003, s. 33). Turan’ a göre aile yaşam döngüsü, aile kurulduktan sonra üyelerinin tamamını kaybedinceye kadar geçen zaman içinde çeşitli gelişim dönemleri yaşamasıdır (Turan, 2009, s. 127). </a:t>
            </a:r>
            <a:endParaRPr lang="tr-TR" sz="3200" dirty="0"/>
          </a:p>
        </p:txBody>
      </p:sp>
    </p:spTree>
    <p:extLst>
      <p:ext uri="{BB962C8B-B14F-4D97-AF65-F5344CB8AC3E}">
        <p14:creationId xmlns="" xmlns:p14="http://schemas.microsoft.com/office/powerpoint/2010/main" val="4224528011"/>
      </p:ext>
    </p:extLst>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2390503" y="1410789"/>
            <a:ext cx="9114109" cy="4500433"/>
          </a:xfrm>
        </p:spPr>
        <p:txBody>
          <a:bodyPr>
            <a:normAutofit/>
          </a:bodyPr>
          <a:lstStyle/>
          <a:p>
            <a:r>
              <a:rPr lang="tr-TR" sz="3200" dirty="0" smtClean="0"/>
              <a:t>Aile yaşam döngüsü farklı şekillerde sınıflandırılabilir. </a:t>
            </a:r>
            <a:r>
              <a:rPr lang="tr-TR" sz="3200" dirty="0" err="1" smtClean="0"/>
              <a:t>McGoldrick</a:t>
            </a:r>
            <a:r>
              <a:rPr lang="tr-TR" sz="3200" dirty="0" smtClean="0"/>
              <a:t> ve </a:t>
            </a:r>
            <a:r>
              <a:rPr lang="tr-TR" sz="3200" dirty="0" err="1" smtClean="0"/>
              <a:t>Carter’a</a:t>
            </a:r>
            <a:r>
              <a:rPr lang="tr-TR" sz="3200" dirty="0" smtClean="0"/>
              <a:t> göre bu aşamalar, yeni evli çift, küçük çocuklu aile, ergenlik döneminde 17 çocuğu olan aile, çocukları evden ayrılan aile ve daha sonraki yaşamda aile şeklindedir (Carter, </a:t>
            </a:r>
            <a:r>
              <a:rPr lang="tr-TR" sz="3200" dirty="0" err="1" smtClean="0"/>
              <a:t>McGoldrick</a:t>
            </a:r>
            <a:r>
              <a:rPr lang="tr-TR" sz="3200" dirty="0" smtClean="0"/>
              <a:t>, 1989; </a:t>
            </a:r>
            <a:r>
              <a:rPr lang="tr-TR" sz="3200" dirty="0" err="1" smtClean="0"/>
              <a:t>akt</a:t>
            </a:r>
            <a:r>
              <a:rPr lang="tr-TR" sz="3200" dirty="0" smtClean="0"/>
              <a:t>. </a:t>
            </a:r>
            <a:r>
              <a:rPr lang="tr-TR" sz="3200" dirty="0" err="1" smtClean="0"/>
              <a:t>Carr</a:t>
            </a:r>
            <a:r>
              <a:rPr lang="tr-TR" sz="3200" dirty="0" smtClean="0"/>
              <a:t>, 2000, s. 7). </a:t>
            </a:r>
            <a:endParaRPr lang="tr-TR" sz="3200" dirty="0"/>
          </a:p>
        </p:txBody>
      </p:sp>
    </p:spTree>
    <p:extLst>
      <p:ext uri="{BB962C8B-B14F-4D97-AF65-F5344CB8AC3E}">
        <p14:creationId xmlns="" xmlns:p14="http://schemas.microsoft.com/office/powerpoint/2010/main" val="2242693622"/>
      </p:ext>
    </p:extLst>
  </p:cSld>
  <p:clrMapOvr>
    <a:masterClrMapping/>
  </p:clrMapOvr>
  <p:transition>
    <p:pull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89212" y="842211"/>
            <a:ext cx="8915400" cy="5069011"/>
          </a:xfrm>
        </p:spPr>
        <p:txBody>
          <a:bodyPr>
            <a:normAutofit/>
          </a:bodyPr>
          <a:lstStyle/>
          <a:p>
            <a:r>
              <a:rPr lang="tr-TR" sz="3200" dirty="0" smtClean="0"/>
              <a:t>Eğer aile üyeleri arasında anlaşmazlıklar ve sıkıntılar olursa bu aşamalarda ve geçişlerde problemler yaşanabilir. Çünkü herhangi bir aşamada var olan sıkıntılar diğer aşamaya geçişte yeni sorunlarla birlikte sorun yumağına dönüşebilir. Aile yaşam döngüsü her kültürde hatta aynı kültürel yapı içerisinde bile değişiklik gösterebilmektedir. </a:t>
            </a:r>
            <a:endParaRPr lang="tr-TR" sz="3200" dirty="0"/>
          </a:p>
        </p:txBody>
      </p:sp>
    </p:spTree>
  </p:cSld>
  <p:clrMapOvr>
    <a:masterClrMapping/>
  </p:clrMapOvr>
  <p:transition>
    <p:pull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721895"/>
            <a:ext cx="8915400" cy="5189327"/>
          </a:xfrm>
        </p:spPr>
        <p:txBody>
          <a:bodyPr>
            <a:normAutofit/>
          </a:bodyPr>
          <a:lstStyle/>
          <a:p>
            <a:r>
              <a:rPr lang="tr-TR" sz="2800" dirty="0" smtClean="0"/>
              <a:t>Aile yaşam döngüsü farklı biçimlerde sınıflandırılmakla birlikte, evlilik yılı, çocuk sayısı, ailelerin işlev ve statüleri gibi değişiklikler esas alınarak çekirdek aileler, başlangıç, genişleyen ve daralan aileler olmak üzere dört döneme ayrılarak incelenmiştir (Güven, 1991, s. 5). </a:t>
            </a:r>
            <a:endParaRPr lang="tr-TR" sz="2800" dirty="0"/>
          </a:p>
        </p:txBody>
      </p:sp>
    </p:spTree>
    <p:extLst>
      <p:ext uri="{BB962C8B-B14F-4D97-AF65-F5344CB8AC3E}">
        <p14:creationId xmlns="" xmlns:p14="http://schemas.microsoft.com/office/powerpoint/2010/main" val="2710355515"/>
      </p:ext>
    </p:extLst>
  </p:cSld>
  <p:clrMapOvr>
    <a:masterClrMapping/>
  </p:clrMapOvr>
  <p:transition>
    <p:pull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
            </a:r>
            <a:br>
              <a:rPr lang="tr-TR" dirty="0"/>
            </a:br>
            <a:endParaRPr lang="tr-TR" dirty="0"/>
          </a:p>
        </p:txBody>
      </p:sp>
      <p:sp>
        <p:nvSpPr>
          <p:cNvPr id="3" name="İçerik Yer Tutucusu 2"/>
          <p:cNvSpPr>
            <a:spLocks noGrp="1"/>
          </p:cNvSpPr>
          <p:nvPr>
            <p:ph idx="1"/>
          </p:nvPr>
        </p:nvSpPr>
        <p:spPr>
          <a:xfrm>
            <a:off x="2589212" y="862149"/>
            <a:ext cx="8915400" cy="5049073"/>
          </a:xfrm>
        </p:spPr>
        <p:txBody>
          <a:bodyPr>
            <a:normAutofit fontScale="92500" lnSpcReduction="20000"/>
          </a:bodyPr>
          <a:lstStyle/>
          <a:p>
            <a:r>
              <a:rPr lang="tr-TR" sz="3200" dirty="0" smtClean="0"/>
              <a:t>Aile yaşam döngüsü çerçevesinde genel olarak her aile benzer aşamalardan geçer. Her aşamada aile üyelerinin rollerinde değişiklikler meydana gelir. Bu değişikliklere uyum ise üyelerin birbirleriyle olan iletişimlerine bağlıdır. </a:t>
            </a:r>
          </a:p>
          <a:p>
            <a:r>
              <a:rPr lang="tr-TR" sz="3200" dirty="0" smtClean="0"/>
              <a:t>Ailenin, geçirdiği ve bulunduğu yaşam döngüsü aşamalarına göre değerlendirilmesi, aile üyelerinin duygusal problemlerinin, ailedeki işlevsiz davranışların kısaca ailenin nasıl bir seyir gösterdiğinin belirlenmesi açısından önemlidir.</a:t>
            </a:r>
            <a:endParaRPr lang="tr-TR" sz="3200" dirty="0"/>
          </a:p>
        </p:txBody>
      </p:sp>
    </p:spTree>
    <p:extLst>
      <p:ext uri="{BB962C8B-B14F-4D97-AF65-F5344CB8AC3E}">
        <p14:creationId xmlns="" xmlns:p14="http://schemas.microsoft.com/office/powerpoint/2010/main" val="2691285580"/>
      </p:ext>
    </p:extLst>
  </p:cSld>
  <p:clrMapOvr>
    <a:masterClrMapping/>
  </p:clrMapOvr>
  <p:transition>
    <p:pull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89212" y="986589"/>
            <a:ext cx="8915400" cy="4924633"/>
          </a:xfrm>
        </p:spPr>
        <p:txBody>
          <a:bodyPr>
            <a:normAutofit/>
          </a:bodyPr>
          <a:lstStyle/>
          <a:p>
            <a:r>
              <a:rPr lang="tr-TR" sz="2800" dirty="0" err="1" smtClean="0"/>
              <a:t>McGoldrick</a:t>
            </a:r>
            <a:r>
              <a:rPr lang="tr-TR" sz="2800" dirty="0" smtClean="0"/>
              <a:t> ve Carter ailenin geçirdiği aşamaları, yeni evli çift, küçük çocuklu aile, ergenlik döneminde çocuğu olan aile, çocukları evden ayrılan aile ve daha sonraki yaşamda aile şeklinde sınıflandırmıştır (Carter, </a:t>
            </a:r>
            <a:r>
              <a:rPr lang="tr-TR" sz="2800" dirty="0" err="1" smtClean="0"/>
              <a:t>McGoldrick</a:t>
            </a:r>
            <a:r>
              <a:rPr lang="tr-TR" sz="2800" dirty="0" smtClean="0"/>
              <a:t>, 1989; </a:t>
            </a:r>
            <a:r>
              <a:rPr lang="tr-TR" sz="2800" dirty="0" err="1" smtClean="0"/>
              <a:t>akt</a:t>
            </a:r>
            <a:r>
              <a:rPr lang="tr-TR" sz="2800" dirty="0" smtClean="0"/>
              <a:t>. </a:t>
            </a:r>
            <a:r>
              <a:rPr lang="tr-TR" sz="2800" dirty="0" err="1" smtClean="0"/>
              <a:t>Carr</a:t>
            </a:r>
            <a:r>
              <a:rPr lang="tr-TR" sz="2800" dirty="0" smtClean="0"/>
              <a:t>, 2000, s. 7).Bu çalışma kapsamında ise aile yaşam döngüsünün ikinci aşamasında olan küçük çocuklu ailelerdeki kadın ve erkekler yer almaktadır. </a:t>
            </a:r>
            <a:endParaRPr lang="tr-TR" sz="2800" dirty="0"/>
          </a:p>
        </p:txBody>
      </p:sp>
    </p:spTree>
  </p:cSld>
  <p:clrMapOvr>
    <a:masterClrMapping/>
  </p:clrMapOvr>
  <p:transition>
    <p:pull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89212" y="649705"/>
            <a:ext cx="8915400" cy="5261517"/>
          </a:xfrm>
        </p:spPr>
        <p:txBody>
          <a:bodyPr>
            <a:normAutofit/>
          </a:bodyPr>
          <a:lstStyle/>
          <a:p>
            <a:r>
              <a:rPr lang="tr-TR" sz="2800" dirty="0" smtClean="0"/>
              <a:t>Yeni Evli Çiftler: Bu dönem iki farklı insanın bir araya gelmesi ve aynı evde yaşamaya başlamasıyla şekillenir. Her iki birey de farklı aile yapılarından gelirler ve aslında iki ailenin özellikleri bir ailede birleşir (</a:t>
            </a:r>
            <a:r>
              <a:rPr lang="tr-TR" sz="2800" dirty="0" err="1" smtClean="0"/>
              <a:t>Carr</a:t>
            </a:r>
            <a:r>
              <a:rPr lang="tr-TR" sz="2800" dirty="0" smtClean="0"/>
              <a:t>, 2000, s. 7). </a:t>
            </a:r>
          </a:p>
          <a:p>
            <a:r>
              <a:rPr lang="tr-TR" sz="2800" dirty="0" smtClean="0"/>
              <a:t>Eşler bu döngüde birbirlerini tanımaya ve çift olmaya çabalarlar. Bu döngünün en önemli 18 işlevlerinden bir tanesi, eş ilişkilerinin geliştirilmesi, yani duygusal anlamda eşlerin karı-koca olabilmesidir. ‘Karı-koca’ olabilme aslında birçok nitelikleri de içinde barındırabilen bir kavramdır.</a:t>
            </a:r>
            <a:endParaRPr lang="tr-TR" sz="2800" dirty="0"/>
          </a:p>
        </p:txBody>
      </p:sp>
    </p:spTree>
  </p:cSld>
  <p:clrMapOvr>
    <a:masterClrMapping/>
  </p:clrMapOvr>
  <p:transition>
    <p:pull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89212" y="697832"/>
            <a:ext cx="8915400" cy="5213390"/>
          </a:xfrm>
        </p:spPr>
        <p:txBody>
          <a:bodyPr>
            <a:normAutofit/>
          </a:bodyPr>
          <a:lstStyle/>
          <a:p>
            <a:r>
              <a:rPr lang="tr-TR" sz="2800" dirty="0" smtClean="0"/>
              <a:t>Küçük Çocuklu Aileler: Bu aşama evlilik sisteminde köklü değişikliklerin meydana geldiği bir aşamadır. İlk döngüde karı-koca olmayı öğrenen çift, çocuk sahibi olduğunda yeni bir takım rolleri de üstlenir. Böylece aile daha karmaşık bir yapıya bürünür. </a:t>
            </a:r>
          </a:p>
        </p:txBody>
      </p:sp>
    </p:spTree>
  </p:cSld>
  <p:clrMapOvr>
    <a:masterClrMapping/>
  </p:clrMapOvr>
  <p:transition>
    <p:pull dir="d"/>
  </p:transition>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Şehir Hayatı">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630</TotalTime>
  <Words>855</Words>
  <Application>Microsoft Office PowerPoint</Application>
  <PresentationFormat>Özel</PresentationFormat>
  <Paragraphs>21</Paragraphs>
  <Slides>16</Slides>
  <Notes>0</Notes>
  <HiddenSlides>0</HiddenSlides>
  <MMClips>0</MMClips>
  <ScaleCrop>false</ScaleCrop>
  <HeadingPairs>
    <vt:vector size="6" baseType="variant">
      <vt:variant>
        <vt:lpstr>Tema</vt:lpstr>
      </vt:variant>
      <vt:variant>
        <vt:i4>1</vt:i4>
      </vt:variant>
      <vt:variant>
        <vt:lpstr>Slayt Başlıkları</vt:lpstr>
      </vt:variant>
      <vt:variant>
        <vt:i4>16</vt:i4>
      </vt:variant>
      <vt:variant>
        <vt:lpstr>Özel Gösteriler</vt:lpstr>
      </vt:variant>
      <vt:variant>
        <vt:i4>1</vt:i4>
      </vt:variant>
    </vt:vector>
  </HeadingPairs>
  <TitlesOfParts>
    <vt:vector size="18" baseType="lpstr">
      <vt:lpstr>Duman</vt:lpstr>
      <vt:lpstr>AİLE YAŞAM DÖNGÜSÜ</vt:lpstr>
      <vt:lpstr>Slayt 2</vt:lpstr>
      <vt:lpstr>Slayt 3</vt:lpstr>
      <vt:lpstr>Slayt 4</vt:lpstr>
      <vt:lpstr>Slayt 5</vt:lpstr>
      <vt:lpstr> </vt:lpstr>
      <vt:lpstr>Slayt 7</vt:lpstr>
      <vt:lpstr>Slayt 8</vt:lpstr>
      <vt:lpstr>Slayt 9</vt:lpstr>
      <vt:lpstr>Slayt 10</vt:lpstr>
      <vt:lpstr>Slayt 11</vt:lpstr>
      <vt:lpstr>Slayt 12</vt:lpstr>
      <vt:lpstr>Slayt 13</vt:lpstr>
      <vt:lpstr>Slayt 14</vt:lpstr>
      <vt:lpstr>Slayt 15</vt:lpstr>
      <vt:lpstr>Slayt 16</vt:lpstr>
      <vt:lpstr>Özel Gösteri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2010 ABD Sağlık Hizmetleri Reformu</dc:title>
  <dc:creator>toshiba pc</dc:creator>
  <cp:lastModifiedBy>Münevver ERYALÇIN</cp:lastModifiedBy>
  <cp:revision>76</cp:revision>
  <dcterms:created xsi:type="dcterms:W3CDTF">2014-05-19T11:47:06Z</dcterms:created>
  <dcterms:modified xsi:type="dcterms:W3CDTF">2021-11-18T12:05:32Z</dcterms:modified>
</cp:coreProperties>
</file>