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16"/>
  </p:notesMasterIdLst>
  <p:handoutMasterIdLst>
    <p:handoutMasterId r:id="rId17"/>
  </p:handoutMasterIdLst>
  <p:sldIdLst>
    <p:sldId id="668" r:id="rId4"/>
    <p:sldId id="669" r:id="rId5"/>
    <p:sldId id="670" r:id="rId6"/>
    <p:sldId id="671" r:id="rId7"/>
    <p:sldId id="672" r:id="rId8"/>
    <p:sldId id="673" r:id="rId9"/>
    <p:sldId id="674" r:id="rId10"/>
    <p:sldId id="675" r:id="rId11"/>
    <p:sldId id="676" r:id="rId12"/>
    <p:sldId id="677" r:id="rId13"/>
    <p:sldId id="678" r:id="rId14"/>
    <p:sldId id="679"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2857"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12.02.2020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2/12/2020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2/12/2020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2/12/2020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2/12/2020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2/12/2020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2/12/2020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2/12/2020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2/12/2020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2/12/2020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2/12/2020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2/12/2020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2/12/2020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2/12/2020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2/12/2020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2/12/2020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2/12/2020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2/12/2020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2/12/2020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2/12/2020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2/12/2020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2/12/2020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818651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2/12/2020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2/12/2020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1609972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2/12/2020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2/12/2020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2/12/2020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2/12/2020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2/12/2020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2/12/2020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2/12/2020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2/12/2020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3" r:id="rId3"/>
    <p:sldLayoutId id="2147483694" r:id="rId4"/>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0.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2259080"/>
          </a:xfrm>
          <a:prstGeom prst="rect">
            <a:avLst/>
          </a:prstGeom>
        </p:spPr>
        <p:txBody>
          <a:bodyPr wrap="square">
            <a:spAutoFit/>
          </a:bodyPr>
          <a:lstStyle/>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GGY 402</a:t>
            </a:r>
          </a:p>
          <a:p>
            <a:pPr marL="0" lvl="1" algn="ctr">
              <a:spcBef>
                <a:spcPct val="20000"/>
              </a:spcBef>
              <a:buClr>
                <a:schemeClr val="accent1"/>
              </a:buClr>
            </a:pPr>
            <a:r>
              <a:rPr lang="tr-TR" sz="3200" b="1" dirty="0">
                <a:latin typeface="Arial" panose="020B0604020202020204" pitchFamily="34" charset="0"/>
                <a:cs typeface="Arial" panose="020B0604020202020204" pitchFamily="34" charset="0"/>
              </a:rPr>
              <a:t>GAYRİMENKUL VE VARLIK DEĞERLEME II</a:t>
            </a:r>
          </a:p>
          <a:p>
            <a:pPr marL="0" lvl="1" algn="ctr">
              <a:spcBef>
                <a:spcPct val="20000"/>
              </a:spcBef>
              <a:buClr>
                <a:schemeClr val="accent1"/>
              </a:buClr>
            </a:pP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a:latin typeface="Arial" panose="020B0604020202020204" pitchFamily="34" charset="0"/>
                <a:ea typeface="Times New Roman" panose="02020603050405020304" pitchFamily="18" charset="0"/>
                <a:cs typeface="Arial" panose="020B0604020202020204" pitchFamily="34" charset="0"/>
              </a:rPr>
              <a:t>Prof. Dr. </a:t>
            </a:r>
            <a:r>
              <a:rPr lang="en-US" sz="1600" b="1" dirty="0">
                <a:latin typeface="Arial" panose="020B0604020202020204" pitchFamily="34" charset="0"/>
                <a:ea typeface="Times New Roman" panose="02020603050405020304" pitchFamily="18" charset="0"/>
                <a:cs typeface="Arial" panose="020B0604020202020204" pitchFamily="34" charset="0"/>
              </a:rPr>
              <a:t>Harun </a:t>
            </a:r>
            <a:r>
              <a:rPr lang="tr-TR" sz="1600" b="1" dirty="0">
                <a:latin typeface="Arial" panose="020B0604020202020204" pitchFamily="34" charset="0"/>
                <a:ea typeface="Times New Roman" panose="02020603050405020304" pitchFamily="18" charset="0"/>
                <a:cs typeface="Arial" panose="020B0604020202020204" pitchFamily="34" charset="0"/>
              </a:rPr>
              <a:t>TANRIVERMİŞ </a:t>
            </a:r>
          </a:p>
          <a:p>
            <a:pPr algn="ctr">
              <a:spcAft>
                <a:spcPts val="0"/>
              </a:spcAft>
            </a:pPr>
            <a:r>
              <a:rPr lang="tr-TR" sz="1600" dirty="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p>
        </p:txBody>
      </p:sp>
    </p:spTree>
    <p:extLst>
      <p:ext uri="{BB962C8B-B14F-4D97-AF65-F5344CB8AC3E}">
        <p14:creationId xmlns:p14="http://schemas.microsoft.com/office/powerpoint/2010/main" val="2044511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80" y="1355271"/>
            <a:ext cx="8370876" cy="4604657"/>
          </a:xfrm>
        </p:spPr>
        <p:txBody>
          <a:bodyPr anchor="t">
            <a:noAutofit/>
          </a:bodyPr>
          <a:lstStyle/>
          <a:p>
            <a:pPr lvl="1" algn="just"/>
            <a:r>
              <a:rPr lang="tr-TR" b="1" dirty="0"/>
              <a:t>Coğrafi Bilgi Sistemleri:</a:t>
            </a:r>
          </a:p>
          <a:p>
            <a:pPr lvl="1" algn="just"/>
            <a:endParaRPr lang="tr-TR" b="1" dirty="0"/>
          </a:p>
          <a:p>
            <a:pPr lvl="1" algn="just"/>
            <a:endParaRPr lang="tr-TR" dirty="0"/>
          </a:p>
          <a:p>
            <a:pPr lvl="1" algn="just"/>
            <a:r>
              <a:rPr lang="tr-TR" dirty="0"/>
              <a:t>Coğrafi Bilgi Sisteminin Taşınmaz değerleme ile birlikte organize olmasıyla birlikte, taşınmazların değerlerinde veya değere etki eden faktörlerde meydana gelebilecek değişimler oldukça hızlı bir biçimde </a:t>
            </a:r>
            <a:r>
              <a:rPr lang="tr-TR" dirty="0" smtClean="0"/>
              <a:t>güncellenebilmektedir. Konuma </a:t>
            </a:r>
            <a:r>
              <a:rPr lang="tr-TR" dirty="0"/>
              <a:t>bağlı verilerdeki karmaşıklığın ortadan kalkması, sosyoekonomik koşullarda meydana gelen değişimlerin hızlıca güncellenmesi, Taşınmazların alış ve satışlarının takibinin kolaylaşması ve Emlak vergilerinin daha sağlıklı bir şekilde toplanması gibi getirileri </a:t>
            </a:r>
            <a:r>
              <a:rPr lang="tr-TR" dirty="0" smtClean="0"/>
              <a:t>sayılabilir</a:t>
            </a:r>
            <a:r>
              <a:rPr lang="tr-TR" dirty="0"/>
              <a:t> </a:t>
            </a:r>
            <a:r>
              <a:rPr lang="tr-TR" dirty="0" smtClean="0"/>
              <a:t>(Erbil, 2014).</a:t>
            </a:r>
            <a:endParaRPr lang="tr-TR" dirty="0"/>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pt-B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Değerlemede Coğrafi Bilgi Sistemleri (CBS) Kullanımı</a:t>
            </a:r>
          </a:p>
        </p:txBody>
      </p:sp>
    </p:spTree>
    <p:extLst>
      <p:ext uri="{BB962C8B-B14F-4D97-AF65-F5344CB8AC3E}">
        <p14:creationId xmlns:p14="http://schemas.microsoft.com/office/powerpoint/2010/main" val="41523741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80" y="1355271"/>
            <a:ext cx="8370876" cy="4604657"/>
          </a:xfrm>
        </p:spPr>
        <p:txBody>
          <a:bodyPr anchor="t">
            <a:noAutofit/>
          </a:bodyPr>
          <a:lstStyle/>
          <a:p>
            <a:pPr lvl="1" algn="just"/>
            <a:r>
              <a:rPr lang="tr-TR" b="1" dirty="0"/>
              <a:t>Coğrafi Bilgi Sistemleri:</a:t>
            </a:r>
          </a:p>
          <a:p>
            <a:pPr lvl="1" algn="just"/>
            <a:endParaRPr lang="tr-TR" b="1" dirty="0"/>
          </a:p>
          <a:p>
            <a:pPr lvl="1" algn="just"/>
            <a:endParaRPr lang="tr-TR" dirty="0"/>
          </a:p>
          <a:p>
            <a:pPr lvl="1" algn="just"/>
            <a:r>
              <a:rPr lang="tr-TR" dirty="0"/>
              <a:t>Finans piyasalarında 1990’ların başından bu yana özellikle teknolojik gelişmelere bağlı olarak yeni araçların değerleme alanında kullanımına yönelik ilgi hızla artmaktadır. </a:t>
            </a:r>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pt-B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Değerlemede Coğrafi Bilgi Sistemleri (CBS) Kullanımı</a:t>
            </a:r>
          </a:p>
        </p:txBody>
      </p:sp>
      <p:sp>
        <p:nvSpPr>
          <p:cNvPr id="2" name="Rectangle 1"/>
          <p:cNvSpPr/>
          <p:nvPr/>
        </p:nvSpPr>
        <p:spPr>
          <a:xfrm>
            <a:off x="375559" y="3630110"/>
            <a:ext cx="5568042" cy="1754326"/>
          </a:xfrm>
          <a:prstGeom prst="rect">
            <a:avLst/>
          </a:prstGeom>
        </p:spPr>
        <p:txBody>
          <a:bodyPr wrap="square">
            <a:spAutoFit/>
          </a:bodyPr>
          <a:lstStyle/>
          <a:p>
            <a:pPr marL="257175" indent="-257175" algn="just">
              <a:spcAft>
                <a:spcPts val="450"/>
              </a:spcAft>
              <a:buFont typeface="Arial" panose="020B0604020202020204" pitchFamily="34" charset="0"/>
              <a:buChar char="•"/>
            </a:pPr>
            <a:r>
              <a:rPr lang="en-US" dirty="0" err="1"/>
              <a:t>Özellikle</a:t>
            </a:r>
            <a:r>
              <a:rPr lang="en-US" dirty="0"/>
              <a:t> </a:t>
            </a:r>
            <a:r>
              <a:rPr lang="en-US" dirty="0" err="1"/>
              <a:t>konuma</a:t>
            </a:r>
            <a:r>
              <a:rPr lang="en-US" dirty="0"/>
              <a:t> </a:t>
            </a:r>
            <a:r>
              <a:rPr lang="en-US" dirty="0" err="1"/>
              <a:t>ilişkin</a:t>
            </a:r>
            <a:r>
              <a:rPr lang="en-US" dirty="0"/>
              <a:t> </a:t>
            </a:r>
            <a:r>
              <a:rPr lang="en-US" dirty="0" err="1"/>
              <a:t>farklı</a:t>
            </a:r>
            <a:r>
              <a:rPr lang="en-US" dirty="0"/>
              <a:t> </a:t>
            </a:r>
            <a:r>
              <a:rPr lang="en-US" dirty="0" err="1"/>
              <a:t>nitelikte</a:t>
            </a:r>
            <a:r>
              <a:rPr lang="en-US" dirty="0"/>
              <a:t> </a:t>
            </a:r>
            <a:r>
              <a:rPr lang="en-US" dirty="0" err="1"/>
              <a:t>bir</a:t>
            </a:r>
            <a:r>
              <a:rPr lang="en-US" dirty="0"/>
              <a:t> </a:t>
            </a:r>
            <a:r>
              <a:rPr lang="en-US" dirty="0" err="1"/>
              <a:t>çok</a:t>
            </a:r>
            <a:r>
              <a:rPr lang="en-US" dirty="0"/>
              <a:t> </a:t>
            </a:r>
            <a:r>
              <a:rPr lang="en-US" dirty="0" err="1"/>
              <a:t>veriyi</a:t>
            </a:r>
            <a:r>
              <a:rPr lang="en-US" dirty="0"/>
              <a:t> </a:t>
            </a:r>
            <a:r>
              <a:rPr lang="en-US" dirty="0" err="1"/>
              <a:t>ilişkisel</a:t>
            </a:r>
            <a:r>
              <a:rPr lang="en-US" dirty="0"/>
              <a:t> </a:t>
            </a:r>
            <a:r>
              <a:rPr lang="en-US" dirty="0" err="1"/>
              <a:t>veritabanı</a:t>
            </a:r>
            <a:r>
              <a:rPr lang="en-US" dirty="0"/>
              <a:t> </a:t>
            </a:r>
            <a:r>
              <a:rPr lang="en-US" dirty="0" err="1"/>
              <a:t>mantığında</a:t>
            </a:r>
            <a:r>
              <a:rPr lang="en-US" dirty="0"/>
              <a:t> </a:t>
            </a:r>
            <a:r>
              <a:rPr lang="en-US" dirty="0" err="1"/>
              <a:t>tutarak</a:t>
            </a:r>
            <a:r>
              <a:rPr lang="en-US" dirty="0"/>
              <a:t> </a:t>
            </a:r>
            <a:r>
              <a:rPr lang="en-US" dirty="0" err="1"/>
              <a:t>ve</a:t>
            </a:r>
            <a:r>
              <a:rPr lang="en-US" dirty="0"/>
              <a:t> </a:t>
            </a:r>
            <a:r>
              <a:rPr lang="en-US" dirty="0" err="1"/>
              <a:t>çeşitli</a:t>
            </a:r>
            <a:r>
              <a:rPr lang="en-US" dirty="0"/>
              <a:t> </a:t>
            </a:r>
            <a:r>
              <a:rPr lang="en-US" dirty="0" err="1"/>
              <a:t>mekansal</a:t>
            </a:r>
            <a:r>
              <a:rPr lang="en-US" dirty="0"/>
              <a:t> </a:t>
            </a:r>
            <a:r>
              <a:rPr lang="en-US" dirty="0" err="1"/>
              <a:t>analizler</a:t>
            </a:r>
            <a:r>
              <a:rPr lang="en-US" dirty="0"/>
              <a:t> </a:t>
            </a:r>
            <a:r>
              <a:rPr lang="en-US" dirty="0" err="1"/>
              <a:t>yapılabilmesine</a:t>
            </a:r>
            <a:r>
              <a:rPr lang="en-US" dirty="0"/>
              <a:t> </a:t>
            </a:r>
            <a:r>
              <a:rPr lang="en-US" dirty="0" err="1"/>
              <a:t>olanak</a:t>
            </a:r>
            <a:r>
              <a:rPr lang="en-US" dirty="0"/>
              <a:t> </a:t>
            </a:r>
            <a:r>
              <a:rPr lang="en-US" dirty="0" err="1"/>
              <a:t>sağlayan</a:t>
            </a:r>
            <a:r>
              <a:rPr lang="en-US" dirty="0"/>
              <a:t> </a:t>
            </a:r>
            <a:r>
              <a:rPr lang="en-US" dirty="0" err="1"/>
              <a:t>Coğrafi</a:t>
            </a:r>
            <a:r>
              <a:rPr lang="en-US" dirty="0"/>
              <a:t> </a:t>
            </a:r>
            <a:r>
              <a:rPr lang="en-US" dirty="0" err="1"/>
              <a:t>Bilgi</a:t>
            </a:r>
            <a:r>
              <a:rPr lang="en-US" dirty="0"/>
              <a:t> </a:t>
            </a:r>
            <a:r>
              <a:rPr lang="en-US" dirty="0" err="1"/>
              <a:t>Sistemleri</a:t>
            </a:r>
            <a:r>
              <a:rPr lang="en-US" dirty="0"/>
              <a:t> (CBS, Geographic Information Systems -GIS), </a:t>
            </a:r>
            <a:r>
              <a:rPr lang="en-US" dirty="0" err="1"/>
              <a:t>gayrimenkul</a:t>
            </a:r>
            <a:r>
              <a:rPr lang="en-US" dirty="0"/>
              <a:t> </a:t>
            </a:r>
            <a:r>
              <a:rPr lang="en-US" dirty="0" err="1"/>
              <a:t>bilimleri</a:t>
            </a:r>
            <a:r>
              <a:rPr lang="en-US" dirty="0"/>
              <a:t> </a:t>
            </a:r>
            <a:r>
              <a:rPr lang="en-US" dirty="0" err="1"/>
              <a:t>ve</a:t>
            </a:r>
            <a:r>
              <a:rPr lang="en-US" dirty="0"/>
              <a:t> </a:t>
            </a:r>
            <a:r>
              <a:rPr lang="en-US" dirty="0" err="1"/>
              <a:t>özellikle</a:t>
            </a:r>
            <a:r>
              <a:rPr lang="en-US" dirty="0"/>
              <a:t> </a:t>
            </a:r>
            <a:r>
              <a:rPr lang="en-US" dirty="0" err="1"/>
              <a:t>değerleme</a:t>
            </a:r>
            <a:r>
              <a:rPr lang="en-US" dirty="0"/>
              <a:t> </a:t>
            </a:r>
            <a:r>
              <a:rPr lang="en-US" dirty="0" err="1"/>
              <a:t>alanında</a:t>
            </a:r>
            <a:r>
              <a:rPr lang="en-US" dirty="0"/>
              <a:t> </a:t>
            </a:r>
            <a:r>
              <a:rPr lang="en-US" dirty="0" err="1"/>
              <a:t>önemli</a:t>
            </a:r>
            <a:r>
              <a:rPr lang="en-US" dirty="0"/>
              <a:t> </a:t>
            </a:r>
            <a:r>
              <a:rPr lang="en-US" dirty="0" err="1"/>
              <a:t>bir</a:t>
            </a:r>
            <a:r>
              <a:rPr lang="en-US" dirty="0"/>
              <a:t> </a:t>
            </a:r>
            <a:r>
              <a:rPr lang="en-US" dirty="0" err="1"/>
              <a:t>araç</a:t>
            </a:r>
            <a:r>
              <a:rPr lang="en-US" dirty="0"/>
              <a:t> </a:t>
            </a:r>
            <a:r>
              <a:rPr lang="en-US" dirty="0" err="1"/>
              <a:t>haline</a:t>
            </a:r>
            <a:r>
              <a:rPr lang="en-US" dirty="0"/>
              <a:t> </a:t>
            </a:r>
            <a:r>
              <a:rPr lang="en-US" dirty="0" err="1"/>
              <a:t>gelmiştir</a:t>
            </a:r>
            <a:r>
              <a:rPr lang="en-US" dirty="0"/>
              <a:t>.</a:t>
            </a:r>
            <a:endParaRPr lang="tr-TR" dirty="0"/>
          </a:p>
        </p:txBody>
      </p:sp>
      <p:pic>
        <p:nvPicPr>
          <p:cNvPr id="6" name="Resim 12"/>
          <p:cNvPicPr>
            <a:picLocks noChangeAspect="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Lst>
          </a:blip>
          <a:stretch>
            <a:fillRect/>
          </a:stretch>
        </p:blipFill>
        <p:spPr>
          <a:xfrm>
            <a:off x="5528037" y="3106458"/>
            <a:ext cx="3280960" cy="2474831"/>
          </a:xfrm>
          <a:prstGeom prst="rect">
            <a:avLst/>
          </a:prstGeom>
        </p:spPr>
      </p:pic>
    </p:spTree>
    <p:extLst>
      <p:ext uri="{BB962C8B-B14F-4D97-AF65-F5344CB8AC3E}">
        <p14:creationId xmlns:p14="http://schemas.microsoft.com/office/powerpoint/2010/main" val="26911302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80" y="1355271"/>
            <a:ext cx="8370876" cy="4604657"/>
          </a:xfrm>
        </p:spPr>
        <p:txBody>
          <a:bodyPr anchor="t">
            <a:noAutofit/>
          </a:bodyPr>
          <a:lstStyle/>
          <a:p>
            <a:pPr marL="342900" lvl="1" indent="0" algn="just">
              <a:buNone/>
            </a:pPr>
            <a:r>
              <a:rPr lang="tr-TR" b="1" dirty="0" smtClean="0"/>
              <a:t>Kaynaklar</a:t>
            </a:r>
          </a:p>
          <a:p>
            <a:pPr marL="342900" lvl="1" indent="0" algn="just">
              <a:buNone/>
            </a:pPr>
            <a:r>
              <a:rPr lang="tr-TR" sz="1400" dirty="0" smtClean="0"/>
              <a:t>Erbil, E. </a:t>
            </a:r>
            <a:r>
              <a:rPr lang="tr-TR" sz="1400" dirty="0"/>
              <a:t>H., 2014. </a:t>
            </a:r>
            <a:r>
              <a:rPr lang="tr-TR" sz="1400" dirty="0" smtClean="0"/>
              <a:t>Taşınmaz Mal Değerleme Amaçlı </a:t>
            </a:r>
            <a:r>
              <a:rPr lang="tr-TR" sz="1400" dirty="0"/>
              <a:t>Coğrafi Bilgi Sistemi Tasarımı, 5. </a:t>
            </a:r>
            <a:r>
              <a:rPr lang="tr-TR" sz="1400" dirty="0" smtClean="0"/>
              <a:t>Uzaktan Algılama-</a:t>
            </a:r>
            <a:r>
              <a:rPr lang="tr-TR" sz="1400" dirty="0" err="1" smtClean="0"/>
              <a:t>cbs</a:t>
            </a:r>
            <a:r>
              <a:rPr lang="tr-TR" sz="1400" dirty="0" smtClean="0"/>
              <a:t> Sempozyumu, İstanbul.</a:t>
            </a:r>
          </a:p>
          <a:p>
            <a:pPr marL="342900" lvl="1" indent="0" algn="just">
              <a:buNone/>
            </a:pPr>
            <a:endParaRPr lang="tr-TR" sz="1400" dirty="0"/>
          </a:p>
          <a:p>
            <a:pPr marL="342900" lvl="1" indent="0" algn="just">
              <a:buNone/>
            </a:pPr>
            <a:r>
              <a:rPr lang="en-US" sz="1400" dirty="0" err="1" smtClean="0"/>
              <a:t>Pagourtzi</a:t>
            </a:r>
            <a:r>
              <a:rPr lang="en-US" sz="1400" dirty="0" smtClean="0"/>
              <a:t> </a:t>
            </a:r>
            <a:r>
              <a:rPr lang="en-US" sz="1400" dirty="0"/>
              <a:t>E., and </a:t>
            </a:r>
            <a:r>
              <a:rPr lang="en-US" sz="1400" dirty="0" err="1"/>
              <a:t>Assimakopoulos</a:t>
            </a:r>
            <a:r>
              <a:rPr lang="en-US" sz="1400" dirty="0"/>
              <a:t> V., 2003. Real Estate Appraisal: A Review of Valuation Methods, Journal of Property Investment </a:t>
            </a:r>
            <a:r>
              <a:rPr lang="en-US" sz="1400" dirty="0" smtClean="0"/>
              <a:t>&amp;</a:t>
            </a:r>
            <a:r>
              <a:rPr lang="tr-TR" sz="1400" dirty="0" smtClean="0"/>
              <a:t> </a:t>
            </a:r>
            <a:r>
              <a:rPr lang="en-US" sz="1400" dirty="0" smtClean="0"/>
              <a:t>Finance</a:t>
            </a:r>
            <a:r>
              <a:rPr lang="en-US" sz="1400" dirty="0"/>
              <a:t>, Vol 21, No 4, pp 383-401</a:t>
            </a:r>
            <a:r>
              <a:rPr lang="en-US" sz="1400" dirty="0" smtClean="0"/>
              <a:t>.</a:t>
            </a:r>
            <a:endParaRPr lang="tr-TR" sz="1400" dirty="0" smtClean="0"/>
          </a:p>
          <a:p>
            <a:pPr marL="342900" lvl="1" indent="0" algn="just">
              <a:buNone/>
            </a:pPr>
            <a:endParaRPr lang="tr-TR" sz="1400" dirty="0" smtClean="0"/>
          </a:p>
          <a:p>
            <a:pPr marL="342900" lvl="1" indent="0" algn="just">
              <a:buNone/>
            </a:pPr>
            <a:r>
              <a:rPr lang="tr-TR" sz="1400" dirty="0" err="1" smtClean="0"/>
              <a:t>Tanrıvermiş</a:t>
            </a:r>
            <a:r>
              <a:rPr lang="tr-TR" sz="1400" dirty="0"/>
              <a:t>, H. 2017. Gayrimenkul Değerleme Esasları. SPL Sermaye Piyasası Lisanslama Sicil ve Eğitim Kuruluşu, Lisanslama Sınavları Çalışma Kitapları Ders Kodu: 1014 (Konut Değerleme Sınavı, Gayrimenkul Değerleme Sınavı), Ankara.</a:t>
            </a:r>
          </a:p>
          <a:p>
            <a:pPr marL="342900" lvl="1" indent="0" algn="just">
              <a:buNone/>
            </a:pPr>
            <a:endParaRPr lang="tr-TR" sz="1400" dirty="0"/>
          </a:p>
          <a:p>
            <a:pPr marL="342900" lvl="1" indent="0" algn="just">
              <a:buNone/>
            </a:pPr>
            <a:r>
              <a:rPr lang="en-US" sz="1400" dirty="0" err="1" smtClean="0"/>
              <a:t>Yomralıoğlu</a:t>
            </a:r>
            <a:r>
              <a:rPr lang="en-US" sz="1400" dirty="0"/>
              <a:t>, T., 1993, A Nominal Asset Value-Based Approach For Land Readjustment And Its Implementation Using GIS, </a:t>
            </a:r>
            <a:r>
              <a:rPr lang="en-US" sz="1400" dirty="0" err="1" smtClean="0"/>
              <a:t>Doktora</a:t>
            </a:r>
            <a:r>
              <a:rPr lang="tr-TR" sz="1400" dirty="0" smtClean="0"/>
              <a:t> </a:t>
            </a:r>
            <a:r>
              <a:rPr lang="en-US" sz="1400" dirty="0" err="1" smtClean="0"/>
              <a:t>Tezi</a:t>
            </a:r>
            <a:r>
              <a:rPr lang="en-US" sz="1400" dirty="0"/>
              <a:t>, Department of Surveying, University of Newcastle Upon Tyne, </a:t>
            </a:r>
            <a:r>
              <a:rPr lang="en-US" sz="1400" dirty="0" err="1" smtClean="0"/>
              <a:t>İngiltere</a:t>
            </a:r>
            <a:r>
              <a:rPr lang="tr-TR" sz="1400" dirty="0" smtClean="0"/>
              <a:t>.</a:t>
            </a:r>
          </a:p>
          <a:p>
            <a:pPr marL="342900" lvl="1" indent="0" algn="just">
              <a:buNone/>
            </a:pPr>
            <a:endParaRPr lang="tr-TR" sz="1400" dirty="0" smtClean="0"/>
          </a:p>
          <a:p>
            <a:pPr marL="342900" lvl="1" indent="0" algn="just">
              <a:buNone/>
            </a:pPr>
            <a:endParaRPr lang="tr-TR" sz="1400" dirty="0"/>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pt-B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Değerlemede Coğrafi Bilgi Sistemleri (CBS) Kullanımı</a:t>
            </a:r>
          </a:p>
        </p:txBody>
      </p:sp>
    </p:spTree>
    <p:extLst>
      <p:ext uri="{BB962C8B-B14F-4D97-AF65-F5344CB8AC3E}">
        <p14:creationId xmlns:p14="http://schemas.microsoft.com/office/powerpoint/2010/main" val="26356423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pt-B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 Haritalarının Üretilmesi ve Yorumlanması</a:t>
            </a:r>
          </a:p>
        </p:txBody>
      </p:sp>
      <p:sp>
        <p:nvSpPr>
          <p:cNvPr id="6" name="Dikdörtgen 13"/>
          <p:cNvSpPr/>
          <p:nvPr/>
        </p:nvSpPr>
        <p:spPr>
          <a:xfrm>
            <a:off x="604562" y="1453498"/>
            <a:ext cx="8137603" cy="2654573"/>
          </a:xfrm>
          <a:prstGeom prst="rect">
            <a:avLst/>
          </a:prstGeom>
        </p:spPr>
        <p:txBody>
          <a:bodyPr wrap="square" lIns="68580" tIns="34290" rIns="68580" bIns="34290">
            <a:spAutoFit/>
          </a:bodyPr>
          <a:lstStyle/>
          <a:p>
            <a:pPr marL="0" lvl="1" algn="ctr">
              <a:spcBef>
                <a:spcPct val="20000"/>
              </a:spcBef>
              <a:buClr>
                <a:schemeClr val="accent1"/>
              </a:buClr>
            </a:pPr>
            <a:r>
              <a:rPr lang="tr-TR" sz="2400" b="1" dirty="0"/>
              <a:t>GGY 402</a:t>
            </a:r>
          </a:p>
          <a:p>
            <a:pPr marL="0" lvl="1" algn="ctr">
              <a:spcBef>
                <a:spcPct val="20000"/>
              </a:spcBef>
              <a:buClr>
                <a:schemeClr val="accent1"/>
              </a:buClr>
            </a:pPr>
            <a:r>
              <a:rPr lang="tr-TR" sz="2400" b="1" dirty="0"/>
              <a:t>GAYRİMENKUL VE VARLIK DEĞERLEME II</a:t>
            </a:r>
          </a:p>
          <a:p>
            <a:pPr marL="0" lvl="1" algn="ctr">
              <a:spcBef>
                <a:spcPct val="20000"/>
              </a:spcBef>
              <a:buClr>
                <a:schemeClr val="accent1"/>
              </a:buClr>
            </a:pPr>
            <a:r>
              <a:rPr lang="tr-TR" sz="2400" b="1" dirty="0"/>
              <a:t>	</a:t>
            </a:r>
            <a:endParaRPr lang="tr-TR" sz="2400" b="1" dirty="0">
              <a:solidFill>
                <a:schemeClr val="tx2"/>
              </a:solidFill>
            </a:endParaRPr>
          </a:p>
          <a:p>
            <a:pPr marL="0" lvl="1" algn="ctr">
              <a:spcBef>
                <a:spcPct val="20000"/>
              </a:spcBef>
              <a:buClr>
                <a:schemeClr val="accent1"/>
              </a:buClr>
            </a:pPr>
            <a:r>
              <a:rPr lang="tr-TR" sz="2400" b="1" dirty="0">
                <a:solidFill>
                  <a:schemeClr val="tx2"/>
                </a:solidFill>
              </a:rPr>
              <a:t>7. HAFTA</a:t>
            </a:r>
          </a:p>
          <a:p>
            <a:pPr marL="0" lvl="1" algn="ctr">
              <a:spcBef>
                <a:spcPct val="20000"/>
              </a:spcBef>
              <a:buClr>
                <a:schemeClr val="accent1"/>
              </a:buClr>
            </a:pPr>
            <a:endParaRPr lang="tr-TR" sz="2400" b="1" dirty="0">
              <a:solidFill>
                <a:schemeClr val="tx2"/>
              </a:solidFill>
            </a:endParaRPr>
          </a:p>
          <a:p>
            <a:pPr marL="0" lvl="1" algn="ctr">
              <a:spcBef>
                <a:spcPct val="20000"/>
              </a:spcBef>
              <a:buClr>
                <a:schemeClr val="accent1"/>
              </a:buClr>
            </a:pPr>
            <a:r>
              <a:rPr lang="tr-TR" sz="2400" b="1" dirty="0"/>
              <a:t>Değerlemede Coğrafi Bilgi Sistemleri (CBS) Kullanımı</a:t>
            </a:r>
            <a:endParaRPr lang="en-US" sz="2400" b="1" dirty="0"/>
          </a:p>
        </p:txBody>
      </p:sp>
    </p:spTree>
    <p:extLst>
      <p:ext uri="{BB962C8B-B14F-4D97-AF65-F5344CB8AC3E}">
        <p14:creationId xmlns:p14="http://schemas.microsoft.com/office/powerpoint/2010/main" val="684149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80" y="1355271"/>
            <a:ext cx="8370876" cy="4604657"/>
          </a:xfrm>
        </p:spPr>
        <p:txBody>
          <a:bodyPr anchor="t">
            <a:noAutofit/>
          </a:bodyPr>
          <a:lstStyle/>
          <a:p>
            <a:pPr lvl="1" algn="just"/>
            <a:r>
              <a:rPr lang="tr-TR" b="1" dirty="0"/>
              <a:t>Taşınmaz değerlemesinde Coğrafi Bilgi Sistemleri:</a:t>
            </a:r>
          </a:p>
          <a:p>
            <a:pPr lvl="1" algn="just"/>
            <a:endParaRPr lang="tr-TR" b="1" dirty="0"/>
          </a:p>
          <a:p>
            <a:pPr lvl="1" algn="just"/>
            <a:r>
              <a:rPr lang="tr-TR" dirty="0"/>
              <a:t>Günümüzde taşınmazların menkulleştirilmesinin yaygınlaşması, taşınmaz değerlerinin belirlenmesinde, bilimsel, objektif, nicel, nesnel ve duyarlı yöntemlerin kullanılmasını gerekli </a:t>
            </a:r>
            <a:r>
              <a:rPr lang="tr-TR" dirty="0" smtClean="0"/>
              <a:t>kılmıştır (</a:t>
            </a:r>
            <a:r>
              <a:rPr lang="tr-TR" dirty="0" err="1" smtClean="0"/>
              <a:t>Yomralıoğlu</a:t>
            </a:r>
            <a:r>
              <a:rPr lang="tr-TR" dirty="0" smtClean="0"/>
              <a:t>, 1993). </a:t>
            </a:r>
            <a:r>
              <a:rPr lang="tr-TR" dirty="0"/>
              <a:t>Taşınmazların topyekûn değerlemesinde klasik değerleme sistemleri olarak adlandırılan karşılaştırmalı satış analizi, gelir, maliyet-yerine koyma ve regresyon yöntemleri yetersiz </a:t>
            </a:r>
            <a:r>
              <a:rPr lang="tr-TR" dirty="0" smtClean="0"/>
              <a:t>kalmaktadır </a:t>
            </a:r>
            <a:r>
              <a:rPr lang="tr-TR" dirty="0"/>
              <a:t>(</a:t>
            </a:r>
            <a:r>
              <a:rPr lang="tr-TR" dirty="0" err="1"/>
              <a:t>Pagourtzi</a:t>
            </a:r>
            <a:r>
              <a:rPr lang="tr-TR" dirty="0"/>
              <a:t> vd., 2003</a:t>
            </a:r>
            <a:r>
              <a:rPr lang="tr-TR" dirty="0" smtClean="0"/>
              <a:t>).</a:t>
            </a:r>
            <a:endParaRPr lang="tr-TR" dirty="0"/>
          </a:p>
          <a:p>
            <a:pPr lvl="1" algn="just"/>
            <a:r>
              <a:rPr lang="tr-TR" dirty="0"/>
              <a:t>Bölgesel ya da kitlesel taşınmaz değerleme işlemlerinde gelişmiş yöntemler olan; Yapay Sinir Ağları (Artifical Neural Networks), Konumsal Analiz (Spatial Analysis), Bulanık Mantık (Fuzzy Logic) yöntemleri </a:t>
            </a:r>
            <a:r>
              <a:rPr lang="tr-TR" dirty="0" smtClean="0"/>
              <a:t>kullanılmaktadır </a:t>
            </a:r>
            <a:r>
              <a:rPr lang="tr-TR" dirty="0"/>
              <a:t>(</a:t>
            </a:r>
            <a:r>
              <a:rPr lang="tr-TR" dirty="0" err="1"/>
              <a:t>Yomralıoğlu</a:t>
            </a:r>
            <a:r>
              <a:rPr lang="tr-TR" dirty="0"/>
              <a:t>, 1993; </a:t>
            </a:r>
            <a:r>
              <a:rPr lang="tr-TR" dirty="0" err="1"/>
              <a:t>Pagourtzi</a:t>
            </a:r>
            <a:r>
              <a:rPr lang="tr-TR" dirty="0"/>
              <a:t> vd., 2003). </a:t>
            </a:r>
            <a:endParaRPr lang="tr-TR" dirty="0"/>
          </a:p>
          <a:p>
            <a:pPr lvl="1" algn="just"/>
            <a:r>
              <a:rPr lang="tr-TR" dirty="0"/>
              <a:t>Günümüzde CBS ve karar-destek (Decision Support) sistemlerinin entegre edilerek taşınmaz değer haritalarının üretilmesi mümkündür. </a:t>
            </a:r>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pt-B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Değerlemede Coğrafi Bilgi Sistemleri (CBS) Kullanımı</a:t>
            </a:r>
          </a:p>
        </p:txBody>
      </p:sp>
    </p:spTree>
    <p:extLst>
      <p:ext uri="{BB962C8B-B14F-4D97-AF65-F5344CB8AC3E}">
        <p14:creationId xmlns:p14="http://schemas.microsoft.com/office/powerpoint/2010/main" val="5217739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80" y="1355271"/>
            <a:ext cx="8370876" cy="4604657"/>
          </a:xfrm>
        </p:spPr>
        <p:txBody>
          <a:bodyPr anchor="t">
            <a:noAutofit/>
          </a:bodyPr>
          <a:lstStyle/>
          <a:p>
            <a:pPr lvl="1" algn="just"/>
            <a:r>
              <a:rPr lang="tr-TR" b="1" dirty="0"/>
              <a:t>Coğrafi Bilgi Sistemleri yaygın kullanım alanları:</a:t>
            </a:r>
          </a:p>
          <a:p>
            <a:pPr lvl="1" algn="just"/>
            <a:endParaRPr lang="tr-TR" b="1" dirty="0"/>
          </a:p>
          <a:p>
            <a:pPr lvl="1" algn="just"/>
            <a:r>
              <a:rPr lang="tr-TR" dirty="0"/>
              <a:t>Afet ve kriz yönetimi; afet öncesi ve sonrası merkezi planlama, risk değerlendirmeleri ve lojistik alanları </a:t>
            </a:r>
          </a:p>
          <a:p>
            <a:pPr lvl="1" algn="just"/>
            <a:r>
              <a:rPr lang="tr-TR" dirty="0"/>
              <a:t>Altyapı Bilgi Sistemi; Elektrik, Su, Kanalizasyon, Doğalgaz, gibi altyapı uygulamaları</a:t>
            </a:r>
          </a:p>
          <a:p>
            <a:pPr lvl="1" algn="just"/>
            <a:r>
              <a:rPr lang="tr-TR" dirty="0"/>
              <a:t>Araç Takip Sistemi</a:t>
            </a:r>
          </a:p>
          <a:p>
            <a:pPr lvl="1" algn="just"/>
            <a:r>
              <a:rPr lang="tr-TR" dirty="0"/>
              <a:t>Çevre; çevre kirlilik analizlerinin yapılmasında, çevresel veri tabanı oluşturularak belirli periyotlarla gelişmelerin izlenmesiyle analiz ve sorgulama yapılması</a:t>
            </a:r>
          </a:p>
          <a:p>
            <a:pPr lvl="1" algn="just"/>
            <a:r>
              <a:rPr lang="tr-TR" dirty="0"/>
              <a:t>Dağıtım; otoyollar, demiryolları, hava yolları ve limanları kapsayan ulaştırma endüstrisinde envanter ve harita oluşturmanın yanı sıra, dağıtım planlama uygulamaları</a:t>
            </a:r>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pt-B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Değerlemede Coğrafi Bilgi Sistemleri (CBS) Kullanımı</a:t>
            </a:r>
          </a:p>
        </p:txBody>
      </p:sp>
    </p:spTree>
    <p:extLst>
      <p:ext uri="{BB962C8B-B14F-4D97-AF65-F5344CB8AC3E}">
        <p14:creationId xmlns:p14="http://schemas.microsoft.com/office/powerpoint/2010/main" val="25162120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80" y="1355271"/>
            <a:ext cx="8370876" cy="4604657"/>
          </a:xfrm>
        </p:spPr>
        <p:txBody>
          <a:bodyPr anchor="t">
            <a:noAutofit/>
          </a:bodyPr>
          <a:lstStyle/>
          <a:p>
            <a:pPr lvl="1" algn="just"/>
            <a:r>
              <a:rPr lang="tr-TR" b="1" dirty="0"/>
              <a:t>Coğrafi Bilgi Sistemleri yaygın kullanım alanları:</a:t>
            </a:r>
          </a:p>
          <a:p>
            <a:pPr lvl="1" algn="just"/>
            <a:endParaRPr lang="tr-TR" dirty="0"/>
          </a:p>
          <a:p>
            <a:pPr lvl="1" algn="just"/>
            <a:r>
              <a:rPr lang="tr-TR" dirty="0"/>
              <a:t>Doğal Kaynaklar; petrol, doğalgaz ve diğer doğal kaynakların araştırılmasında, maden kaynaklarının analizinde büyük ölçüde kaynak ve zaman tasarrufu sağlamakta.</a:t>
            </a:r>
          </a:p>
          <a:p>
            <a:pPr lvl="1" algn="just"/>
            <a:r>
              <a:rPr lang="tr-TR" dirty="0"/>
              <a:t>Güvenlik; tüm güvenlik birimleri ile bunlara bağlı birimler ile, itfaiye ve sağlık kuruluşlarının birbirleriyle koordinasyonunu sağlayamakta </a:t>
            </a:r>
          </a:p>
          <a:p>
            <a:pPr lvl="1" algn="just"/>
            <a:r>
              <a:rPr lang="tr-TR" dirty="0"/>
              <a:t>Haberleşme; haberleşme sektöründe şebeke ve frekans planlaması, baz istasyonlarının yerlerinin belirlenmesi ve şebekenin genişletilmesi</a:t>
            </a:r>
          </a:p>
          <a:p>
            <a:pPr lvl="1" algn="just"/>
            <a:r>
              <a:rPr lang="tr-TR" dirty="0"/>
              <a:t>İş Uygulamaları; değişik alanlarda faaliyet gösteren şirketlerde çalışan finansal analistler, pazarlamacılar, profesyonel planlayıcılar, satış ve dağıtım sorumluları tarafınca gittikçe artan bir şekilde kullanılmakta. </a:t>
            </a:r>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pt-B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Değerlemede Coğrafi Bilgi Sistemleri (CBS) Kullanımı</a:t>
            </a:r>
          </a:p>
        </p:txBody>
      </p:sp>
    </p:spTree>
    <p:extLst>
      <p:ext uri="{BB962C8B-B14F-4D97-AF65-F5344CB8AC3E}">
        <p14:creationId xmlns:p14="http://schemas.microsoft.com/office/powerpoint/2010/main" val="800215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80" y="1355271"/>
            <a:ext cx="8370876" cy="4604657"/>
          </a:xfrm>
        </p:spPr>
        <p:txBody>
          <a:bodyPr anchor="t">
            <a:noAutofit/>
          </a:bodyPr>
          <a:lstStyle/>
          <a:p>
            <a:pPr lvl="1" algn="just"/>
            <a:r>
              <a:rPr lang="tr-TR" b="1" dirty="0"/>
              <a:t>Coğrafi Bilgi Sistemleri yaygın kullanım alanları:</a:t>
            </a:r>
          </a:p>
          <a:p>
            <a:pPr lvl="1" algn="just"/>
            <a:endParaRPr lang="tr-TR" dirty="0"/>
          </a:p>
          <a:p>
            <a:pPr lvl="1" algn="just"/>
            <a:r>
              <a:rPr lang="tr-TR" dirty="0"/>
              <a:t>Kent Bilgi Sistemi; Belediye hizmetlerin en iyi şekilde yapılabilmesi için gerekli olan verilerin toplanması, düzenlenmesi, yönetimi ve analizlerin gerçekleştirilmesi </a:t>
            </a:r>
          </a:p>
          <a:p>
            <a:pPr lvl="1" algn="just"/>
            <a:r>
              <a:rPr lang="tr-TR" dirty="0"/>
              <a:t>Kioks Uygulamaları</a:t>
            </a:r>
          </a:p>
          <a:p>
            <a:pPr lvl="1" algn="just"/>
            <a:r>
              <a:rPr lang="tr-TR" dirty="0"/>
              <a:t>Orman; Orman yönetiminin belirlenmesinde, fizibilite çalışmalarında ve orman kadastral uygulamalarında </a:t>
            </a:r>
          </a:p>
          <a:p>
            <a:pPr lvl="1" algn="just"/>
            <a:r>
              <a:rPr lang="tr-TR" dirty="0"/>
              <a:t>Savunma; Silahlı kuvvetlerin; muhabere, harekat, istihbarat, ve lojistik unsurlarının tamamında doğrudan yada dolaylı olarak CBS uygulamalarından yararlanmaktadır.</a:t>
            </a:r>
          </a:p>
          <a:p>
            <a:pPr lvl="1" algn="just"/>
            <a:r>
              <a:rPr lang="tr-TR" dirty="0"/>
              <a:t> Tarım; CBS ile Rekolte tahmini, hassas çiftçilik uygulamaları, biyolojik çeşitlilik araştırmaları, ürün sağlığı analizleri, tarımsal sigorta, kuraklık etkilerinin izlenilmesi, zararlılarla mücadele, sulama alanlarının belirlenmesi </a:t>
            </a:r>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pt-B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Değerlemede Coğrafi Bilgi Sistemleri (CBS) Kullanımı</a:t>
            </a:r>
          </a:p>
        </p:txBody>
      </p:sp>
    </p:spTree>
    <p:extLst>
      <p:ext uri="{BB962C8B-B14F-4D97-AF65-F5344CB8AC3E}">
        <p14:creationId xmlns:p14="http://schemas.microsoft.com/office/powerpoint/2010/main" val="19063759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80" y="1355271"/>
            <a:ext cx="8370876" cy="4604657"/>
          </a:xfrm>
        </p:spPr>
        <p:txBody>
          <a:bodyPr anchor="t">
            <a:noAutofit/>
          </a:bodyPr>
          <a:lstStyle/>
          <a:p>
            <a:pPr lvl="1" algn="just"/>
            <a:r>
              <a:rPr lang="tr-TR" b="1" dirty="0"/>
              <a:t>Coğrafi Bilgi Sistemleri yaygın kullanım alanları:</a:t>
            </a:r>
          </a:p>
          <a:p>
            <a:pPr lvl="1" algn="just"/>
            <a:endParaRPr lang="tr-TR" dirty="0"/>
          </a:p>
          <a:p>
            <a:pPr lvl="1" algn="just"/>
            <a:r>
              <a:rPr lang="tr-TR" dirty="0"/>
              <a:t>Turizm; CBS ile, turizm alanlarının planlanması, korunması, bu bölgelerdeki işyerlerinin kontrolü ve takibi, çevre düzenlemesinin yapılması, temizlik, güvenlik, sağlık gibi hizmetlerin aksamadan yürütülmesi </a:t>
            </a:r>
          </a:p>
          <a:p>
            <a:pPr lvl="1" algn="just"/>
            <a:endParaRPr lang="tr-TR" dirty="0"/>
          </a:p>
          <a:p>
            <a:pPr lvl="1" algn="just"/>
            <a:r>
              <a:rPr lang="tr-TR" dirty="0"/>
              <a:t>Ulaşım; CBS ulaşım açısından problemli bölgelerde önlem alınması, yeni yapılacak olan yolların en uygun lokasyon ve güzergahlarının hassas olarak belirlenmesi</a:t>
            </a:r>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pt-B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Değerlemede Coğrafi Bilgi Sistemleri (CBS) Kullanımı</a:t>
            </a:r>
          </a:p>
        </p:txBody>
      </p:sp>
    </p:spTree>
    <p:extLst>
      <p:ext uri="{BB962C8B-B14F-4D97-AF65-F5344CB8AC3E}">
        <p14:creationId xmlns:p14="http://schemas.microsoft.com/office/powerpoint/2010/main" val="40606227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pt-B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Değerlemede Coğrafi Bilgi Sistemleri (CBS) Kullanımı</a:t>
            </a:r>
          </a:p>
        </p:txBody>
      </p:sp>
      <p:pic>
        <p:nvPicPr>
          <p:cNvPr id="6" name="Resim 12"/>
          <p:cNvPicPr>
            <a:picLocks noChangeAspect="1"/>
          </p:cNvPicPr>
          <p:nvPr/>
        </p:nvPicPr>
        <p:blipFill rotWithShape="1">
          <a:blip r:embed="rId2"/>
          <a:srcRect l="70881" t="24705" r="209" b="43823"/>
          <a:stretch/>
        </p:blipFill>
        <p:spPr>
          <a:xfrm>
            <a:off x="3239901" y="4446652"/>
            <a:ext cx="1445727" cy="1641547"/>
          </a:xfrm>
          <a:prstGeom prst="rect">
            <a:avLst/>
          </a:prstGeom>
          <a:ln>
            <a:solidFill>
              <a:schemeClr val="tx1"/>
            </a:solidFill>
          </a:ln>
        </p:spPr>
      </p:pic>
      <p:pic>
        <p:nvPicPr>
          <p:cNvPr id="7" name="Resim 5"/>
          <p:cNvPicPr>
            <a:picLocks noChangeAspect="1"/>
          </p:cNvPicPr>
          <p:nvPr/>
        </p:nvPicPr>
        <p:blipFill rotWithShape="1">
          <a:blip r:embed="rId3"/>
          <a:srcRect l="49722" t="67155" r="19445" b="2262"/>
          <a:stretch/>
        </p:blipFill>
        <p:spPr>
          <a:xfrm>
            <a:off x="4119561" y="2770362"/>
            <a:ext cx="1450756" cy="1428973"/>
          </a:xfrm>
          <a:prstGeom prst="rect">
            <a:avLst/>
          </a:prstGeom>
          <a:ln>
            <a:solidFill>
              <a:schemeClr val="tx1"/>
            </a:solidFill>
          </a:ln>
        </p:spPr>
      </p:pic>
      <p:pic>
        <p:nvPicPr>
          <p:cNvPr id="8" name="Resim 6"/>
          <p:cNvPicPr>
            <a:picLocks noChangeAspect="1"/>
          </p:cNvPicPr>
          <p:nvPr/>
        </p:nvPicPr>
        <p:blipFill rotWithShape="1">
          <a:blip r:embed="rId4"/>
          <a:srcRect l="2361" t="21842" r="78889" b="55594"/>
          <a:stretch/>
        </p:blipFill>
        <p:spPr>
          <a:xfrm>
            <a:off x="688761" y="2095582"/>
            <a:ext cx="1285875" cy="1536701"/>
          </a:xfrm>
          <a:prstGeom prst="rect">
            <a:avLst/>
          </a:prstGeom>
          <a:ln>
            <a:solidFill>
              <a:schemeClr val="tx1"/>
            </a:solidFill>
          </a:ln>
        </p:spPr>
      </p:pic>
      <p:pic>
        <p:nvPicPr>
          <p:cNvPr id="9" name="Resim 21"/>
          <p:cNvPicPr>
            <a:picLocks noChangeAspect="1"/>
          </p:cNvPicPr>
          <p:nvPr/>
        </p:nvPicPr>
        <p:blipFill rotWithShape="1">
          <a:blip r:embed="rId4"/>
          <a:srcRect l="19168" t="54156" r="64320" b="28314"/>
          <a:stretch/>
        </p:blipFill>
        <p:spPr>
          <a:xfrm>
            <a:off x="5372552" y="3632283"/>
            <a:ext cx="1132385" cy="1193800"/>
          </a:xfrm>
          <a:prstGeom prst="rect">
            <a:avLst/>
          </a:prstGeom>
          <a:ln>
            <a:solidFill>
              <a:schemeClr val="tx1"/>
            </a:solidFill>
          </a:ln>
        </p:spPr>
      </p:pic>
      <p:pic>
        <p:nvPicPr>
          <p:cNvPr id="10" name="Resim 22"/>
          <p:cNvPicPr>
            <a:picLocks noChangeAspect="1"/>
          </p:cNvPicPr>
          <p:nvPr/>
        </p:nvPicPr>
        <p:blipFill rotWithShape="1">
          <a:blip r:embed="rId4"/>
          <a:srcRect l="39168" t="45578" r="46943" b="38276"/>
          <a:stretch/>
        </p:blipFill>
        <p:spPr>
          <a:xfrm>
            <a:off x="5675006" y="1681044"/>
            <a:ext cx="952500" cy="1099531"/>
          </a:xfrm>
          <a:prstGeom prst="rect">
            <a:avLst/>
          </a:prstGeom>
          <a:ln>
            <a:solidFill>
              <a:schemeClr val="tx1"/>
            </a:solidFill>
          </a:ln>
        </p:spPr>
      </p:pic>
      <p:pic>
        <p:nvPicPr>
          <p:cNvPr id="11" name="Resim 23"/>
          <p:cNvPicPr>
            <a:picLocks noChangeAspect="1"/>
          </p:cNvPicPr>
          <p:nvPr/>
        </p:nvPicPr>
        <p:blipFill rotWithShape="1">
          <a:blip r:embed="rId4"/>
          <a:srcRect l="82918" t="26929" r="624" b="43524"/>
          <a:stretch/>
        </p:blipFill>
        <p:spPr>
          <a:xfrm>
            <a:off x="6627507" y="4105599"/>
            <a:ext cx="1128711" cy="2012124"/>
          </a:xfrm>
          <a:prstGeom prst="rect">
            <a:avLst/>
          </a:prstGeom>
          <a:ln>
            <a:solidFill>
              <a:schemeClr val="tx1"/>
            </a:solidFill>
          </a:ln>
        </p:spPr>
      </p:pic>
      <p:pic>
        <p:nvPicPr>
          <p:cNvPr id="12" name="Resim 24"/>
          <p:cNvPicPr>
            <a:picLocks noChangeAspect="1"/>
          </p:cNvPicPr>
          <p:nvPr/>
        </p:nvPicPr>
        <p:blipFill rotWithShape="1">
          <a:blip r:embed="rId4"/>
          <a:srcRect l="59724" t="69262" r="14815" b="693"/>
          <a:stretch/>
        </p:blipFill>
        <p:spPr>
          <a:xfrm>
            <a:off x="6594227" y="1778549"/>
            <a:ext cx="1746101" cy="2046052"/>
          </a:xfrm>
          <a:prstGeom prst="rect">
            <a:avLst/>
          </a:prstGeom>
          <a:ln>
            <a:solidFill>
              <a:schemeClr val="tx1"/>
            </a:solidFill>
          </a:ln>
        </p:spPr>
      </p:pic>
      <p:pic>
        <p:nvPicPr>
          <p:cNvPr id="13" name="Resim 4"/>
          <p:cNvPicPr>
            <a:picLocks noChangeAspect="1"/>
          </p:cNvPicPr>
          <p:nvPr/>
        </p:nvPicPr>
        <p:blipFill rotWithShape="1">
          <a:blip r:embed="rId2"/>
          <a:srcRect l="33710" t="23997" r="41846" b="48306"/>
          <a:stretch/>
        </p:blipFill>
        <p:spPr>
          <a:xfrm>
            <a:off x="1731505" y="3320919"/>
            <a:ext cx="1327919" cy="1569359"/>
          </a:xfrm>
          <a:prstGeom prst="rect">
            <a:avLst/>
          </a:prstGeom>
          <a:ln>
            <a:solidFill>
              <a:schemeClr val="tx1"/>
            </a:solidFill>
          </a:ln>
        </p:spPr>
      </p:pic>
      <p:pic>
        <p:nvPicPr>
          <p:cNvPr id="14" name="Resim 18"/>
          <p:cNvPicPr>
            <a:picLocks noChangeAspect="1"/>
          </p:cNvPicPr>
          <p:nvPr/>
        </p:nvPicPr>
        <p:blipFill rotWithShape="1">
          <a:blip r:embed="rId4"/>
          <a:srcRect l="2639" t="45525" r="82238" b="34381"/>
          <a:stretch/>
        </p:blipFill>
        <p:spPr>
          <a:xfrm>
            <a:off x="2909895" y="2230810"/>
            <a:ext cx="1037135" cy="1368513"/>
          </a:xfrm>
          <a:prstGeom prst="rect">
            <a:avLst/>
          </a:prstGeom>
          <a:ln>
            <a:solidFill>
              <a:schemeClr val="tx1"/>
            </a:solidFill>
          </a:ln>
        </p:spPr>
      </p:pic>
      <p:pic>
        <p:nvPicPr>
          <p:cNvPr id="15" name="Resim 16"/>
          <p:cNvPicPr>
            <a:picLocks noChangeAspect="1"/>
          </p:cNvPicPr>
          <p:nvPr/>
        </p:nvPicPr>
        <p:blipFill rotWithShape="1">
          <a:blip r:embed="rId3"/>
          <a:srcRect l="72192" t="22616" r="759" b="51834"/>
          <a:stretch/>
        </p:blipFill>
        <p:spPr>
          <a:xfrm>
            <a:off x="782858" y="4897286"/>
            <a:ext cx="1272701" cy="1193799"/>
          </a:xfrm>
          <a:prstGeom prst="rect">
            <a:avLst/>
          </a:prstGeom>
          <a:ln>
            <a:solidFill>
              <a:schemeClr val="tx1"/>
            </a:solidFill>
          </a:ln>
        </p:spPr>
      </p:pic>
    </p:spTree>
    <p:extLst>
      <p:ext uri="{BB962C8B-B14F-4D97-AF65-F5344CB8AC3E}">
        <p14:creationId xmlns:p14="http://schemas.microsoft.com/office/powerpoint/2010/main" val="20309850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3080" y="1355271"/>
            <a:ext cx="8370876" cy="4604657"/>
          </a:xfrm>
        </p:spPr>
        <p:txBody>
          <a:bodyPr anchor="t">
            <a:noAutofit/>
          </a:bodyPr>
          <a:lstStyle/>
          <a:p>
            <a:pPr lvl="1" algn="just"/>
            <a:r>
              <a:rPr lang="tr-TR" b="1" dirty="0"/>
              <a:t>Coğrafi Bilgi Sistemleri:</a:t>
            </a:r>
          </a:p>
          <a:p>
            <a:pPr lvl="1" algn="just"/>
            <a:endParaRPr lang="tr-TR" b="1" dirty="0"/>
          </a:p>
          <a:p>
            <a:pPr lvl="1" algn="just"/>
            <a:r>
              <a:rPr lang="tr-TR" dirty="0"/>
              <a:t>Coğrafi bilgi sistemi (CBS) yeryüzünde meydana gelen ve mevcut olan bütün her şeyin analizi ve haritalanması için kullanılan bilgisayar tabanlı </a:t>
            </a:r>
            <a:r>
              <a:rPr lang="tr-TR" dirty="0" smtClean="0"/>
              <a:t>araçtır. CBS </a:t>
            </a:r>
            <a:r>
              <a:rPr lang="tr-TR" dirty="0"/>
              <a:t>teknolojisi, haritalar tarafından sunulan coğrafi analiz ve benzersiz görselleştirmeler ile sorgu ve istatistiksel analizler gibi ortak veri tabanı operasyonları entegre eder. </a:t>
            </a:r>
            <a:r>
              <a:rPr lang="tr-TR" dirty="0"/>
              <a:t>(http://data.geocomm.com/</a:t>
            </a:r>
            <a:r>
              <a:rPr lang="tr-TR" dirty="0" err="1"/>
              <a:t>helpdesk</a:t>
            </a:r>
            <a:r>
              <a:rPr lang="tr-TR" dirty="0"/>
              <a:t>/general.html</a:t>
            </a:r>
            <a:r>
              <a:rPr lang="tr-TR" dirty="0" smtClean="0"/>
              <a:t>).</a:t>
            </a:r>
            <a:endParaRPr lang="tr-TR" dirty="0"/>
          </a:p>
          <a:p>
            <a:pPr lvl="1" algn="just"/>
            <a:r>
              <a:rPr lang="tr-TR" dirty="0"/>
              <a:t>CBS’nin kullanım alanları içinde taşınmaz değerleme çalışmaları ve özellikle değer haritalarının üretilmesi, yorumlanması ve kullanımı önemli bir yer tutar. Hatta birçok ülkede bölge, şehir ve mahalle ölçeğinde yıllara göre taşınmaz değerlerindeki değişimin analizinde CBS tekniklerinde yararlanılmaktadır. </a:t>
            </a:r>
          </a:p>
        </p:txBody>
      </p:sp>
      <p:sp>
        <p:nvSpPr>
          <p:cNvPr id="4" name="Unvan 3"/>
          <p:cNvSpPr>
            <a:spLocks noGrp="1"/>
          </p:cNvSpPr>
          <p:nvPr>
            <p:ph type="title"/>
          </p:nvPr>
        </p:nvSpPr>
        <p:spPr/>
        <p:txBody>
          <a:bodyPr/>
          <a:lstStyle/>
          <a:p>
            <a:r>
              <a:rPr lang="tr-TR" dirty="0" smtClean="0"/>
              <a:t>  </a:t>
            </a:r>
            <a:endParaRPr lang="en-US" dirty="0"/>
          </a:p>
        </p:txBody>
      </p:sp>
      <p:sp>
        <p:nvSpPr>
          <p:cNvPr id="5" name="Dikdörtgen 5"/>
          <p:cNvSpPr/>
          <p:nvPr/>
        </p:nvSpPr>
        <p:spPr>
          <a:xfrm>
            <a:off x="166119" y="669468"/>
            <a:ext cx="8517837" cy="293915"/>
          </a:xfrm>
          <a:prstGeom prst="rect">
            <a:avLst/>
          </a:prstGeom>
        </p:spPr>
        <p:txBody>
          <a:bodyPr/>
          <a:lstStyle/>
          <a:p>
            <a:pPr fontAlgn="base">
              <a:lnSpc>
                <a:spcPct val="90000"/>
              </a:lnSpc>
              <a:spcBef>
                <a:spcPct val="0"/>
              </a:spcBef>
              <a:spcAft>
                <a:spcPct val="0"/>
              </a:spcAft>
            </a:pPr>
            <a:r>
              <a:rPr lang="pt-BR" sz="2000" b="1" dirty="0">
                <a:solidFill>
                  <a:srgbClr val="160093"/>
                </a:solidFill>
                <a:latin typeface="Arial" panose="020B0604020202020204" pitchFamily="34" charset="0"/>
                <a:ea typeface="ＭＳ Ｐゴシック" panose="020B0600070205080204" pitchFamily="34" charset="-128"/>
                <a:cs typeface="Arial" panose="020B0604020202020204" pitchFamily="34" charset="0"/>
              </a:rPr>
              <a:t>Değerlemede Coğrafi Bilgi Sistemleri (CBS) Kullanımı</a:t>
            </a:r>
          </a:p>
        </p:txBody>
      </p:sp>
    </p:spTree>
    <p:extLst>
      <p:ext uri="{BB962C8B-B14F-4D97-AF65-F5344CB8AC3E}">
        <p14:creationId xmlns:p14="http://schemas.microsoft.com/office/powerpoint/2010/main" val="40475907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 xmlns:thm15="http://schemas.microsoft.com/office/thememl/2012/main"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25531</TotalTime>
  <Words>946</Words>
  <Application>Microsoft Office PowerPoint</Application>
  <PresentationFormat>Ekran Gösterisi (4:3)</PresentationFormat>
  <Paragraphs>83</Paragraphs>
  <Slides>12</Slides>
  <Notes>0</Notes>
  <HiddenSlides>0</HiddenSlides>
  <MMClips>0</MMClips>
  <ScaleCrop>false</ScaleCrop>
  <HeadingPairs>
    <vt:vector size="4" baseType="variant">
      <vt:variant>
        <vt:lpstr>Tema</vt:lpstr>
      </vt:variant>
      <vt:variant>
        <vt:i4>3</vt:i4>
      </vt:variant>
      <vt:variant>
        <vt:lpstr>Slayt Başlıkları</vt:lpstr>
      </vt:variant>
      <vt:variant>
        <vt:i4>12</vt:i4>
      </vt:variant>
    </vt:vector>
  </HeadingPairs>
  <TitlesOfParts>
    <vt:vector size="15" baseType="lpstr">
      <vt:lpstr>ekonomi</vt:lpstr>
      <vt:lpstr>1_Rics</vt:lpstr>
      <vt:lpstr>h.t.</vt:lpstr>
      <vt:lpstr>PowerPoint Sunusu</vt:lpstr>
      <vt:lpstr>  </vt:lpstr>
      <vt:lpstr>  </vt:lpstr>
      <vt:lpstr>  </vt:lpstr>
      <vt:lpstr>  </vt:lpstr>
      <vt:lpstr>  </vt:lpstr>
      <vt:lpstr>  </vt:lpstr>
      <vt:lpstr>  </vt:lpstr>
      <vt:lpstr>  </vt:lpstr>
      <vt:lpstr>  </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920</cp:revision>
  <cp:lastPrinted>2016-10-24T07:53:35Z</cp:lastPrinted>
  <dcterms:created xsi:type="dcterms:W3CDTF">2016-09-18T09:35:24Z</dcterms:created>
  <dcterms:modified xsi:type="dcterms:W3CDTF">2020-02-12T13:39:00Z</dcterms:modified>
</cp:coreProperties>
</file>