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7" r:id="rId2"/>
    <p:sldId id="258" r:id="rId3"/>
    <p:sldId id="260" r:id="rId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FA5E7D2-00B6-4BFC-A1EB-C5B990084E9A}" type="datetimeFigureOut">
              <a:rPr lang="tr-TR" smtClean="0"/>
              <a:t>18.12.2019</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7238282-2F3E-4A7A-A73A-326870709C76}" type="slidenum">
              <a:rPr lang="tr-TR" smtClean="0"/>
              <a:t>‹#›</a:t>
            </a:fld>
            <a:endParaRPr lang="tr-TR"/>
          </a:p>
        </p:txBody>
      </p:sp>
    </p:spTree>
    <p:extLst>
      <p:ext uri="{BB962C8B-B14F-4D97-AF65-F5344CB8AC3E}">
        <p14:creationId xmlns:p14="http://schemas.microsoft.com/office/powerpoint/2010/main" val="4830257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F074C1CD-82B7-4670-BDB7-50B9486CD346}" type="datetime1">
              <a:rPr lang="tr-TR" smtClean="0"/>
              <a:t>18.12.2019</a:t>
            </a:fld>
            <a:endParaRPr lang="tr-TR"/>
          </a:p>
        </p:txBody>
      </p:sp>
      <p:sp>
        <p:nvSpPr>
          <p:cNvPr id="5" name="4 Altbilgi Yer Tutucusu"/>
          <p:cNvSpPr>
            <a:spLocks noGrp="1"/>
          </p:cNvSpPr>
          <p:nvPr>
            <p:ph type="ftr" sz="quarter" idx="11"/>
          </p:nvPr>
        </p:nvSpPr>
        <p:spPr/>
        <p:txBody>
          <a:bodyPr/>
          <a:lstStyle/>
          <a:p>
            <a:r>
              <a:rPr lang="tr-TR" smtClean="0"/>
              <a:t>Prof. Dr. Ayla TÜZÜN</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7B3A6E4E-27DC-4341-90A9-38AC8C54AA87}" type="datetime1">
              <a:rPr lang="tr-TR" smtClean="0"/>
              <a:t>18.12.2019</a:t>
            </a:fld>
            <a:endParaRPr lang="tr-TR"/>
          </a:p>
        </p:txBody>
      </p:sp>
      <p:sp>
        <p:nvSpPr>
          <p:cNvPr id="5" name="4 Altbilgi Yer Tutucusu"/>
          <p:cNvSpPr>
            <a:spLocks noGrp="1"/>
          </p:cNvSpPr>
          <p:nvPr>
            <p:ph type="ftr" sz="quarter" idx="11"/>
          </p:nvPr>
        </p:nvSpPr>
        <p:spPr/>
        <p:txBody>
          <a:bodyPr/>
          <a:lstStyle/>
          <a:p>
            <a:r>
              <a:rPr lang="tr-TR" smtClean="0"/>
              <a:t>Prof. Dr. Ayla TÜZÜN</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CDFB494-0841-49C9-8246-0A65250DB985}" type="datetime1">
              <a:rPr lang="tr-TR" smtClean="0"/>
              <a:t>18.12.2019</a:t>
            </a:fld>
            <a:endParaRPr lang="tr-TR"/>
          </a:p>
        </p:txBody>
      </p:sp>
      <p:sp>
        <p:nvSpPr>
          <p:cNvPr id="5" name="4 Altbilgi Yer Tutucusu"/>
          <p:cNvSpPr>
            <a:spLocks noGrp="1"/>
          </p:cNvSpPr>
          <p:nvPr>
            <p:ph type="ftr" sz="quarter" idx="11"/>
          </p:nvPr>
        </p:nvSpPr>
        <p:spPr/>
        <p:txBody>
          <a:bodyPr/>
          <a:lstStyle/>
          <a:p>
            <a:r>
              <a:rPr lang="tr-TR" smtClean="0"/>
              <a:t>Prof. Dr. Ayla TÜZÜN</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C2FE9B42-9FFF-4D94-809A-5EBD20EC5015}" type="datetime1">
              <a:rPr lang="tr-TR" smtClean="0"/>
              <a:t>18.12.2019</a:t>
            </a:fld>
            <a:endParaRPr lang="tr-TR"/>
          </a:p>
        </p:txBody>
      </p:sp>
      <p:sp>
        <p:nvSpPr>
          <p:cNvPr id="5" name="4 Altbilgi Yer Tutucusu"/>
          <p:cNvSpPr>
            <a:spLocks noGrp="1"/>
          </p:cNvSpPr>
          <p:nvPr>
            <p:ph type="ftr" sz="quarter" idx="11"/>
          </p:nvPr>
        </p:nvSpPr>
        <p:spPr/>
        <p:txBody>
          <a:bodyPr/>
          <a:lstStyle/>
          <a:p>
            <a:r>
              <a:rPr lang="tr-TR" smtClean="0"/>
              <a:t>Prof. Dr. Ayla TÜZÜN</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13F0A6C-1B5D-41BA-902F-835B81B085F2}" type="datetime1">
              <a:rPr lang="tr-TR" smtClean="0"/>
              <a:t>18.12.2019</a:t>
            </a:fld>
            <a:endParaRPr lang="tr-TR"/>
          </a:p>
        </p:txBody>
      </p:sp>
      <p:sp>
        <p:nvSpPr>
          <p:cNvPr id="5" name="4 Altbilgi Yer Tutucusu"/>
          <p:cNvSpPr>
            <a:spLocks noGrp="1"/>
          </p:cNvSpPr>
          <p:nvPr>
            <p:ph type="ftr" sz="quarter" idx="11"/>
          </p:nvPr>
        </p:nvSpPr>
        <p:spPr/>
        <p:txBody>
          <a:bodyPr/>
          <a:lstStyle/>
          <a:p>
            <a:r>
              <a:rPr lang="tr-TR" smtClean="0"/>
              <a:t>Prof. Dr. Ayla TÜZÜN</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817E3399-2573-4304-A9B3-10F475E8305D}" type="datetime1">
              <a:rPr lang="tr-TR" smtClean="0"/>
              <a:t>18.12.2019</a:t>
            </a:fld>
            <a:endParaRPr lang="tr-TR"/>
          </a:p>
        </p:txBody>
      </p:sp>
      <p:sp>
        <p:nvSpPr>
          <p:cNvPr id="6" name="5 Altbilgi Yer Tutucusu"/>
          <p:cNvSpPr>
            <a:spLocks noGrp="1"/>
          </p:cNvSpPr>
          <p:nvPr>
            <p:ph type="ftr" sz="quarter" idx="11"/>
          </p:nvPr>
        </p:nvSpPr>
        <p:spPr/>
        <p:txBody>
          <a:bodyPr/>
          <a:lstStyle/>
          <a:p>
            <a:r>
              <a:rPr lang="tr-TR" smtClean="0"/>
              <a:t>Prof. Dr. Ayla TÜZÜN</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C0A45E1-B177-43E2-87B4-A37EFA2089EB}" type="datetime1">
              <a:rPr lang="tr-TR" smtClean="0"/>
              <a:t>18.12.2019</a:t>
            </a:fld>
            <a:endParaRPr lang="tr-TR"/>
          </a:p>
        </p:txBody>
      </p:sp>
      <p:sp>
        <p:nvSpPr>
          <p:cNvPr id="8" name="7 Altbilgi Yer Tutucusu"/>
          <p:cNvSpPr>
            <a:spLocks noGrp="1"/>
          </p:cNvSpPr>
          <p:nvPr>
            <p:ph type="ftr" sz="quarter" idx="11"/>
          </p:nvPr>
        </p:nvSpPr>
        <p:spPr/>
        <p:txBody>
          <a:bodyPr/>
          <a:lstStyle/>
          <a:p>
            <a:r>
              <a:rPr lang="tr-TR" smtClean="0"/>
              <a:t>Prof. Dr. Ayla TÜZÜN</a:t>
            </a:r>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F3C6878-C422-40BB-AE0D-ADB6524E6C51}" type="datetime1">
              <a:rPr lang="tr-TR" smtClean="0"/>
              <a:t>18.12.2019</a:t>
            </a:fld>
            <a:endParaRPr lang="tr-TR"/>
          </a:p>
        </p:txBody>
      </p:sp>
      <p:sp>
        <p:nvSpPr>
          <p:cNvPr id="4" name="3 Altbilgi Yer Tutucusu"/>
          <p:cNvSpPr>
            <a:spLocks noGrp="1"/>
          </p:cNvSpPr>
          <p:nvPr>
            <p:ph type="ftr" sz="quarter" idx="11"/>
          </p:nvPr>
        </p:nvSpPr>
        <p:spPr/>
        <p:txBody>
          <a:bodyPr/>
          <a:lstStyle/>
          <a:p>
            <a:r>
              <a:rPr lang="tr-TR" smtClean="0"/>
              <a:t>Prof. Dr. Ayla TÜZÜN</a:t>
            </a:r>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E054910F-3BDC-4006-8A79-05FEF265A46B}" type="datetime1">
              <a:rPr lang="tr-TR" smtClean="0"/>
              <a:t>18.12.2019</a:t>
            </a:fld>
            <a:endParaRPr lang="tr-TR"/>
          </a:p>
        </p:txBody>
      </p:sp>
      <p:sp>
        <p:nvSpPr>
          <p:cNvPr id="3" name="2 Altbilgi Yer Tutucusu"/>
          <p:cNvSpPr>
            <a:spLocks noGrp="1"/>
          </p:cNvSpPr>
          <p:nvPr>
            <p:ph type="ftr" sz="quarter" idx="11"/>
          </p:nvPr>
        </p:nvSpPr>
        <p:spPr/>
        <p:txBody>
          <a:bodyPr/>
          <a:lstStyle/>
          <a:p>
            <a:r>
              <a:rPr lang="tr-TR" smtClean="0"/>
              <a:t>Prof. Dr. Ayla TÜZÜN</a:t>
            </a:r>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183323E-DB04-4D79-914A-ED84869AF96B}" type="datetime1">
              <a:rPr lang="tr-TR" smtClean="0"/>
              <a:t>18.12.2019</a:t>
            </a:fld>
            <a:endParaRPr lang="tr-TR"/>
          </a:p>
        </p:txBody>
      </p:sp>
      <p:sp>
        <p:nvSpPr>
          <p:cNvPr id="6" name="5 Altbilgi Yer Tutucusu"/>
          <p:cNvSpPr>
            <a:spLocks noGrp="1"/>
          </p:cNvSpPr>
          <p:nvPr>
            <p:ph type="ftr" sz="quarter" idx="11"/>
          </p:nvPr>
        </p:nvSpPr>
        <p:spPr/>
        <p:txBody>
          <a:bodyPr/>
          <a:lstStyle/>
          <a:p>
            <a:r>
              <a:rPr lang="tr-TR" smtClean="0"/>
              <a:t>Prof. Dr. Ayla TÜZÜN</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0C65DE10-9636-416E-8A95-890BDACFDFA3}" type="datetime1">
              <a:rPr lang="tr-TR" smtClean="0"/>
              <a:t>18.12.2019</a:t>
            </a:fld>
            <a:endParaRPr lang="tr-TR"/>
          </a:p>
        </p:txBody>
      </p:sp>
      <p:sp>
        <p:nvSpPr>
          <p:cNvPr id="6" name="5 Altbilgi Yer Tutucusu"/>
          <p:cNvSpPr>
            <a:spLocks noGrp="1"/>
          </p:cNvSpPr>
          <p:nvPr>
            <p:ph type="ftr" sz="quarter" idx="11"/>
          </p:nvPr>
        </p:nvSpPr>
        <p:spPr/>
        <p:txBody>
          <a:bodyPr/>
          <a:lstStyle/>
          <a:p>
            <a:r>
              <a:rPr lang="tr-TR" smtClean="0"/>
              <a:t>Prof. Dr. Ayla TÜZÜN</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F58317-6A64-43FD-A108-0E23585E63AB}" type="datetime1">
              <a:rPr lang="tr-TR" smtClean="0"/>
              <a:t>18.12.2019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smtClean="0"/>
              <a:t>Prof. Dr. Ayla TÜZÜN</a:t>
            </a: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388" y="1484313"/>
            <a:ext cx="8818562" cy="5229225"/>
          </a:xfrm>
        </p:spPr>
        <p:txBody>
          <a:bodyPr rtlCol="0">
            <a:normAutofit/>
          </a:bodyPr>
          <a:lstStyle/>
          <a:p>
            <a:pPr>
              <a:buNone/>
              <a:defRPr/>
            </a:pPr>
            <a:r>
              <a:rPr lang="tr-TR" sz="2600" dirty="0" smtClean="0">
                <a:latin typeface="Times New Roman" pitchFamily="18" charset="0"/>
                <a:cs typeface="Times New Roman" pitchFamily="18" charset="0"/>
              </a:rPr>
              <a:t>    </a:t>
            </a:r>
            <a:r>
              <a:rPr lang="tr-TR" sz="2000" dirty="0" smtClean="0">
                <a:latin typeface="Times New Roman" pitchFamily="18" charset="0"/>
                <a:cs typeface="Times New Roman" pitchFamily="18" charset="0"/>
              </a:rPr>
              <a:t>Zaman  zaman büyük sürüler oluşturan ve genellikle Avrupa denizlerinde yüzeye yakın, bölgelerde yaşayan bu tür, oldukça muntazam bir dış yapıya sahiptir. Renksiz, kirli beyaz ya da saydamdır. Vücutlarının etrafı kısa ve sık </a:t>
            </a:r>
            <a:r>
              <a:rPr lang="tr-TR" sz="2000" dirty="0" err="1" smtClean="0">
                <a:latin typeface="Times New Roman" pitchFamily="18" charset="0"/>
                <a:cs typeface="Times New Roman" pitchFamily="18" charset="0"/>
              </a:rPr>
              <a:t>tentaküllerle</a:t>
            </a:r>
            <a:r>
              <a:rPr lang="tr-TR" sz="2000" dirty="0" smtClean="0">
                <a:latin typeface="Times New Roman" pitchFamily="18" charset="0"/>
                <a:cs typeface="Times New Roman" pitchFamily="18" charset="0"/>
              </a:rPr>
              <a:t> kaplıdır. Bu </a:t>
            </a:r>
            <a:r>
              <a:rPr lang="tr-TR" sz="2000" dirty="0" err="1" smtClean="0">
                <a:latin typeface="Times New Roman" pitchFamily="18" charset="0"/>
                <a:cs typeface="Times New Roman" pitchFamily="18" charset="0"/>
              </a:rPr>
              <a:t>tentaküllerin</a:t>
            </a:r>
            <a:r>
              <a:rPr lang="tr-TR" sz="2000" dirty="0" smtClean="0">
                <a:latin typeface="Times New Roman" pitchFamily="18" charset="0"/>
                <a:cs typeface="Times New Roman" pitchFamily="18" charset="0"/>
              </a:rPr>
              <a:t> görevi hareketi sağlamaktır. </a:t>
            </a:r>
            <a:endParaRPr lang="tr-TR" sz="2000" dirty="0" smtClean="0">
              <a:latin typeface="Times New Roman" pitchFamily="18" charset="0"/>
              <a:cs typeface="Times New Roman" pitchFamily="18" charset="0"/>
            </a:endParaRPr>
          </a:p>
          <a:p>
            <a:pPr>
              <a:buNone/>
              <a:defRPr/>
            </a:pPr>
            <a:endParaRPr lang="tr-TR" altLang="tr-TR" sz="2000" dirty="0">
              <a:latin typeface="Times New Roman" pitchFamily="18" charset="0"/>
              <a:cs typeface="Times New Roman" pitchFamily="18" charset="0"/>
            </a:endParaRPr>
          </a:p>
          <a:p>
            <a:pPr>
              <a:buNone/>
              <a:defRPr/>
            </a:pPr>
            <a:r>
              <a:rPr lang="tr-TR" altLang="tr-TR" sz="2000" dirty="0" smtClean="0">
                <a:latin typeface="Times New Roman" pitchFamily="18" charset="0"/>
                <a:cs typeface="Times New Roman" pitchFamily="18" charset="0"/>
              </a:rPr>
              <a:t>	Hem </a:t>
            </a:r>
            <a:r>
              <a:rPr lang="tr-TR" altLang="tr-TR" sz="2000" dirty="0">
                <a:latin typeface="Times New Roman" pitchFamily="18" charset="0"/>
                <a:cs typeface="Times New Roman" pitchFamily="18" charset="0"/>
              </a:rPr>
              <a:t>polip hem de medüz dölleri vardır. Polip dölü uzun süre yaşadığı halde, medüz dölü ancak 6 ay yaşayabilir. </a:t>
            </a:r>
          </a:p>
          <a:p>
            <a:pPr>
              <a:buNone/>
              <a:defRPr/>
            </a:pPr>
            <a:r>
              <a:rPr lang="tr-TR" altLang="tr-TR" sz="2000" dirty="0" smtClean="0">
                <a:latin typeface="Times New Roman" pitchFamily="18" charset="0"/>
                <a:cs typeface="Times New Roman" pitchFamily="18" charset="0"/>
              </a:rPr>
              <a:t>	Vücudu </a:t>
            </a:r>
            <a:r>
              <a:rPr lang="tr-TR" altLang="tr-TR" sz="2000" dirty="0">
                <a:latin typeface="Times New Roman" pitchFamily="18" charset="0"/>
                <a:cs typeface="Times New Roman" pitchFamily="18" charset="0"/>
              </a:rPr>
              <a:t>çevreleyen 8 adet halka kanal ve merkezden uzanarak bu kanalları kesen 8 adet </a:t>
            </a:r>
            <a:r>
              <a:rPr lang="tr-TR" altLang="tr-TR" sz="2000" dirty="0" err="1">
                <a:latin typeface="Times New Roman" pitchFamily="18" charset="0"/>
                <a:cs typeface="Times New Roman" pitchFamily="18" charset="0"/>
              </a:rPr>
              <a:t>radyal</a:t>
            </a:r>
            <a:r>
              <a:rPr lang="tr-TR" altLang="tr-TR" sz="2000" dirty="0">
                <a:latin typeface="Times New Roman" pitchFamily="18" charset="0"/>
                <a:cs typeface="Times New Roman" pitchFamily="18" charset="0"/>
              </a:rPr>
              <a:t> kanalları vardır. </a:t>
            </a:r>
            <a:r>
              <a:rPr lang="tr-TR" altLang="tr-TR" sz="2000" dirty="0" err="1">
                <a:latin typeface="Times New Roman" pitchFamily="18" charset="0"/>
                <a:cs typeface="Times New Roman" pitchFamily="18" charset="0"/>
              </a:rPr>
              <a:t>Radyal</a:t>
            </a:r>
            <a:r>
              <a:rPr lang="tr-TR" altLang="tr-TR" sz="2000" dirty="0">
                <a:latin typeface="Times New Roman" pitchFamily="18" charset="0"/>
                <a:cs typeface="Times New Roman" pitchFamily="18" charset="0"/>
              </a:rPr>
              <a:t> ve halka kanalların birleştikleri her kösede çukur şeklinde duyu </a:t>
            </a:r>
            <a:r>
              <a:rPr lang="tr-TR" altLang="tr-TR" sz="2000" dirty="0" err="1">
                <a:latin typeface="Times New Roman" pitchFamily="18" charset="0"/>
                <a:cs typeface="Times New Roman" pitchFamily="18" charset="0"/>
              </a:rPr>
              <a:t>cisimcikleribulunur</a:t>
            </a:r>
            <a:r>
              <a:rPr lang="tr-TR" altLang="tr-TR" sz="2000" dirty="0">
                <a:latin typeface="Times New Roman" pitchFamily="18" charset="0"/>
                <a:cs typeface="Times New Roman" pitchFamily="18" charset="0"/>
              </a:rPr>
              <a:t>. Bunlara </a:t>
            </a:r>
            <a:r>
              <a:rPr lang="tr-TR" altLang="tr-TR" sz="2000" b="1" dirty="0" err="1">
                <a:latin typeface="Times New Roman" pitchFamily="18" charset="0"/>
                <a:cs typeface="Times New Roman" pitchFamily="18" charset="0"/>
              </a:rPr>
              <a:t>rhopalium</a:t>
            </a:r>
            <a:r>
              <a:rPr lang="tr-TR" altLang="tr-TR" sz="2000" dirty="0">
                <a:latin typeface="Times New Roman" pitchFamily="18" charset="0"/>
                <a:cs typeface="Times New Roman" pitchFamily="18" charset="0"/>
              </a:rPr>
              <a:t> adı verilir. Görevi koklamayı, tat almayı ve dengeyi sağlamaktır. Ayrıca kasların  ritmik </a:t>
            </a:r>
            <a:r>
              <a:rPr lang="tr-TR" altLang="tr-TR" sz="2000" dirty="0" err="1">
                <a:latin typeface="Times New Roman" pitchFamily="18" charset="0"/>
                <a:cs typeface="Times New Roman" pitchFamily="18" charset="0"/>
              </a:rPr>
              <a:t>kontraksiyonunu</a:t>
            </a:r>
            <a:r>
              <a:rPr lang="tr-TR" altLang="tr-TR" sz="2000" dirty="0">
                <a:latin typeface="Times New Roman" pitchFamily="18" charset="0"/>
                <a:cs typeface="Times New Roman" pitchFamily="18" charset="0"/>
              </a:rPr>
              <a:t> da sağlar.</a:t>
            </a:r>
          </a:p>
          <a:p>
            <a:pPr eaLnBrk="1" fontAlgn="auto" hangingPunct="1">
              <a:spcAft>
                <a:spcPts val="0"/>
              </a:spcAft>
              <a:buFont typeface="Arial" panose="020B0604020202020204" pitchFamily="34" charset="0"/>
              <a:buNone/>
              <a:defRPr/>
            </a:pPr>
            <a:endParaRPr lang="tr-TR" sz="2000" dirty="0">
              <a:latin typeface="Times New Roman" pitchFamily="18" charset="0"/>
              <a:cs typeface="Times New Roman" pitchFamily="18" charset="0"/>
            </a:endParaRPr>
          </a:p>
        </p:txBody>
      </p:sp>
      <p:sp>
        <p:nvSpPr>
          <p:cNvPr id="83973" name="Dikdörtgen 4"/>
          <p:cNvSpPr>
            <a:spLocks noChangeArrowheads="1"/>
          </p:cNvSpPr>
          <p:nvPr/>
        </p:nvSpPr>
        <p:spPr bwMode="auto">
          <a:xfrm>
            <a:off x="323850" y="115888"/>
            <a:ext cx="8455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 typeface="Arial" charset="0"/>
              <a:buNone/>
            </a:pPr>
            <a:r>
              <a:rPr lang="tr-TR" altLang="tr-TR" sz="2000" b="1" dirty="0">
                <a:latin typeface="Times New Roman" pitchFamily="18" charset="0"/>
                <a:cs typeface="Times New Roman" pitchFamily="18" charset="0"/>
              </a:rPr>
              <a:t>        </a:t>
            </a:r>
            <a:r>
              <a:rPr lang="tr-TR" altLang="tr-TR" sz="2000" b="1" dirty="0" err="1" smtClean="0">
                <a:latin typeface="Times New Roman" pitchFamily="18" charset="0"/>
                <a:cs typeface="Times New Roman" pitchFamily="18" charset="0"/>
              </a:rPr>
              <a:t>Phylum</a:t>
            </a:r>
            <a:r>
              <a:rPr lang="tr-TR" altLang="tr-TR" sz="2000" dirty="0">
                <a:latin typeface="Times New Roman" pitchFamily="18" charset="0"/>
                <a:cs typeface="Times New Roman" pitchFamily="18" charset="0"/>
              </a:rPr>
              <a:t>	: </a:t>
            </a:r>
            <a:r>
              <a:rPr lang="tr-TR" altLang="tr-TR" sz="2000" dirty="0" err="1">
                <a:latin typeface="Times New Roman" pitchFamily="18" charset="0"/>
                <a:cs typeface="Times New Roman" pitchFamily="18" charset="0"/>
              </a:rPr>
              <a:t>Coelenterata</a:t>
            </a:r>
            <a:r>
              <a:rPr lang="tr-TR" altLang="tr-TR" sz="2000" dirty="0">
                <a:latin typeface="Times New Roman" pitchFamily="18" charset="0"/>
                <a:cs typeface="Times New Roman" pitchFamily="18" charset="0"/>
              </a:rPr>
              <a:t> </a:t>
            </a:r>
            <a:r>
              <a:rPr lang="tr-TR" altLang="tr-TR" sz="2000" dirty="0" smtClean="0">
                <a:latin typeface="Times New Roman" pitchFamily="18" charset="0"/>
                <a:cs typeface="Times New Roman" pitchFamily="18" charset="0"/>
              </a:rPr>
              <a:t>(=</a:t>
            </a:r>
            <a:r>
              <a:rPr lang="tr-TR" altLang="tr-TR" sz="2000" dirty="0" err="1" smtClean="0">
                <a:latin typeface="Times New Roman" pitchFamily="18" charset="0"/>
                <a:cs typeface="Times New Roman" pitchFamily="18" charset="0"/>
              </a:rPr>
              <a:t>Cnidaria</a:t>
            </a:r>
            <a:r>
              <a:rPr lang="tr-TR" altLang="tr-TR" sz="2000" dirty="0">
                <a:latin typeface="Times New Roman" pitchFamily="18" charset="0"/>
                <a:cs typeface="Times New Roman" pitchFamily="18" charset="0"/>
              </a:rPr>
              <a:t>)</a:t>
            </a:r>
          </a:p>
          <a:p>
            <a:pPr eaLnBrk="1" hangingPunct="1">
              <a:spcBef>
                <a:spcPct val="0"/>
              </a:spcBef>
              <a:buFont typeface="Arial" charset="0"/>
              <a:buNone/>
            </a:pPr>
            <a:r>
              <a:rPr lang="tr-TR" altLang="tr-TR" sz="2000" b="1" i="1" dirty="0">
                <a:latin typeface="Times New Roman" pitchFamily="18" charset="0"/>
                <a:cs typeface="Times New Roman" pitchFamily="18" charset="0"/>
              </a:rPr>
              <a:t>        </a:t>
            </a:r>
            <a:r>
              <a:rPr lang="tr-TR" altLang="tr-TR" sz="2000" b="1" dirty="0" err="1">
                <a:latin typeface="Times New Roman" pitchFamily="18" charset="0"/>
                <a:cs typeface="Times New Roman" pitchFamily="18" charset="0"/>
              </a:rPr>
              <a:t>Classis</a:t>
            </a:r>
            <a:r>
              <a:rPr lang="tr-TR" altLang="tr-TR" sz="2000" i="1" dirty="0">
                <a:latin typeface="Times New Roman" pitchFamily="18" charset="0"/>
                <a:cs typeface="Times New Roman" pitchFamily="18" charset="0"/>
              </a:rPr>
              <a:t>	</a:t>
            </a:r>
            <a:r>
              <a:rPr lang="tr-TR" altLang="tr-TR" sz="2000" dirty="0">
                <a:latin typeface="Times New Roman" pitchFamily="18" charset="0"/>
                <a:cs typeface="Times New Roman" pitchFamily="18" charset="0"/>
              </a:rPr>
              <a:t>: </a:t>
            </a:r>
            <a:r>
              <a:rPr lang="tr-TR" altLang="tr-TR" sz="2000" i="1" dirty="0">
                <a:latin typeface="Times New Roman" pitchFamily="18" charset="0"/>
                <a:cs typeface="Times New Roman" pitchFamily="18" charset="0"/>
              </a:rPr>
              <a:t> </a:t>
            </a:r>
            <a:r>
              <a:rPr lang="tr-TR" altLang="tr-TR" sz="2000" dirty="0" err="1">
                <a:latin typeface="Times New Roman" pitchFamily="18" charset="0"/>
                <a:cs typeface="Times New Roman" pitchFamily="18" charset="0"/>
              </a:rPr>
              <a:t>Scyphozoa</a:t>
            </a:r>
            <a:endParaRPr lang="tr-TR" altLang="tr-TR" sz="2000" dirty="0">
              <a:latin typeface="Times New Roman" pitchFamily="18" charset="0"/>
              <a:cs typeface="Times New Roman" pitchFamily="18" charset="0"/>
            </a:endParaRPr>
          </a:p>
          <a:p>
            <a:pPr eaLnBrk="1" hangingPunct="1">
              <a:spcBef>
                <a:spcPct val="0"/>
              </a:spcBef>
              <a:buFont typeface="Arial" charset="0"/>
              <a:buNone/>
            </a:pPr>
            <a:r>
              <a:rPr lang="tr-TR" altLang="tr-TR" sz="2000" b="1" dirty="0">
                <a:latin typeface="Times New Roman" pitchFamily="18" charset="0"/>
                <a:cs typeface="Times New Roman" pitchFamily="18" charset="0"/>
              </a:rPr>
              <a:t>        </a:t>
            </a:r>
            <a:r>
              <a:rPr lang="tr-TR" altLang="tr-TR" sz="2000" b="1" dirty="0" err="1">
                <a:latin typeface="Times New Roman" pitchFamily="18" charset="0"/>
                <a:cs typeface="Times New Roman" pitchFamily="18" charset="0"/>
              </a:rPr>
              <a:t>Species</a:t>
            </a:r>
            <a:r>
              <a:rPr lang="tr-TR" altLang="tr-TR" sz="2000" dirty="0">
                <a:latin typeface="Times New Roman" pitchFamily="18" charset="0"/>
                <a:cs typeface="Times New Roman" pitchFamily="18" charset="0"/>
              </a:rPr>
              <a:t>	:  </a:t>
            </a:r>
            <a:r>
              <a:rPr lang="tr-TR" altLang="tr-TR" sz="2000" b="1" i="1" dirty="0" err="1">
                <a:latin typeface="Times New Roman" pitchFamily="18" charset="0"/>
                <a:cs typeface="Times New Roman" pitchFamily="18" charset="0"/>
              </a:rPr>
              <a:t>Aurelia</a:t>
            </a:r>
            <a:r>
              <a:rPr lang="tr-TR" altLang="tr-TR" sz="2000" b="1" i="1" dirty="0">
                <a:latin typeface="Times New Roman" pitchFamily="18" charset="0"/>
                <a:cs typeface="Times New Roman" pitchFamily="18" charset="0"/>
              </a:rPr>
              <a:t> </a:t>
            </a:r>
            <a:r>
              <a:rPr lang="tr-TR" altLang="tr-TR" sz="2000" b="1" i="1" dirty="0" err="1">
                <a:latin typeface="Times New Roman" pitchFamily="18" charset="0"/>
                <a:cs typeface="Times New Roman" pitchFamily="18" charset="0"/>
              </a:rPr>
              <a:t>aurita</a:t>
            </a:r>
            <a:r>
              <a:rPr lang="tr-TR" altLang="tr-TR" sz="2000" b="1" dirty="0">
                <a:latin typeface="Times New Roman" pitchFamily="18" charset="0"/>
                <a:cs typeface="Times New Roman" pitchFamily="18" charset="0"/>
              </a:rPr>
              <a:t> </a:t>
            </a:r>
            <a:r>
              <a:rPr lang="tr-TR" altLang="tr-TR" sz="2000" dirty="0">
                <a:latin typeface="Times New Roman" pitchFamily="18" charset="0"/>
                <a:cs typeface="Times New Roman" pitchFamily="18" charset="0"/>
              </a:rPr>
              <a:t>(</a:t>
            </a:r>
            <a:r>
              <a:rPr lang="tr-TR" altLang="tr-TR" sz="2000" dirty="0" smtClean="0">
                <a:latin typeface="Times New Roman" pitchFamily="18" charset="0"/>
                <a:cs typeface="Times New Roman" pitchFamily="18" charset="0"/>
              </a:rPr>
              <a:t>Deniz anası</a:t>
            </a:r>
            <a:r>
              <a:rPr lang="tr-TR" altLang="tr-TR" sz="2000" dirty="0">
                <a:latin typeface="Times New Roman" pitchFamily="18" charset="0"/>
                <a:cs typeface="Times New Roman" pitchFamily="18" charset="0"/>
              </a:rPr>
              <a:t>)</a:t>
            </a:r>
            <a:endParaRPr lang="tr-TR" altLang="tr-TR" sz="2000" dirty="0">
              <a:latin typeface="Arial" charset="0"/>
            </a:endParaRP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2271694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5" name="Dikdörtgen 4"/>
          <p:cNvSpPr>
            <a:spLocks noChangeArrowheads="1"/>
          </p:cNvSpPr>
          <p:nvPr/>
        </p:nvSpPr>
        <p:spPr bwMode="auto">
          <a:xfrm rot="10800000" flipV="1">
            <a:off x="179511" y="116632"/>
            <a:ext cx="8784975" cy="6432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buNone/>
            </a:pPr>
            <a:r>
              <a:rPr lang="tr-TR" altLang="tr-TR" sz="2000" dirty="0" smtClean="0">
                <a:latin typeface="Times New Roman" pitchFamily="18" charset="0"/>
                <a:cs typeface="Times New Roman" pitchFamily="18" charset="0"/>
              </a:rPr>
              <a:t>Ağız </a:t>
            </a:r>
            <a:r>
              <a:rPr lang="tr-TR" altLang="tr-TR" sz="2000" dirty="0">
                <a:latin typeface="Times New Roman" pitchFamily="18" charset="0"/>
                <a:cs typeface="Times New Roman" pitchFamily="18" charset="0"/>
              </a:rPr>
              <a:t>bölgesi vücudun merkezinde bulunur. Dört köşelidir ve buradan 4 adet ağız kolu uzanır. Ağız kolunun görevi avı yakalamaktır. Ağız kollarının arasında yine 4 tane at nalı şeklinde </a:t>
            </a:r>
            <a:r>
              <a:rPr lang="tr-TR" altLang="tr-TR" sz="2000" dirty="0" err="1">
                <a:latin typeface="Times New Roman" pitchFamily="18" charset="0"/>
                <a:cs typeface="Times New Roman" pitchFamily="18" charset="0"/>
              </a:rPr>
              <a:t>gonat</a:t>
            </a:r>
            <a:r>
              <a:rPr lang="tr-TR" altLang="tr-TR" sz="2000" dirty="0">
                <a:latin typeface="Times New Roman" pitchFamily="18" charset="0"/>
                <a:cs typeface="Times New Roman" pitchFamily="18" charset="0"/>
              </a:rPr>
              <a:t> keseleri vardır</a:t>
            </a:r>
            <a:r>
              <a:rPr lang="tr-TR" altLang="tr-TR" sz="2000" dirty="0" smtClean="0">
                <a:latin typeface="Times New Roman" pitchFamily="18" charset="0"/>
                <a:cs typeface="Times New Roman" pitchFamily="18" charset="0"/>
              </a:rPr>
              <a:t>.</a:t>
            </a:r>
            <a:r>
              <a:rPr lang="tr-TR" altLang="tr-TR" sz="2000" dirty="0">
                <a:latin typeface="Times New Roman" pitchFamily="18" charset="0"/>
                <a:cs typeface="Times New Roman" pitchFamily="18" charset="0"/>
              </a:rPr>
              <a:t> </a:t>
            </a:r>
            <a:endParaRPr lang="tr-TR" altLang="tr-TR" sz="2000" dirty="0" smtClean="0">
              <a:latin typeface="Times New Roman" pitchFamily="18" charset="0"/>
              <a:cs typeface="Times New Roman" pitchFamily="18" charset="0"/>
            </a:endParaRPr>
          </a:p>
          <a:p>
            <a:pPr>
              <a:buNone/>
            </a:pPr>
            <a:endParaRPr lang="tr-TR" altLang="tr-TR" sz="2000" dirty="0" smtClean="0">
              <a:latin typeface="Times New Roman" pitchFamily="18" charset="0"/>
              <a:cs typeface="Times New Roman" pitchFamily="18" charset="0"/>
            </a:endParaRPr>
          </a:p>
          <a:p>
            <a:pPr>
              <a:buNone/>
            </a:pPr>
            <a:r>
              <a:rPr lang="tr-TR" altLang="tr-TR" sz="2000" dirty="0" smtClean="0">
                <a:latin typeface="Times New Roman" pitchFamily="18" charset="0"/>
                <a:cs typeface="Times New Roman" pitchFamily="18" charset="0"/>
              </a:rPr>
              <a:t>Deniz </a:t>
            </a:r>
            <a:r>
              <a:rPr lang="tr-TR" altLang="tr-TR" sz="2000" dirty="0">
                <a:latin typeface="Times New Roman" pitchFamily="18" charset="0"/>
                <a:cs typeface="Times New Roman" pitchFamily="18" charset="0"/>
              </a:rPr>
              <a:t>anasını iki şekilde inceleyebiliriz. Birincisi canlı incelemektir. Bu amaçla deniz kenarından yakalanan örnek laboratuvara getirilir ve bir küvet içine </a:t>
            </a:r>
            <a:r>
              <a:rPr lang="tr-TR" altLang="tr-TR" sz="2000" dirty="0" err="1">
                <a:latin typeface="Times New Roman" pitchFamily="18" charset="0"/>
                <a:cs typeface="Times New Roman" pitchFamily="18" charset="0"/>
              </a:rPr>
              <a:t>ventral</a:t>
            </a:r>
            <a:r>
              <a:rPr lang="tr-TR" altLang="tr-TR" sz="2000" dirty="0">
                <a:latin typeface="Times New Roman" pitchFamily="18" charset="0"/>
                <a:cs typeface="Times New Roman" pitchFamily="18" charset="0"/>
              </a:rPr>
              <a:t> tarafı(ağzı) yukarı gelmek koşuluyla yerleştirilerek resmi </a:t>
            </a:r>
            <a:r>
              <a:rPr lang="tr-TR" altLang="tr-TR" sz="2000" dirty="0" smtClean="0">
                <a:latin typeface="Times New Roman" pitchFamily="18" charset="0"/>
                <a:cs typeface="Times New Roman" pitchFamily="18" charset="0"/>
              </a:rPr>
              <a:t>yapılır.</a:t>
            </a:r>
            <a:endParaRPr lang="tr-TR" altLang="tr-TR" sz="2000" b="1" dirty="0" smtClean="0">
              <a:latin typeface="Times New Roman" pitchFamily="18" charset="0"/>
              <a:cs typeface="Times New Roman" pitchFamily="18" charset="0"/>
            </a:endParaRPr>
          </a:p>
          <a:p>
            <a:pPr>
              <a:buNone/>
            </a:pPr>
            <a:endParaRPr lang="tr-TR" altLang="tr-TR" sz="2000" dirty="0" smtClean="0">
              <a:latin typeface="Times New Roman" pitchFamily="18" charset="0"/>
              <a:cs typeface="Times New Roman" pitchFamily="18" charset="0"/>
            </a:endParaRPr>
          </a:p>
          <a:p>
            <a:pPr>
              <a:buNone/>
            </a:pPr>
            <a:r>
              <a:rPr lang="tr-TR" altLang="tr-TR" sz="2000" dirty="0" smtClean="0">
                <a:latin typeface="Times New Roman" pitchFamily="18" charset="0"/>
                <a:cs typeface="Times New Roman" pitchFamily="18" charset="0"/>
              </a:rPr>
              <a:t>Hayvan </a:t>
            </a:r>
            <a:r>
              <a:rPr lang="tr-TR" altLang="tr-TR" sz="2000" dirty="0">
                <a:latin typeface="Times New Roman" pitchFamily="18" charset="0"/>
                <a:cs typeface="Times New Roman" pitchFamily="18" charset="0"/>
              </a:rPr>
              <a:t>hareketli ise kasların ritmik </a:t>
            </a:r>
            <a:r>
              <a:rPr lang="tr-TR" altLang="tr-TR" sz="2000" dirty="0" err="1">
                <a:latin typeface="Times New Roman" pitchFamily="18" charset="0"/>
                <a:cs typeface="Times New Roman" pitchFamily="18" charset="0"/>
              </a:rPr>
              <a:t>kontraksiyonuyla</a:t>
            </a:r>
            <a:r>
              <a:rPr lang="tr-TR" altLang="tr-TR" sz="2000" dirty="0">
                <a:latin typeface="Times New Roman" pitchFamily="18" charset="0"/>
                <a:cs typeface="Times New Roman" pitchFamily="18" charset="0"/>
              </a:rPr>
              <a:t> halka ve </a:t>
            </a:r>
            <a:r>
              <a:rPr lang="tr-TR" altLang="tr-TR" sz="2000" dirty="0" err="1">
                <a:latin typeface="Times New Roman" pitchFamily="18" charset="0"/>
                <a:cs typeface="Times New Roman" pitchFamily="18" charset="0"/>
              </a:rPr>
              <a:t>radyal</a:t>
            </a:r>
            <a:r>
              <a:rPr lang="tr-TR" altLang="tr-TR" sz="2000" dirty="0">
                <a:latin typeface="Times New Roman" pitchFamily="18" charset="0"/>
                <a:cs typeface="Times New Roman" pitchFamily="18" charset="0"/>
              </a:rPr>
              <a:t> kanallar belirgin olarak görülür. Ayrıca ağız kolları üzerimle toplu iğne başı büyüklüğünde beyaz cisimciklerde görülür. Bunlar ilk gelişmesini tamamlayan yumurtalardır. Bu yumurtalar pens yardımıyla alınıp, mikroskopta </a:t>
            </a:r>
            <a:r>
              <a:rPr lang="tr-TR" altLang="tr-TR" sz="2000" dirty="0" smtClean="0">
                <a:latin typeface="Times New Roman" pitchFamily="18" charset="0"/>
                <a:cs typeface="Times New Roman" pitchFamily="18" charset="0"/>
              </a:rPr>
              <a:t>incelenir.</a:t>
            </a:r>
            <a:endParaRPr lang="tr-TR" altLang="tr-TR" sz="2000" b="1" dirty="0" smtClean="0">
              <a:latin typeface="Times New Roman" pitchFamily="18" charset="0"/>
              <a:cs typeface="Times New Roman" pitchFamily="18" charset="0"/>
            </a:endParaRPr>
          </a:p>
          <a:p>
            <a:pPr>
              <a:buNone/>
            </a:pPr>
            <a:endParaRPr lang="tr-TR" altLang="tr-TR" sz="2000" dirty="0" smtClean="0">
              <a:latin typeface="Times New Roman" pitchFamily="18" charset="0"/>
              <a:cs typeface="Times New Roman" pitchFamily="18" charset="0"/>
            </a:endParaRPr>
          </a:p>
          <a:p>
            <a:pPr>
              <a:buNone/>
            </a:pPr>
            <a:r>
              <a:rPr lang="tr-TR" altLang="tr-TR" sz="2000" dirty="0" smtClean="0">
                <a:latin typeface="Times New Roman" pitchFamily="18" charset="0"/>
                <a:cs typeface="Times New Roman" pitchFamily="18" charset="0"/>
              </a:rPr>
              <a:t>Yumurtalar </a:t>
            </a:r>
            <a:r>
              <a:rPr lang="tr-TR" altLang="tr-TR" sz="2000" dirty="0">
                <a:latin typeface="Times New Roman" pitchFamily="18" charset="0"/>
                <a:cs typeface="Times New Roman" pitchFamily="18" charset="0"/>
              </a:rPr>
              <a:t>arasında </a:t>
            </a:r>
            <a:r>
              <a:rPr lang="tr-TR" altLang="tr-TR" sz="2000" dirty="0" err="1">
                <a:latin typeface="Times New Roman" pitchFamily="18" charset="0"/>
                <a:cs typeface="Times New Roman" pitchFamily="18" charset="0"/>
              </a:rPr>
              <a:t>planula</a:t>
            </a:r>
            <a:r>
              <a:rPr lang="tr-TR" altLang="tr-TR" sz="2000" dirty="0">
                <a:latin typeface="Times New Roman" pitchFamily="18" charset="0"/>
                <a:cs typeface="Times New Roman" pitchFamily="18" charset="0"/>
              </a:rPr>
              <a:t> adı verilen larva sekline de rastlanabilir</a:t>
            </a:r>
            <a:r>
              <a:rPr lang="tr-TR" altLang="tr-TR" sz="2000" dirty="0" smtClean="0">
                <a:latin typeface="Times New Roman" pitchFamily="18" charset="0"/>
                <a:cs typeface="Times New Roman" pitchFamily="18" charset="0"/>
              </a:rPr>
              <a:t>. Aynı </a:t>
            </a:r>
            <a:r>
              <a:rPr lang="tr-TR" altLang="tr-TR" sz="2000" dirty="0">
                <a:latin typeface="Times New Roman" pitchFamily="18" charset="0"/>
                <a:cs typeface="Times New Roman" pitchFamily="18" charset="0"/>
              </a:rPr>
              <a:t>şekilde pensle bu larva da lam üzerine konup mikroskopta </a:t>
            </a:r>
            <a:r>
              <a:rPr lang="tr-TR" altLang="tr-TR" sz="2000" dirty="0" smtClean="0">
                <a:latin typeface="Times New Roman" pitchFamily="18" charset="0"/>
                <a:cs typeface="Times New Roman" pitchFamily="18" charset="0"/>
              </a:rPr>
              <a:t>incelenebilir.</a:t>
            </a:r>
          </a:p>
          <a:p>
            <a:pPr>
              <a:buNone/>
            </a:pPr>
            <a:endParaRPr lang="tr-TR" altLang="tr-TR" sz="2000" dirty="0" smtClean="0">
              <a:latin typeface="Times New Roman" pitchFamily="18" charset="0"/>
              <a:cs typeface="Times New Roman" pitchFamily="18" charset="0"/>
            </a:endParaRPr>
          </a:p>
          <a:p>
            <a:pPr>
              <a:buNone/>
            </a:pPr>
            <a:r>
              <a:rPr lang="tr-TR" altLang="tr-TR" sz="2000" dirty="0" smtClean="0">
                <a:latin typeface="Times New Roman" pitchFamily="18" charset="0"/>
                <a:cs typeface="Times New Roman" pitchFamily="18" charset="0"/>
              </a:rPr>
              <a:t>İkinci </a:t>
            </a:r>
            <a:r>
              <a:rPr lang="tr-TR" altLang="tr-TR" sz="2000" dirty="0">
                <a:latin typeface="Times New Roman" pitchFamily="18" charset="0"/>
                <a:cs typeface="Times New Roman" pitchFamily="18" charset="0"/>
              </a:rPr>
              <a:t>inceleme yöntemi, cama sıkıştırılmış ya da maket halinde olan yapı üzerinden kısımları görmektir. Bu kısımlar çıplak gözle kolaylıkla ayrılabilir</a:t>
            </a:r>
            <a:r>
              <a:rPr lang="tr-TR" altLang="tr-TR" sz="2000" dirty="0" smtClean="0">
                <a:latin typeface="Times New Roman" pitchFamily="18" charset="0"/>
                <a:cs typeface="Times New Roman" pitchFamily="18" charset="0"/>
              </a:rPr>
              <a:t>. Bununda </a:t>
            </a:r>
            <a:r>
              <a:rPr lang="tr-TR" altLang="tr-TR" sz="2000" dirty="0">
                <a:latin typeface="Times New Roman" pitchFamily="18" charset="0"/>
                <a:cs typeface="Times New Roman" pitchFamily="18" charset="0"/>
              </a:rPr>
              <a:t>hem </a:t>
            </a:r>
            <a:r>
              <a:rPr lang="tr-TR" altLang="tr-TR" sz="2000" dirty="0" err="1">
                <a:latin typeface="Times New Roman" pitchFamily="18" charset="0"/>
                <a:cs typeface="Times New Roman" pitchFamily="18" charset="0"/>
              </a:rPr>
              <a:t>dorsal</a:t>
            </a:r>
            <a:r>
              <a:rPr lang="tr-TR" altLang="tr-TR" sz="2000" dirty="0">
                <a:latin typeface="Times New Roman" pitchFamily="18" charset="0"/>
                <a:cs typeface="Times New Roman" pitchFamily="18" charset="0"/>
              </a:rPr>
              <a:t> hem de </a:t>
            </a:r>
            <a:r>
              <a:rPr lang="tr-TR" altLang="tr-TR" sz="2000" dirty="0" err="1">
                <a:latin typeface="Times New Roman" pitchFamily="18" charset="0"/>
                <a:cs typeface="Times New Roman" pitchFamily="18" charset="0"/>
              </a:rPr>
              <a:t>ventralden</a:t>
            </a:r>
            <a:r>
              <a:rPr lang="tr-TR" altLang="tr-TR" sz="2000" dirty="0">
                <a:latin typeface="Times New Roman" pitchFamily="18" charset="0"/>
                <a:cs typeface="Times New Roman" pitchFamily="18" charset="0"/>
              </a:rPr>
              <a:t> şeklini çizip, kısımlarını yazınız.</a:t>
            </a:r>
            <a:endParaRPr lang="tr-TR" altLang="tr-TR" sz="2000" dirty="0">
              <a:latin typeface="Arial" charset="0"/>
            </a:endParaRPr>
          </a:p>
        </p:txBody>
      </p:sp>
      <p:sp>
        <p:nvSpPr>
          <p:cNvPr id="3" name="Altbilgi Yer Tutucusu 2"/>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381495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2 İçerik Yer Tutucusu"/>
          <p:cNvSpPr>
            <a:spLocks noGrp="1"/>
          </p:cNvSpPr>
          <p:nvPr>
            <p:ph idx="1"/>
          </p:nvPr>
        </p:nvSpPr>
        <p:spPr>
          <a:xfrm>
            <a:off x="395536" y="1954213"/>
            <a:ext cx="8352928" cy="3707035"/>
          </a:xfrm>
        </p:spPr>
        <p:txBody>
          <a:bodyPr>
            <a:normAutofit/>
          </a:bodyPr>
          <a:lstStyle/>
          <a:p>
            <a:pPr eaLnBrk="1" hangingPunct="1">
              <a:buFont typeface="Arial" charset="0"/>
              <a:buNone/>
            </a:pPr>
            <a:r>
              <a:rPr lang="tr-TR" altLang="tr-TR" sz="2000" dirty="0" smtClean="0">
                <a:latin typeface="Times New Roman" pitchFamily="18" charset="0"/>
                <a:cs typeface="Times New Roman" pitchFamily="18" charset="0"/>
              </a:rPr>
              <a:t>	Kuzey </a:t>
            </a:r>
            <a:r>
              <a:rPr lang="tr-TR" altLang="tr-TR" sz="2000" dirty="0" smtClean="0">
                <a:latin typeface="Times New Roman" pitchFamily="18" charset="0"/>
                <a:cs typeface="Times New Roman" pitchFamily="18" charset="0"/>
              </a:rPr>
              <a:t>denizlerinde kayalık ve kabuklu zeminlerde yaygın olarak bulunan bu tür, kesif koloniler oluşturur. Rahatsız edildiğinde de kuvvetle büzülme gösterir. Portakal rengi, pembe-sarı veya beyaz renktedirler. Sadece polip dölü vardır. Polip dölünde 8 tane tüy şeklinde </a:t>
            </a:r>
            <a:r>
              <a:rPr lang="tr-TR" altLang="tr-TR" sz="2000" dirty="0" err="1" smtClean="0">
                <a:latin typeface="Times New Roman" pitchFamily="18" charset="0"/>
                <a:cs typeface="Times New Roman" pitchFamily="18" charset="0"/>
              </a:rPr>
              <a:t>tentakül</a:t>
            </a:r>
            <a:r>
              <a:rPr lang="tr-TR" altLang="tr-TR" sz="2000" dirty="0" smtClean="0">
                <a:latin typeface="Times New Roman" pitchFamily="18" charset="0"/>
                <a:cs typeface="Times New Roman" pitchFamily="18" charset="0"/>
              </a:rPr>
              <a:t> bulunur</a:t>
            </a:r>
            <a:r>
              <a:rPr lang="tr-TR" altLang="tr-TR" sz="2000" dirty="0" smtClean="0">
                <a:latin typeface="Times New Roman" pitchFamily="18" charset="0"/>
                <a:cs typeface="Times New Roman" pitchFamily="18" charset="0"/>
              </a:rPr>
              <a:t>.</a:t>
            </a:r>
          </a:p>
          <a:p>
            <a:pPr eaLnBrk="1" hangingPunct="1">
              <a:buFont typeface="Arial" charset="0"/>
              <a:buNone/>
            </a:pPr>
            <a:endParaRPr lang="tr-TR" altLang="tr-TR" sz="2000" dirty="0">
              <a:latin typeface="Times New Roman" pitchFamily="18" charset="0"/>
              <a:cs typeface="Times New Roman" pitchFamily="18" charset="0"/>
            </a:endParaRPr>
          </a:p>
          <a:p>
            <a:pPr>
              <a:buNone/>
            </a:pPr>
            <a:r>
              <a:rPr lang="tr-TR" altLang="tr-TR" sz="2000" dirty="0" smtClean="0">
                <a:latin typeface="Times New Roman" pitchFamily="18" charset="0"/>
                <a:cs typeface="Times New Roman" pitchFamily="18" charset="0"/>
              </a:rPr>
              <a:t>	 </a:t>
            </a:r>
            <a:r>
              <a:rPr lang="tr-TR" altLang="tr-TR" sz="2000" dirty="0">
                <a:latin typeface="Times New Roman" pitchFamily="18" charset="0"/>
                <a:cs typeface="Times New Roman" pitchFamily="18" charset="0"/>
              </a:rPr>
              <a:t>Bu tür laboratuvarda hazır preparattan incelenecektir. Önce mikroskobun küçük büyültmesinde morfolojik görüntü netleştirilecek. Sonra orta ve büyük büyültmede de </a:t>
            </a:r>
            <a:r>
              <a:rPr lang="tr-TR" altLang="tr-TR" sz="2000" dirty="0" err="1">
                <a:latin typeface="Times New Roman" pitchFamily="18" charset="0"/>
                <a:cs typeface="Times New Roman" pitchFamily="18" charset="0"/>
              </a:rPr>
              <a:t>tentakül</a:t>
            </a:r>
            <a:r>
              <a:rPr lang="tr-TR" altLang="tr-TR" sz="2000" dirty="0">
                <a:latin typeface="Times New Roman" pitchFamily="18" charset="0"/>
                <a:cs typeface="Times New Roman" pitchFamily="18" charset="0"/>
              </a:rPr>
              <a:t> yapılan, ağız yapısı ve </a:t>
            </a:r>
            <a:r>
              <a:rPr lang="tr-TR" altLang="tr-TR" sz="2000" dirty="0" err="1">
                <a:latin typeface="Times New Roman" pitchFamily="18" charset="0"/>
                <a:cs typeface="Times New Roman" pitchFamily="18" charset="0"/>
              </a:rPr>
              <a:t>dorsal</a:t>
            </a:r>
            <a:r>
              <a:rPr lang="tr-TR" altLang="tr-TR" sz="2000" dirty="0">
                <a:latin typeface="Times New Roman" pitchFamily="18" charset="0"/>
                <a:cs typeface="Times New Roman" pitchFamily="18" charset="0"/>
              </a:rPr>
              <a:t> </a:t>
            </a:r>
            <a:r>
              <a:rPr lang="tr-TR" altLang="tr-TR" sz="2000" dirty="0" err="1">
                <a:latin typeface="Times New Roman" pitchFamily="18" charset="0"/>
                <a:cs typeface="Times New Roman" pitchFamily="18" charset="0"/>
              </a:rPr>
              <a:t>mezenterial</a:t>
            </a:r>
            <a:r>
              <a:rPr lang="tr-TR" altLang="tr-TR" sz="2000" dirty="0">
                <a:latin typeface="Times New Roman" pitchFamily="18" charset="0"/>
                <a:cs typeface="Times New Roman" pitchFamily="18" charset="0"/>
              </a:rPr>
              <a:t> </a:t>
            </a:r>
            <a:r>
              <a:rPr lang="tr-TR" altLang="tr-TR" sz="2000" dirty="0" err="1">
                <a:latin typeface="Times New Roman" pitchFamily="18" charset="0"/>
                <a:cs typeface="Times New Roman" pitchFamily="18" charset="0"/>
              </a:rPr>
              <a:t>filamentler</a:t>
            </a:r>
            <a:r>
              <a:rPr lang="tr-TR" altLang="tr-TR" sz="2000" dirty="0">
                <a:latin typeface="Times New Roman" pitchFamily="18" charset="0"/>
                <a:cs typeface="Times New Roman" pitchFamily="18" charset="0"/>
              </a:rPr>
              <a:t> görülerek, şekil üzerinde gösterilecektir.</a:t>
            </a:r>
          </a:p>
          <a:p>
            <a:pPr eaLnBrk="1" hangingPunct="1">
              <a:buFont typeface="Arial" charset="0"/>
              <a:buNone/>
            </a:pPr>
            <a:endParaRPr lang="tr-TR" altLang="tr-TR" sz="2000" dirty="0" smtClean="0">
              <a:latin typeface="Times New Roman" pitchFamily="18" charset="0"/>
              <a:cs typeface="Times New Roman" pitchFamily="18" charset="0"/>
            </a:endParaRPr>
          </a:p>
        </p:txBody>
      </p:sp>
      <p:sp>
        <p:nvSpPr>
          <p:cNvPr id="87044" name="Dikdörtgen 1"/>
          <p:cNvSpPr>
            <a:spLocks noChangeArrowheads="1"/>
          </p:cNvSpPr>
          <p:nvPr/>
        </p:nvSpPr>
        <p:spPr bwMode="auto">
          <a:xfrm>
            <a:off x="179512" y="116632"/>
            <a:ext cx="7129462"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 typeface="Arial" charset="0"/>
              <a:buNone/>
            </a:pPr>
            <a:r>
              <a:rPr lang="tr-TR" altLang="tr-TR" sz="2000" b="1" dirty="0" err="1">
                <a:latin typeface="Times New Roman" pitchFamily="18" charset="0"/>
                <a:cs typeface="Times New Roman" pitchFamily="18" charset="0"/>
              </a:rPr>
              <a:t>Phylum</a:t>
            </a:r>
            <a:r>
              <a:rPr lang="tr-TR" altLang="tr-TR" sz="2000" b="1" dirty="0">
                <a:latin typeface="Times New Roman" pitchFamily="18" charset="0"/>
                <a:cs typeface="Times New Roman" pitchFamily="18" charset="0"/>
              </a:rPr>
              <a:t>       </a:t>
            </a:r>
            <a:r>
              <a:rPr lang="tr-TR" altLang="tr-TR" sz="2000" dirty="0">
                <a:latin typeface="Times New Roman" pitchFamily="18" charset="0"/>
                <a:cs typeface="Times New Roman" pitchFamily="18" charset="0"/>
              </a:rPr>
              <a:t> : </a:t>
            </a:r>
            <a:r>
              <a:rPr lang="tr-TR" altLang="tr-TR" sz="2000" dirty="0" err="1">
                <a:latin typeface="Times New Roman" pitchFamily="18" charset="0"/>
                <a:cs typeface="Times New Roman" pitchFamily="18" charset="0"/>
              </a:rPr>
              <a:t>Coelenterata</a:t>
            </a:r>
            <a:r>
              <a:rPr lang="tr-TR" altLang="tr-TR" sz="2000" dirty="0">
                <a:latin typeface="Times New Roman" pitchFamily="18" charset="0"/>
                <a:cs typeface="Times New Roman" pitchFamily="18" charset="0"/>
              </a:rPr>
              <a:t> </a:t>
            </a:r>
            <a:r>
              <a:rPr lang="tr-TR" altLang="tr-TR" sz="2000" dirty="0" smtClean="0">
                <a:latin typeface="Times New Roman" pitchFamily="18" charset="0"/>
                <a:cs typeface="Times New Roman" pitchFamily="18" charset="0"/>
              </a:rPr>
              <a:t>(</a:t>
            </a:r>
            <a:r>
              <a:rPr lang="tr-TR" altLang="tr-TR" sz="2000" dirty="0" err="1" smtClean="0">
                <a:latin typeface="Times New Roman" pitchFamily="18" charset="0"/>
                <a:cs typeface="Times New Roman" pitchFamily="18" charset="0"/>
              </a:rPr>
              <a:t>Cnidaria</a:t>
            </a:r>
            <a:r>
              <a:rPr lang="tr-TR" altLang="tr-TR" sz="2000" dirty="0" smtClean="0">
                <a:latin typeface="Times New Roman" pitchFamily="18" charset="0"/>
                <a:cs typeface="Times New Roman" pitchFamily="18" charset="0"/>
              </a:rPr>
              <a:t> </a:t>
            </a:r>
            <a:r>
              <a:rPr lang="tr-TR" altLang="tr-TR" sz="2000" dirty="0">
                <a:latin typeface="Times New Roman" pitchFamily="18" charset="0"/>
                <a:cs typeface="Times New Roman" pitchFamily="18" charset="0"/>
              </a:rPr>
              <a:t>)</a:t>
            </a:r>
          </a:p>
          <a:p>
            <a:pPr eaLnBrk="1" hangingPunct="1">
              <a:spcBef>
                <a:spcPct val="0"/>
              </a:spcBef>
              <a:buFont typeface="Arial" charset="0"/>
              <a:buNone/>
            </a:pPr>
            <a:r>
              <a:rPr lang="tr-TR" altLang="tr-TR" sz="2000" b="1" dirty="0" err="1">
                <a:latin typeface="Times New Roman" pitchFamily="18" charset="0"/>
                <a:cs typeface="Times New Roman" pitchFamily="18" charset="0"/>
              </a:rPr>
              <a:t>Classis</a:t>
            </a:r>
            <a:r>
              <a:rPr lang="tr-TR" altLang="tr-TR" sz="2000" b="1" dirty="0">
                <a:latin typeface="Times New Roman" pitchFamily="18" charset="0"/>
                <a:cs typeface="Times New Roman" pitchFamily="18" charset="0"/>
              </a:rPr>
              <a:t>         </a:t>
            </a:r>
            <a:r>
              <a:rPr lang="tr-TR" altLang="tr-TR" sz="2000" dirty="0">
                <a:latin typeface="Times New Roman" pitchFamily="18" charset="0"/>
                <a:cs typeface="Times New Roman" pitchFamily="18" charset="0"/>
              </a:rPr>
              <a:t> :  </a:t>
            </a:r>
            <a:r>
              <a:rPr lang="tr-TR" altLang="tr-TR" sz="2000" dirty="0" err="1">
                <a:latin typeface="Times New Roman" pitchFamily="18" charset="0"/>
                <a:cs typeface="Times New Roman" pitchFamily="18" charset="0"/>
              </a:rPr>
              <a:t>Anthozoa</a:t>
            </a:r>
            <a:endParaRPr lang="tr-TR" altLang="tr-TR" sz="2000" dirty="0">
              <a:latin typeface="Times New Roman" pitchFamily="18" charset="0"/>
              <a:cs typeface="Times New Roman" pitchFamily="18" charset="0"/>
            </a:endParaRPr>
          </a:p>
          <a:p>
            <a:pPr eaLnBrk="1" hangingPunct="1">
              <a:spcBef>
                <a:spcPct val="0"/>
              </a:spcBef>
              <a:buFont typeface="Arial" charset="0"/>
              <a:buNone/>
            </a:pPr>
            <a:r>
              <a:rPr lang="tr-TR" altLang="tr-TR" sz="2000" b="1" dirty="0" err="1">
                <a:latin typeface="Times New Roman" pitchFamily="18" charset="0"/>
                <a:cs typeface="Times New Roman" pitchFamily="18" charset="0"/>
              </a:rPr>
              <a:t>Subclassis</a:t>
            </a:r>
            <a:r>
              <a:rPr lang="tr-TR" altLang="tr-TR" sz="2000" b="1" dirty="0">
                <a:latin typeface="Times New Roman" pitchFamily="18" charset="0"/>
                <a:cs typeface="Times New Roman" pitchFamily="18" charset="0"/>
              </a:rPr>
              <a:t>     </a:t>
            </a:r>
            <a:r>
              <a:rPr lang="tr-TR" altLang="tr-TR" sz="2000" dirty="0">
                <a:latin typeface="Times New Roman" pitchFamily="18" charset="0"/>
                <a:cs typeface="Times New Roman" pitchFamily="18" charset="0"/>
              </a:rPr>
              <a:t>:</a:t>
            </a:r>
            <a:r>
              <a:rPr lang="tr-TR" altLang="tr-TR" sz="2000" b="1" dirty="0">
                <a:latin typeface="Times New Roman" pitchFamily="18" charset="0"/>
                <a:cs typeface="Times New Roman" pitchFamily="18" charset="0"/>
              </a:rPr>
              <a:t> </a:t>
            </a:r>
            <a:r>
              <a:rPr lang="tr-TR" altLang="tr-TR" sz="2000" dirty="0" err="1">
                <a:latin typeface="Times New Roman" pitchFamily="18" charset="0"/>
                <a:cs typeface="Times New Roman" pitchFamily="18" charset="0"/>
              </a:rPr>
              <a:t>Octocorallia</a:t>
            </a:r>
            <a:endParaRPr lang="tr-TR" altLang="tr-TR" sz="2000" dirty="0">
              <a:latin typeface="Times New Roman" pitchFamily="18" charset="0"/>
              <a:cs typeface="Times New Roman" pitchFamily="18" charset="0"/>
            </a:endParaRPr>
          </a:p>
          <a:p>
            <a:pPr eaLnBrk="1" hangingPunct="1">
              <a:spcBef>
                <a:spcPct val="0"/>
              </a:spcBef>
              <a:buFont typeface="Arial" charset="0"/>
              <a:buNone/>
            </a:pPr>
            <a:r>
              <a:rPr lang="tr-TR" altLang="tr-TR" sz="2000" b="1" dirty="0" err="1">
                <a:latin typeface="Times New Roman" pitchFamily="18" charset="0"/>
                <a:cs typeface="Times New Roman" pitchFamily="18" charset="0"/>
              </a:rPr>
              <a:t>Species</a:t>
            </a:r>
            <a:r>
              <a:rPr lang="tr-TR" altLang="tr-TR" sz="2000" b="1" dirty="0">
                <a:latin typeface="Times New Roman" pitchFamily="18" charset="0"/>
                <a:cs typeface="Times New Roman" pitchFamily="18" charset="0"/>
              </a:rPr>
              <a:t>          </a:t>
            </a:r>
            <a:r>
              <a:rPr lang="tr-TR" altLang="tr-TR" sz="2000" dirty="0">
                <a:latin typeface="Times New Roman" pitchFamily="18" charset="0"/>
                <a:cs typeface="Times New Roman" pitchFamily="18" charset="0"/>
              </a:rPr>
              <a:t>: </a:t>
            </a:r>
            <a:r>
              <a:rPr lang="tr-TR" altLang="tr-TR" sz="2000" b="1" i="1" dirty="0" err="1" smtClean="0">
                <a:latin typeface="Times New Roman" pitchFamily="18" charset="0"/>
                <a:cs typeface="Times New Roman" pitchFamily="18" charset="0"/>
              </a:rPr>
              <a:t>Alcyonium</a:t>
            </a:r>
            <a:r>
              <a:rPr lang="tr-TR" altLang="tr-TR" sz="2000" b="1" i="1" dirty="0" smtClean="0">
                <a:latin typeface="Times New Roman" pitchFamily="18" charset="0"/>
                <a:cs typeface="Times New Roman" pitchFamily="18" charset="0"/>
              </a:rPr>
              <a:t> </a:t>
            </a:r>
            <a:r>
              <a:rPr lang="tr-TR" altLang="tr-TR" sz="2000" b="1" i="1" dirty="0" err="1">
                <a:latin typeface="Times New Roman" pitchFamily="18" charset="0"/>
                <a:cs typeface="Times New Roman" pitchFamily="18" charset="0"/>
              </a:rPr>
              <a:t>digitatum</a:t>
            </a:r>
            <a:endParaRPr lang="tr-TR" altLang="tr-TR" sz="2000" b="1" i="1" dirty="0">
              <a:latin typeface="Times New Roman" pitchFamily="18" charset="0"/>
              <a:cs typeface="Times New Roman" pitchFamily="18" charset="0"/>
            </a:endParaRP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2073776912"/>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248</Words>
  <Application>Microsoft Office PowerPoint</Application>
  <PresentationFormat>Ekran Gösterisi (4:3)</PresentationFormat>
  <Paragraphs>26</Paragraphs>
  <Slides>3</Slides>
  <Notes>0</Notes>
  <HiddenSlides>0</HiddenSlides>
  <MMClips>0</MMClips>
  <ScaleCrop>false</ScaleCrop>
  <HeadingPairs>
    <vt:vector size="4" baseType="variant">
      <vt:variant>
        <vt:lpstr>Tema</vt:lpstr>
      </vt:variant>
      <vt:variant>
        <vt:i4>1</vt:i4>
      </vt:variant>
      <vt:variant>
        <vt:lpstr>Slayt Başlıkları</vt:lpstr>
      </vt:variant>
      <vt:variant>
        <vt:i4>3</vt:i4>
      </vt:variant>
    </vt:vector>
  </HeadingPairs>
  <TitlesOfParts>
    <vt:vector size="4" baseType="lpstr">
      <vt:lpstr>Ofis Teması</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Eray</dc:creator>
  <cp:lastModifiedBy>Eray</cp:lastModifiedBy>
  <cp:revision>1</cp:revision>
  <dcterms:created xsi:type="dcterms:W3CDTF">2019-12-18T07:52:35Z</dcterms:created>
  <dcterms:modified xsi:type="dcterms:W3CDTF">2019-12-18T07:56:50Z</dcterms:modified>
</cp:coreProperties>
</file>