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68" r:id="rId3"/>
    <p:sldId id="260" r:id="rId4"/>
    <p:sldId id="258" r:id="rId5"/>
    <p:sldId id="257" r:id="rId6"/>
    <p:sldId id="259" r:id="rId7"/>
    <p:sldId id="269" r:id="rId8"/>
    <p:sldId id="270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google.com.tr/url?sa=i&amp;rct=j&amp;q=&amp;esrc=s&amp;source=images&amp;cd=&amp;cad=rja&amp;uact=8&amp;ved=0ahUKEwiTwfWotevYAhWMJVAKHXhTCZcQjRwIBw&amp;url=https://richardjamesrogers.wordpress.com/2017/03/12/using-ict-in-the-classroom-part-one-a-guide-for-teachers/&amp;psig=AOvVaw2IYp4taUivbtLoOm30__K4&amp;ust=1516705200487648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448464"/>
          </a:xfrm>
        </p:spPr>
        <p:txBody>
          <a:bodyPr/>
          <a:lstStyle/>
          <a:p>
            <a:r>
              <a:rPr lang="tr-TR" dirty="0" smtClean="0"/>
              <a:t>MBT-303</a:t>
            </a:r>
            <a:br>
              <a:rPr lang="tr-TR" dirty="0" smtClean="0"/>
            </a:br>
            <a:r>
              <a:rPr lang="tr-TR" dirty="0" smtClean="0"/>
              <a:t>özel öğretim yöntemleri-ı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59446" y="4905486"/>
            <a:ext cx="9070848" cy="473337"/>
          </a:xfrm>
        </p:spPr>
        <p:txBody>
          <a:bodyPr>
            <a:normAutofit/>
          </a:bodyPr>
          <a:lstStyle/>
          <a:p>
            <a:r>
              <a:rPr lang="tr-TR" sz="2000" b="1" dirty="0" smtClean="0"/>
              <a:t>Hafta 1: </a:t>
            </a:r>
            <a:r>
              <a:rPr lang="tr-TR" sz="2000" smtClean="0"/>
              <a:t>Temel Kavramlar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13279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8640" y="451821"/>
            <a:ext cx="11144922" cy="1269403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YÖK’ün Kur Tanımına Göre </a:t>
            </a:r>
            <a:r>
              <a:rPr lang="tr-TR" b="1" dirty="0"/>
              <a:t>Özel Öğretim Yöntemleri I </a:t>
            </a:r>
            <a:r>
              <a:rPr lang="tr-TR" dirty="0" smtClean="0"/>
              <a:t>Dersinin Kapsamı: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8339" y="2103120"/>
            <a:ext cx="10585525" cy="3931920"/>
          </a:xfrm>
        </p:spPr>
        <p:txBody>
          <a:bodyPr/>
          <a:lstStyle/>
          <a:p>
            <a:r>
              <a:rPr lang="tr-TR" sz="2400" b="1" dirty="0"/>
              <a:t>Özel Öğretim Yöntemleri I	</a:t>
            </a:r>
            <a:endParaRPr lang="tr-TR" sz="2400" b="1" dirty="0" smtClean="0"/>
          </a:p>
          <a:p>
            <a:endParaRPr lang="tr-TR" b="1" dirty="0"/>
          </a:p>
          <a:p>
            <a:r>
              <a:rPr lang="it-IT" sz="2400" dirty="0" smtClean="0"/>
              <a:t>Alana </a:t>
            </a:r>
            <a:r>
              <a:rPr lang="it-IT" sz="2400" dirty="0"/>
              <a:t>özgü temel kavramlar ve bu kavramların alan öğretimiyle ilişkisi, alanının başta Anayasa ve Milli Eğitim Temel Yasası olmak üzere yasal dayanakları, alan öğretiminin genel amaçları, kullanılan yöntem, teknik, araç-gereç ve materyaller. İlgili Öğretim Programının incelenmesi(amaç, kazanım, tema, ünite, etkinlik, v.b.). Ders, öğretmen ve öğrenci çalışma kitabı örneklerinin incelenmesi ve değerlendirilmesi. </a:t>
            </a:r>
            <a:endParaRPr lang="tr-TR" sz="2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2350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37882" y="642594"/>
            <a:ext cx="10587318" cy="1371600"/>
          </a:xfrm>
        </p:spPr>
        <p:txBody>
          <a:bodyPr>
            <a:normAutofit/>
          </a:bodyPr>
          <a:lstStyle/>
          <a:p>
            <a:r>
              <a:rPr lang="tr-TR" sz="4000" dirty="0" smtClean="0"/>
              <a:t>Hatırlayalım…  Temel Kavramlar: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0306" y="2103120"/>
            <a:ext cx="10694894" cy="3931920"/>
          </a:xfrm>
        </p:spPr>
        <p:txBody>
          <a:bodyPr>
            <a:normAutofit/>
          </a:bodyPr>
          <a:lstStyle/>
          <a:p>
            <a:r>
              <a:rPr lang="tr-TR" sz="2000" b="1" dirty="0" smtClean="0"/>
              <a:t>Öğrenme</a:t>
            </a:r>
            <a:endParaRPr lang="tr-TR" sz="2000" dirty="0" smtClean="0"/>
          </a:p>
          <a:p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400" dirty="0" smtClean="0"/>
              <a:t>Bireyin bilgi, tutum ya da davranışlarında </a:t>
            </a:r>
            <a:r>
              <a:rPr lang="tr-TR" sz="2400" b="1" dirty="0" smtClean="0"/>
              <a:t>deneyim</a:t>
            </a:r>
            <a:r>
              <a:rPr lang="tr-TR" sz="2400" dirty="0" smtClean="0"/>
              <a:t> aracılığıyla oluşan ve </a:t>
            </a:r>
            <a:r>
              <a:rPr lang="tr-TR" sz="2400" b="1" dirty="0" smtClean="0"/>
              <a:t>kalıcı</a:t>
            </a:r>
            <a:r>
              <a:rPr lang="tr-TR" sz="2400" dirty="0" smtClean="0"/>
              <a:t> olan </a:t>
            </a:r>
            <a:r>
              <a:rPr lang="tr-TR" sz="2400" b="1" dirty="0" smtClean="0"/>
              <a:t>değişim</a:t>
            </a:r>
            <a:r>
              <a:rPr lang="tr-TR" sz="2400" dirty="0" smtClean="0"/>
              <a:t>lerdir.</a:t>
            </a:r>
            <a:endParaRPr lang="tr-TR" sz="2400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734" y="4077148"/>
            <a:ext cx="5942703" cy="2409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91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798931"/>
          </a:xfrm>
        </p:spPr>
        <p:txBody>
          <a:bodyPr>
            <a:normAutofit/>
          </a:bodyPr>
          <a:lstStyle/>
          <a:p>
            <a:r>
              <a:rPr lang="tr-TR" sz="4000" dirty="0"/>
              <a:t>Temel Kavramlar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59398" y="2103120"/>
            <a:ext cx="10565802" cy="3931920"/>
          </a:xfrm>
        </p:spPr>
        <p:txBody>
          <a:bodyPr>
            <a:normAutofit/>
          </a:bodyPr>
          <a:lstStyle/>
          <a:p>
            <a:r>
              <a:rPr lang="tr-TR" sz="2000" b="1" dirty="0" smtClean="0"/>
              <a:t>Öğretim</a:t>
            </a:r>
            <a:endParaRPr lang="tr-TR" sz="2000" dirty="0" smtClean="0"/>
          </a:p>
          <a:p>
            <a:endParaRPr lang="tr-TR" sz="2000" b="1" dirty="0"/>
          </a:p>
          <a:p>
            <a:r>
              <a:rPr lang="tr-TR" sz="2400" dirty="0" smtClean="0"/>
              <a:t>Öğrenme hedeflerinde tanımlanmış (ulaşılması hedeflenen) öğrenme çıktılarına ulaşılabilmesi için </a:t>
            </a:r>
            <a:r>
              <a:rPr lang="tr-TR" sz="2400" b="1" dirty="0" smtClean="0"/>
              <a:t>öğrenme deneyimlerinin ve ortamlarının amaçlı olarak düzenlenmesi </a:t>
            </a:r>
            <a:r>
              <a:rPr lang="tr-TR" sz="2400" dirty="0" smtClean="0"/>
              <a:t>olarak tanımlanabilir. </a:t>
            </a:r>
          </a:p>
          <a:p>
            <a:endParaRPr lang="tr-TR" sz="2000" b="1" dirty="0"/>
          </a:p>
          <a:p>
            <a:endParaRPr lang="tr-TR" sz="2000" b="1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5700" y="4346089"/>
            <a:ext cx="3619500" cy="2151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57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605293"/>
          </a:xfrm>
        </p:spPr>
        <p:txBody>
          <a:bodyPr>
            <a:noAutofit/>
          </a:bodyPr>
          <a:lstStyle/>
          <a:p>
            <a:r>
              <a:rPr lang="tr-TR" sz="4000" dirty="0" smtClean="0"/>
              <a:t>Temel Kavramlar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4828" y="1995543"/>
            <a:ext cx="11089341" cy="3931920"/>
          </a:xfrm>
        </p:spPr>
        <p:txBody>
          <a:bodyPr>
            <a:normAutofit/>
          </a:bodyPr>
          <a:lstStyle/>
          <a:p>
            <a:r>
              <a:rPr lang="tr-TR" sz="2000" b="1" dirty="0" smtClean="0"/>
              <a:t>Öğretmenlik Mesleği</a:t>
            </a:r>
          </a:p>
          <a:p>
            <a:pPr marL="0" indent="0">
              <a:buNone/>
            </a:pPr>
            <a:endParaRPr lang="tr-TR" sz="2000" dirty="0"/>
          </a:p>
          <a:p>
            <a:r>
              <a:rPr lang="tr-TR" sz="2400" dirty="0" smtClean="0"/>
              <a:t>1739 </a:t>
            </a:r>
            <a:r>
              <a:rPr lang="tr-TR" sz="2400" dirty="0"/>
              <a:t>Sayılı Milli Eğitim Temel Kanunu’nun 43. </a:t>
            </a:r>
            <a:r>
              <a:rPr lang="tr-TR" sz="2400" dirty="0" smtClean="0"/>
              <a:t>Maddesi, öğretmenlik mesleğini, «</a:t>
            </a:r>
            <a:r>
              <a:rPr lang="tr-TR" sz="2400" b="1" dirty="0" smtClean="0"/>
              <a:t>devletin </a:t>
            </a:r>
            <a:r>
              <a:rPr lang="tr-TR" sz="2400" b="1" dirty="0"/>
              <a:t>eğitim, öğretim ve bununla ilgili yönetim görevlerini üzerine alan özel bir ihtisas </a:t>
            </a:r>
            <a:r>
              <a:rPr lang="tr-TR" sz="2400" b="1" dirty="0" smtClean="0"/>
              <a:t>(uzmanlık) mesleğidir</a:t>
            </a:r>
            <a:r>
              <a:rPr lang="tr-TR" sz="2400" dirty="0" smtClean="0"/>
              <a:t>” </a:t>
            </a:r>
            <a:r>
              <a:rPr lang="tr-TR" sz="2400" dirty="0"/>
              <a:t> </a:t>
            </a:r>
            <a:r>
              <a:rPr lang="tr-TR" sz="2400" dirty="0" smtClean="0"/>
              <a:t>biçiminde tanımlamaktadır.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65870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089387"/>
          </a:xfrm>
        </p:spPr>
        <p:txBody>
          <a:bodyPr>
            <a:normAutofit/>
          </a:bodyPr>
          <a:lstStyle/>
          <a:p>
            <a:r>
              <a:rPr lang="tr-TR" sz="4000" dirty="0"/>
              <a:t>Temel Kavramlar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1369" y="1731981"/>
            <a:ext cx="10253831" cy="4303059"/>
          </a:xfrm>
        </p:spPr>
        <p:txBody>
          <a:bodyPr>
            <a:normAutofit/>
          </a:bodyPr>
          <a:lstStyle/>
          <a:p>
            <a:r>
              <a:rPr lang="tr-TR" sz="2000" b="1" dirty="0" smtClean="0"/>
              <a:t>Öğretim Yöntemleri</a:t>
            </a:r>
          </a:p>
          <a:p>
            <a:endParaRPr lang="tr-TR" sz="2000" dirty="0" smtClean="0"/>
          </a:p>
          <a:p>
            <a:pPr marL="0" indent="0">
              <a:buNone/>
            </a:pPr>
            <a:r>
              <a:rPr lang="tr-TR" sz="2000" dirty="0" smtClean="0"/>
              <a:t>Bir öğretmenin öğrencilerin dersin ilgili kazanımlarına ulaşabilmesi için;</a:t>
            </a:r>
          </a:p>
          <a:p>
            <a:pPr marL="0" indent="0">
              <a:buNone/>
            </a:pPr>
            <a:endParaRPr lang="tr-TR" sz="2000" dirty="0" smtClean="0"/>
          </a:p>
          <a:p>
            <a:r>
              <a:rPr lang="tr-TR" sz="2000" dirty="0" smtClean="0"/>
              <a:t>Öğretim hedef ve amaçlarını belirlemesini</a:t>
            </a:r>
          </a:p>
          <a:p>
            <a:r>
              <a:rPr lang="tr-TR" sz="2000" dirty="0" smtClean="0"/>
              <a:t>İçeriği  (konuları) seçmesini</a:t>
            </a:r>
          </a:p>
          <a:p>
            <a:r>
              <a:rPr lang="tr-TR" sz="2000" dirty="0"/>
              <a:t>Ö</a:t>
            </a:r>
            <a:r>
              <a:rPr lang="tr-TR" sz="2000" dirty="0" smtClean="0"/>
              <a:t>ğretme-öğrenme etkinliklerini planlamasını</a:t>
            </a:r>
          </a:p>
          <a:p>
            <a:r>
              <a:rPr lang="tr-TR" sz="2000" dirty="0" smtClean="0"/>
              <a:t>Kazanımlara ne düzeyde erişildiğini belirlemek üzere değerlendirme yapmasını kapsar.</a:t>
            </a:r>
          </a:p>
        </p:txBody>
      </p:sp>
    </p:spTree>
    <p:extLst>
      <p:ext uri="{BB962C8B-B14F-4D97-AF65-F5344CB8AC3E}">
        <p14:creationId xmlns:p14="http://schemas.microsoft.com/office/powerpoint/2010/main" val="47324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766658"/>
          </a:xfrm>
        </p:spPr>
        <p:txBody>
          <a:bodyPr/>
          <a:lstStyle/>
          <a:p>
            <a:r>
              <a:rPr lang="tr-TR" dirty="0"/>
              <a:t>Temel Kavramlar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1520" y="2151529"/>
            <a:ext cx="10919012" cy="3883511"/>
          </a:xfrm>
        </p:spPr>
        <p:txBody>
          <a:bodyPr>
            <a:normAutofit/>
          </a:bodyPr>
          <a:lstStyle/>
          <a:p>
            <a:r>
              <a:rPr lang="tr-TR" sz="2400" dirty="0" smtClean="0"/>
              <a:t>Ülkemizde öğretmenler, </a:t>
            </a:r>
            <a:r>
              <a:rPr lang="tr-TR" sz="2400" dirty="0"/>
              <a:t>vermekle yükümlü oldukları dersin </a:t>
            </a:r>
            <a:r>
              <a:rPr lang="tr-TR" sz="2400" dirty="0" smtClean="0"/>
              <a:t>Milli Eğitim Bakanlığına bağlı Talim ve Terbiye Kurulu tarafından onaylanmış </a:t>
            </a:r>
            <a:r>
              <a:rPr lang="tr-TR" sz="2400" b="1" dirty="0" smtClean="0"/>
              <a:t>öğretim programı </a:t>
            </a:r>
            <a:r>
              <a:rPr lang="tr-TR" sz="2400" dirty="0" smtClean="0"/>
              <a:t>(müfredatı) çerçevesinde derslerini öğretim programındaki konuya/hedeflere/kazanımlara  göre </a:t>
            </a:r>
            <a:r>
              <a:rPr lang="tr-TR" sz="2400" b="1" dirty="0" smtClean="0"/>
              <a:t>planlamak</a:t>
            </a:r>
            <a:r>
              <a:rPr lang="tr-TR" sz="2400" dirty="0" smtClean="0"/>
              <a:t>, </a:t>
            </a:r>
            <a:r>
              <a:rPr lang="tr-TR" sz="2400" b="1" dirty="0" smtClean="0"/>
              <a:t>uygun öğretim yöntemini belirlemek</a:t>
            </a:r>
            <a:r>
              <a:rPr lang="tr-TR" sz="2400" dirty="0" smtClean="0"/>
              <a:t>, bu yönteme uygun </a:t>
            </a:r>
            <a:r>
              <a:rPr lang="tr-TR" sz="2400" b="1" dirty="0" smtClean="0"/>
              <a:t>etkinlikleri tasarlayıp</a:t>
            </a:r>
            <a:r>
              <a:rPr lang="tr-TR" sz="2400" dirty="0" smtClean="0"/>
              <a:t>, gerekli </a:t>
            </a:r>
            <a:r>
              <a:rPr lang="tr-TR" sz="2400" i="1" dirty="0" smtClean="0"/>
              <a:t>materyalleri sağlayarak </a:t>
            </a:r>
            <a:r>
              <a:rPr lang="tr-TR" sz="2400" dirty="0" smtClean="0"/>
              <a:t>derslerini gerçekleştirmekle ve </a:t>
            </a:r>
            <a:r>
              <a:rPr lang="tr-TR" sz="2400" b="1" dirty="0" smtClean="0"/>
              <a:t>öğrenci başarısını değerlendirmekle </a:t>
            </a:r>
            <a:r>
              <a:rPr lang="tr-TR" sz="2400" dirty="0" smtClean="0"/>
              <a:t>görevlidirler.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110235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Tartışalım !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5308" y="2103120"/>
            <a:ext cx="10811436" cy="3931920"/>
          </a:xfrm>
        </p:spPr>
        <p:txBody>
          <a:bodyPr>
            <a:normAutofit/>
          </a:bodyPr>
          <a:lstStyle/>
          <a:p>
            <a:r>
              <a:rPr lang="tr-TR" sz="3600" dirty="0" smtClean="0"/>
              <a:t>Bir bilişim teknolojileri öğretmeninin temel görev ve sorumlulukları nelerdir?</a:t>
            </a:r>
            <a:endParaRPr lang="tr-TR" sz="3600" dirty="0"/>
          </a:p>
        </p:txBody>
      </p:sp>
      <p:pic>
        <p:nvPicPr>
          <p:cNvPr id="1026" name="Picture 2" descr="ICT teacher ile ilgili görsel sonucu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4132" y="3689873"/>
            <a:ext cx="5432612" cy="2786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4384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60295"/>
          </a:xfrm>
        </p:spPr>
        <p:txBody>
          <a:bodyPr>
            <a:normAutofit/>
          </a:bodyPr>
          <a:lstStyle/>
          <a:p>
            <a:r>
              <a:rPr lang="tr-TR" sz="4000" dirty="0" smtClean="0"/>
              <a:t>Kaynakça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1739 Sayılı Milli Eğitim Temel </a:t>
            </a:r>
            <a:r>
              <a:rPr lang="tr-TR" dirty="0" smtClean="0"/>
              <a:t>Kanunu</a:t>
            </a:r>
          </a:p>
          <a:p>
            <a:r>
              <a:rPr lang="tr-TR" i="1" dirty="0" smtClean="0"/>
              <a:t>Bilişim Teknolojileri ve Yazılım </a:t>
            </a:r>
            <a:r>
              <a:rPr lang="tr-TR" dirty="0" smtClean="0"/>
              <a:t>Dersi Öğretim Programı. (2017). MEB </a:t>
            </a:r>
          </a:p>
          <a:p>
            <a:r>
              <a:rPr lang="tr-TR" i="1" dirty="0"/>
              <a:t>Bilgisayar Bilimi </a:t>
            </a:r>
            <a:r>
              <a:rPr lang="tr-TR" dirty="0"/>
              <a:t>Dersi Öğretim Programı. (2016). MEB.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28270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TM03457510[[fn=Sabun]]</Template>
  <TotalTime>180</TotalTime>
  <Words>235</Words>
  <Application>Microsoft Office PowerPoint</Application>
  <PresentationFormat>Geniş ekran</PresentationFormat>
  <Paragraphs>35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Century Gothic</vt:lpstr>
      <vt:lpstr>Garamond</vt:lpstr>
      <vt:lpstr>Sabun</vt:lpstr>
      <vt:lpstr>MBT-303 özel öğretim yöntemleri-ı</vt:lpstr>
      <vt:lpstr>YÖK’ün Kur Tanımına Göre Özel Öğretim Yöntemleri I Dersinin Kapsamı:</vt:lpstr>
      <vt:lpstr>Hatırlayalım…  Temel Kavramlar:</vt:lpstr>
      <vt:lpstr>Temel Kavramlar</vt:lpstr>
      <vt:lpstr>Temel Kavramlar</vt:lpstr>
      <vt:lpstr>Temel Kavramlar</vt:lpstr>
      <vt:lpstr>Temel Kavramlar</vt:lpstr>
      <vt:lpstr>Tartışalım !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MBT-303 özel öğretim yöntemleri-ı</dc:title>
  <dc:creator>Deniz</dc:creator>
  <cp:lastModifiedBy>Deniz</cp:lastModifiedBy>
  <cp:revision>50</cp:revision>
  <dcterms:created xsi:type="dcterms:W3CDTF">2017-11-27T11:58:24Z</dcterms:created>
  <dcterms:modified xsi:type="dcterms:W3CDTF">2018-01-26T07:50:48Z</dcterms:modified>
</cp:coreProperties>
</file>