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Kullandırma borcu doğuran sözleşmeler</a:t>
            </a:r>
          </a:p>
          <a:p>
            <a:r>
              <a:rPr lang="tr-TR" dirty="0"/>
              <a:t>	kira sözleşmeleri - </a:t>
            </a:r>
            <a:r>
              <a:rPr lang="tr-TR" dirty="0" smtClean="0"/>
              <a:t>IV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kirası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Tanım: </a:t>
            </a:r>
            <a:r>
              <a:rPr lang="tr-TR" dirty="0" smtClean="0"/>
              <a:t>«Kiraya </a:t>
            </a:r>
            <a:r>
              <a:rPr lang="tr-TR" dirty="0"/>
              <a:t>verenin kiracıya, ürün veren bir şeyin veya hakkın kullanılmasını ve ürünlerin devşirilmesini bedel karşılığında bırakmayı üstlendiği sözleşmedir</a:t>
            </a:r>
            <a:r>
              <a:rPr lang="tr-TR" dirty="0" smtClean="0"/>
              <a:t>.» (TBK m. 357/I)</a:t>
            </a:r>
          </a:p>
          <a:p>
            <a:r>
              <a:rPr lang="tr-TR" dirty="0" smtClean="0"/>
              <a:t>Ürün Kirası Sözleşmesinin Nitelikleri</a:t>
            </a:r>
          </a:p>
          <a:p>
            <a:pPr lvl="1"/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kirası</a:t>
            </a:r>
            <a:r>
              <a:rPr lang="en-US" dirty="0"/>
              <a:t>, tam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tarafa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yükleyen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kirası</a:t>
            </a:r>
            <a:r>
              <a:rPr lang="en-US" dirty="0"/>
              <a:t>, </a:t>
            </a:r>
            <a:r>
              <a:rPr lang="en-US" dirty="0" err="1"/>
              <a:t>ivazlı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kirası</a:t>
            </a:r>
            <a:r>
              <a:rPr lang="en-US" dirty="0"/>
              <a:t>, </a:t>
            </a:r>
            <a:r>
              <a:rPr lang="en-US" dirty="0" err="1"/>
              <a:t>rızaî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kirası</a:t>
            </a:r>
            <a:r>
              <a:rPr lang="en-US" dirty="0"/>
              <a:t>,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sözleşmedir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Ürün Kirasının Unsurları</a:t>
            </a:r>
          </a:p>
          <a:p>
            <a:pPr lvl="1"/>
            <a:r>
              <a:rPr lang="de-DE" dirty="0" err="1"/>
              <a:t>Ürün</a:t>
            </a:r>
            <a:r>
              <a:rPr lang="de-DE" dirty="0"/>
              <a:t> </a:t>
            </a:r>
            <a:r>
              <a:rPr lang="de-DE" dirty="0" err="1"/>
              <a:t>veren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şey-ürün</a:t>
            </a:r>
            <a:r>
              <a:rPr lang="de-DE" dirty="0"/>
              <a:t> </a:t>
            </a:r>
            <a:r>
              <a:rPr lang="de-DE" dirty="0" err="1"/>
              <a:t>veren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smtClean="0"/>
              <a:t>hak</a:t>
            </a:r>
            <a:endParaRPr lang="tr-TR" dirty="0" smtClean="0"/>
          </a:p>
          <a:p>
            <a:pPr lvl="1"/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yararlanmanın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devri</a:t>
            </a:r>
            <a:endParaRPr lang="tr-TR" dirty="0"/>
          </a:p>
          <a:p>
            <a:pPr lvl="1"/>
            <a:r>
              <a:rPr lang="en-US" dirty="0"/>
              <a:t>Kira </a:t>
            </a:r>
            <a:r>
              <a:rPr lang="en-US" dirty="0" err="1" smtClean="0"/>
              <a:t>bedeli</a:t>
            </a:r>
            <a:endParaRPr lang="tr-TR" dirty="0"/>
          </a:p>
          <a:p>
            <a:pPr lvl="1"/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 smtClean="0"/>
              <a:t>anlaşması</a:t>
            </a:r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Kiraya Verenin Borçları</a:t>
            </a:r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,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amacına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yararlanmaya</a:t>
            </a:r>
            <a:r>
              <a:rPr lang="en-US" dirty="0"/>
              <a:t> (</a:t>
            </a:r>
            <a:r>
              <a:rPr lang="en-US" dirty="0" err="1"/>
              <a:t>işletmeye</a:t>
            </a:r>
            <a:r>
              <a:rPr lang="en-US" dirty="0"/>
              <a:t>) </a:t>
            </a:r>
            <a:r>
              <a:rPr lang="en-US" dirty="0" err="1"/>
              <a:t>elverişli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bulundurma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esaslı</a:t>
            </a:r>
            <a:r>
              <a:rPr lang="en-US" dirty="0"/>
              <a:t> </a:t>
            </a:r>
            <a:r>
              <a:rPr lang="en-US" dirty="0" err="1"/>
              <a:t>onarımları</a:t>
            </a:r>
            <a:r>
              <a:rPr lang="en-US" dirty="0"/>
              <a:t> </a:t>
            </a:r>
            <a:r>
              <a:rPr lang="en-US" dirty="0" err="1"/>
              <a:t>yapma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 smtClean="0"/>
              <a:t>sorumluluk</a:t>
            </a:r>
            <a:endParaRPr lang="tr-TR" dirty="0"/>
          </a:p>
          <a:p>
            <a:pPr lvl="2"/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kurulmasından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kazanması</a:t>
            </a:r>
            <a:r>
              <a:rPr lang="en-US" dirty="0"/>
              <a:t> (</a:t>
            </a:r>
            <a:r>
              <a:rPr lang="en-US" dirty="0" err="1"/>
              <a:t>üstün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 smtClean="0"/>
              <a:t>)</a:t>
            </a:r>
            <a:endParaRPr lang="tr-TR" dirty="0" smtClean="0"/>
          </a:p>
          <a:p>
            <a:pPr lvl="2"/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harçları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Tarafların </a:t>
            </a:r>
            <a:r>
              <a:rPr lang="tr-TR" dirty="0" smtClean="0"/>
              <a:t>Borçları (devam)</a:t>
            </a:r>
          </a:p>
          <a:p>
            <a:pPr lvl="1"/>
            <a:r>
              <a:rPr lang="tr-TR" dirty="0" smtClean="0"/>
              <a:t>Kiracının Borçları</a:t>
            </a:r>
          </a:p>
          <a:p>
            <a:pPr lvl="2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bedelinden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özgülendiği</a:t>
            </a:r>
            <a:r>
              <a:rPr lang="en-US" dirty="0"/>
              <a:t> </a:t>
            </a:r>
            <a:r>
              <a:rPr lang="en-US" dirty="0" err="1"/>
              <a:t>amaca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işletme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Kiralanana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Kiralanandaki</a:t>
            </a:r>
            <a:r>
              <a:rPr lang="en-US" dirty="0"/>
              <a:t> </a:t>
            </a:r>
            <a:r>
              <a:rPr lang="en-US" dirty="0" err="1"/>
              <a:t>ayıbı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iddialarını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verene</a:t>
            </a:r>
            <a:r>
              <a:rPr lang="en-US" dirty="0"/>
              <a:t> </a:t>
            </a:r>
            <a:r>
              <a:rPr lang="en-US" dirty="0" err="1"/>
              <a:t>bildirme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/>
              <a:t>Alt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 smtClean="0"/>
              <a:t>yasağı</a:t>
            </a:r>
            <a:endParaRPr lang="tr-TR" dirty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Ürün Kirası Sözleşmesinin Sona Ermesi</a:t>
            </a:r>
          </a:p>
          <a:p>
            <a:pPr lvl="1"/>
            <a:r>
              <a:rPr lang="tr-TR" dirty="0" smtClean="0"/>
              <a:t>Belirli sürenin sona ermesi</a:t>
            </a:r>
          </a:p>
          <a:p>
            <a:pPr lvl="1"/>
            <a:r>
              <a:rPr lang="tr-TR" dirty="0" smtClean="0"/>
              <a:t>Fesih bildirimi</a:t>
            </a:r>
          </a:p>
          <a:p>
            <a:pPr lvl="1"/>
            <a:r>
              <a:rPr lang="tr-TR" dirty="0" smtClean="0"/>
              <a:t>Olağanüstü fesih</a:t>
            </a:r>
          </a:p>
          <a:p>
            <a:pPr lvl="2"/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sebepler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 smtClean="0"/>
              <a:t>iflâsı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 smtClean="0"/>
              <a:t>ölümü</a:t>
            </a:r>
            <a:endParaRPr lang="tr-T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Ürün Kirası Sözleşmesinin Sona </a:t>
            </a:r>
            <a:r>
              <a:rPr lang="tr-TR" dirty="0" smtClean="0"/>
              <a:t>Ermesi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Sona ermenin sonuçları</a:t>
            </a:r>
          </a:p>
          <a:p>
            <a:pPr lvl="2"/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Tutanağa</a:t>
            </a:r>
            <a:r>
              <a:rPr lang="en-US" dirty="0"/>
              <a:t> </a:t>
            </a:r>
            <a:r>
              <a:rPr lang="en-US" dirty="0" err="1"/>
              <a:t>geçirilmiş</a:t>
            </a:r>
            <a:r>
              <a:rPr lang="en-US" dirty="0"/>
              <a:t> </a:t>
            </a:r>
            <a:r>
              <a:rPr lang="en-US" dirty="0" err="1" smtClean="0"/>
              <a:t>eşya</a:t>
            </a:r>
            <a:endParaRPr lang="tr-TR" dirty="0"/>
          </a:p>
          <a:p>
            <a:pPr lvl="2"/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yetişme</a:t>
            </a:r>
            <a:r>
              <a:rPr lang="en-US" dirty="0"/>
              <a:t> </a:t>
            </a:r>
            <a:r>
              <a:rPr lang="en-US" dirty="0" err="1" smtClean="0"/>
              <a:t>giderleri</a:t>
            </a:r>
            <a:endParaRPr lang="tr-TR" dirty="0"/>
          </a:p>
          <a:p>
            <a:pPr lvl="2"/>
            <a:r>
              <a:rPr lang="en-US" dirty="0" err="1"/>
              <a:t>Saman</a:t>
            </a:r>
            <a:r>
              <a:rPr lang="en-US" dirty="0"/>
              <a:t>, </a:t>
            </a:r>
            <a:r>
              <a:rPr lang="en-US" dirty="0" err="1"/>
              <a:t>gübre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benzerleri</a:t>
            </a:r>
            <a:endParaRPr lang="tr-TR" dirty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kirası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 kirası</a:t>
            </a:r>
          </a:p>
          <a:p>
            <a:pPr lvl="1"/>
            <a:r>
              <a:rPr lang="tr-TR" dirty="0" smtClean="0"/>
              <a:t>Konusu</a:t>
            </a:r>
          </a:p>
          <a:p>
            <a:pPr lvl="1"/>
            <a:r>
              <a:rPr lang="tr-TR" dirty="0" smtClean="0"/>
              <a:t>Sorumluluk</a:t>
            </a:r>
          </a:p>
          <a:p>
            <a:pPr lvl="1"/>
            <a:r>
              <a:rPr lang="tr-TR" dirty="0" smtClean="0"/>
              <a:t>Hayvan kirasının sona ermesi</a:t>
            </a:r>
          </a:p>
          <a:p>
            <a:pPr lvl="2"/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kirasının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ermesi</a:t>
            </a:r>
            <a:endParaRPr lang="tr-TR" dirty="0"/>
          </a:p>
          <a:p>
            <a:pPr lvl="2"/>
            <a:r>
              <a:rPr lang="en-US" dirty="0" err="1"/>
              <a:t>Belirsiz</a:t>
            </a:r>
            <a:r>
              <a:rPr lang="en-US" dirty="0"/>
              <a:t> </a:t>
            </a:r>
            <a:r>
              <a:rPr lang="en-US" dirty="0" err="1"/>
              <a:t>süreli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kirasının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</a:t>
            </a:r>
            <a:r>
              <a:rPr lang="en-US" dirty="0"/>
              <a:t> (</a:t>
            </a:r>
            <a:r>
              <a:rPr lang="en-US" dirty="0" err="1"/>
              <a:t>olağan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 smtClean="0"/>
              <a:t>)</a:t>
            </a:r>
            <a:endParaRPr lang="tr-TR" dirty="0" smtClean="0"/>
          </a:p>
          <a:p>
            <a:pPr lvl="2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smtClean="0"/>
              <a:t>fesih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1394</TotalTime>
  <Words>293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Ürün kirası</vt:lpstr>
      <vt:lpstr>Ürün kirası</vt:lpstr>
      <vt:lpstr>Ürün kirası</vt:lpstr>
      <vt:lpstr>Ürün kirası</vt:lpstr>
      <vt:lpstr>Ürün kirası</vt:lpstr>
      <vt:lpstr>Ürün kirası</vt:lpstr>
      <vt:lpstr>Ürün kirası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2021-03-22T09:03:46Z</dcterms:modified>
</cp:coreProperties>
</file>