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738E0E-66B3-4625-9C79-3303F37FAD7C}" type="datetimeFigureOut">
              <a:rPr lang="tr-TR" smtClean="0"/>
              <a:pPr/>
              <a:t>30.09.2014</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23B7A9-C364-4DB0-86E8-2CC2BD498529}"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6 Dikdörtgen"/>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2362200" y="4038600"/>
            <a:ext cx="6477000" cy="1828800"/>
          </a:xfrm>
        </p:spPr>
        <p:txBody>
          <a:bodyPr anchor="b"/>
          <a:lstStyle>
            <a:lvl1pPr>
              <a:defRPr cap="all" baseline="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D417FC8C-DDDF-47BE-AC8E-8AAB2198F468}" type="datetime1">
              <a:rPr lang="tr-TR" smtClean="0"/>
              <a:pPr/>
              <a:t>30.09.2014</a:t>
            </a:fld>
            <a:endParaRPr lang="tr-TR"/>
          </a:p>
        </p:txBody>
      </p:sp>
      <p:sp>
        <p:nvSpPr>
          <p:cNvPr id="17" name="16 Altbilgi Yer Tutucusu"/>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tr-TR"/>
          </a:p>
        </p:txBody>
      </p:sp>
      <p:sp>
        <p:nvSpPr>
          <p:cNvPr id="29" name="28 Slayt Numarası Yer Tutucusu"/>
          <p:cNvSpPr>
            <a:spLocks noGrp="1"/>
          </p:cNvSpPr>
          <p:nvPr>
            <p:ph type="sldNum" sz="quarter" idx="12"/>
          </p:nvPr>
        </p:nvSpPr>
        <p:spPr>
          <a:xfrm>
            <a:off x="8001000" y="228600"/>
            <a:ext cx="838200" cy="381000"/>
          </a:xfrm>
        </p:spPr>
        <p:txBody>
          <a:bodyPr/>
          <a:lstStyle>
            <a:lvl1pPr>
              <a:defRPr>
                <a:solidFill>
                  <a:schemeClr val="tx2"/>
                </a:solidFill>
              </a:defRPr>
            </a:lvl1pPr>
          </a:lstStyle>
          <a:p>
            <a:fld id="{6CD8874D-6783-4D23-81D2-6882B64717B5}"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C80B9A4-C383-4892-8602-90BD9C1C8429}" type="datetime1">
              <a:rPr lang="tr-TR" smtClean="0"/>
              <a:pPr/>
              <a:t>30.09.2014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CD8874D-6783-4D23-81D2-6882B64717B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609600"/>
            <a:ext cx="2057400" cy="55165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609600"/>
            <a:ext cx="5562600" cy="5516564"/>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6553200" y="6248402"/>
            <a:ext cx="2209800" cy="365125"/>
          </a:xfrm>
        </p:spPr>
        <p:txBody>
          <a:bodyPr/>
          <a:lstStyle/>
          <a:p>
            <a:fld id="{066E5ED6-2E75-496C-A381-227D87F60A8B}" type="datetime1">
              <a:rPr lang="tr-TR" smtClean="0"/>
              <a:pPr/>
              <a:t>30.09.2014</a:t>
            </a:fld>
            <a:endParaRPr lang="tr-TR"/>
          </a:p>
        </p:txBody>
      </p:sp>
      <p:sp>
        <p:nvSpPr>
          <p:cNvPr id="5" name="4 Altbilgi Yer Tutucusu"/>
          <p:cNvSpPr>
            <a:spLocks noGrp="1"/>
          </p:cNvSpPr>
          <p:nvPr>
            <p:ph type="ftr" sz="quarter" idx="11"/>
          </p:nvPr>
        </p:nvSpPr>
        <p:spPr>
          <a:xfrm>
            <a:off x="457201" y="6248207"/>
            <a:ext cx="5573483" cy="365125"/>
          </a:xfrm>
        </p:spPr>
        <p:txBody>
          <a:bodyPr/>
          <a:lstStyle/>
          <a:p>
            <a:endParaRPr lang="tr-TR"/>
          </a:p>
        </p:txBody>
      </p:sp>
      <p:sp>
        <p:nvSpPr>
          <p:cNvPr id="7" name="6 Dikdörtgen"/>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Dikdörtgen"/>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Dikdörtgen"/>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Slayt Numarası Yer Tutucusu"/>
          <p:cNvSpPr>
            <a:spLocks noGrp="1"/>
          </p:cNvSpPr>
          <p:nvPr>
            <p:ph type="sldNum" sz="quarter" idx="12"/>
          </p:nvPr>
        </p:nvSpPr>
        <p:spPr>
          <a:xfrm rot="5400000">
            <a:off x="5989638" y="144462"/>
            <a:ext cx="533400" cy="244476"/>
          </a:xfrm>
        </p:spPr>
        <p:txBody>
          <a:bodyPr/>
          <a:lstStyle/>
          <a:p>
            <a:fld id="{6CD8874D-6783-4D23-81D2-6882B64717B5}"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990600"/>
          </a:xfrm>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E8E7B7FA-94CD-4D17-BFC4-7B4F43D3E0EF}" type="datetime1">
              <a:rPr lang="tr-TR" smtClean="0"/>
              <a:pPr/>
              <a:t>30.09.2014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lvl1pPr>
              <a:defRPr>
                <a:solidFill>
                  <a:srgbClr val="FFFFFF"/>
                </a:solidFill>
              </a:defRPr>
            </a:lvl1pPr>
          </a:lstStyle>
          <a:p>
            <a:fld id="{6CD8874D-6783-4D23-81D2-6882B64717B5}" type="slidenum">
              <a:rPr lang="tr-TR" smtClean="0"/>
              <a:pPr/>
              <a:t>‹#›</a:t>
            </a:fld>
            <a:endParaRPr lang="tr-TR"/>
          </a:p>
        </p:txBody>
      </p:sp>
      <p:sp>
        <p:nvSpPr>
          <p:cNvPr id="8" name="7 İçerik Yer Tutucusu"/>
          <p:cNvSpPr>
            <a:spLocks noGrp="1"/>
          </p:cNvSpPr>
          <p:nvPr>
            <p:ph sz="quarter" idx="1"/>
          </p:nvPr>
        </p:nvSpPr>
        <p:spPr>
          <a:xfrm>
            <a:off x="612648" y="1600200"/>
            <a:ext cx="8153400" cy="44958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7" name="6 Dikdörtgen"/>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5F1B3F76-0247-4516-B28F-C6ADA09C6CB6}" type="datetime1">
              <a:rPr lang="tr-TR" smtClean="0"/>
              <a:pPr/>
              <a:t>30.09.2014</a:t>
            </a:fld>
            <a:endParaRPr lang="tr-TR"/>
          </a:p>
        </p:txBody>
      </p:sp>
      <p:sp>
        <p:nvSpPr>
          <p:cNvPr id="13" name="12 Slayt Numarası Yer Tutucusu"/>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6CD8874D-6783-4D23-81D2-6882B64717B5}" type="slidenum">
              <a:rPr lang="tr-TR" smtClean="0"/>
              <a:pPr/>
              <a:t>‹#›</a:t>
            </a:fld>
            <a:endParaRPr lang="tr-TR"/>
          </a:p>
        </p:txBody>
      </p:sp>
      <p:sp>
        <p:nvSpPr>
          <p:cNvPr id="14" name="13 Altbilgi Yer Tutucusu"/>
          <p:cNvSpPr>
            <a:spLocks noGrp="1"/>
          </p:cNvSpPr>
          <p:nvPr>
            <p:ph type="ftr" sz="quarter" idx="12"/>
          </p:nvPr>
        </p:nvSpPr>
        <p:spPr/>
        <p:txBody>
          <a:bodyPr/>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9" name="8 İçerik Yer Tutucusu"/>
          <p:cNvSpPr>
            <a:spLocks noGrp="1"/>
          </p:cNvSpPr>
          <p:nvPr>
            <p:ph sz="quarter" idx="1"/>
          </p:nvPr>
        </p:nvSpPr>
        <p:spPr>
          <a:xfrm>
            <a:off x="609600"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844901" y="1589567"/>
            <a:ext cx="38862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8" name="7 Veri Yer Tutucusu"/>
          <p:cNvSpPr>
            <a:spLocks noGrp="1"/>
          </p:cNvSpPr>
          <p:nvPr>
            <p:ph type="dt" sz="half" idx="15"/>
          </p:nvPr>
        </p:nvSpPr>
        <p:spPr/>
        <p:txBody>
          <a:bodyPr rtlCol="0"/>
          <a:lstStyle/>
          <a:p>
            <a:fld id="{4E213689-9D72-46CF-8457-F546B8011375}" type="datetime1">
              <a:rPr lang="tr-TR" smtClean="0"/>
              <a:pPr/>
              <a:t>30.09.2014</a:t>
            </a:fld>
            <a:endParaRPr lang="tr-TR"/>
          </a:p>
        </p:txBody>
      </p:sp>
      <p:sp>
        <p:nvSpPr>
          <p:cNvPr id="10" name="9 Slayt Numarası Yer Tutucusu"/>
          <p:cNvSpPr>
            <a:spLocks noGrp="1"/>
          </p:cNvSpPr>
          <p:nvPr>
            <p:ph type="sldNum" sz="quarter" idx="16"/>
          </p:nvPr>
        </p:nvSpPr>
        <p:spPr/>
        <p:txBody>
          <a:bodyPr rtlCol="0"/>
          <a:lstStyle/>
          <a:p>
            <a:fld id="{6CD8874D-6783-4D23-81D2-6882B64717B5}" type="slidenum">
              <a:rPr lang="tr-TR" smtClean="0"/>
              <a:pPr/>
              <a:t>‹#›</a:t>
            </a:fld>
            <a:endParaRPr lang="tr-TR"/>
          </a:p>
        </p:txBody>
      </p:sp>
      <p:sp>
        <p:nvSpPr>
          <p:cNvPr id="12" name="11 Altbilgi Yer Tutucusu"/>
          <p:cNvSpPr>
            <a:spLocks noGrp="1"/>
          </p:cNvSpPr>
          <p:nvPr>
            <p:ph type="ftr" sz="quarter" idx="17"/>
          </p:nvPr>
        </p:nvSpPr>
        <p:spPr/>
        <p:txBody>
          <a:bodyPr rtlCol="0"/>
          <a:lstStyle/>
          <a:p>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33400" y="273050"/>
            <a:ext cx="8153400" cy="869950"/>
          </a:xfrm>
        </p:spPr>
        <p:txBody>
          <a:bodyPr anchor="ctr"/>
          <a:lstStyle>
            <a:lvl1pPr>
              <a:defRPr/>
            </a:lvl1pPr>
          </a:lstStyle>
          <a:p>
            <a:r>
              <a:rPr kumimoji="0" lang="tr-TR" smtClean="0"/>
              <a:t>Asıl başlık stili için tıklatın</a:t>
            </a:r>
            <a:endParaRPr kumimoji="0" lang="en-US"/>
          </a:p>
        </p:txBody>
      </p:sp>
      <p:sp>
        <p:nvSpPr>
          <p:cNvPr id="11" name="10 İçerik Yer Tutucusu"/>
          <p:cNvSpPr>
            <a:spLocks noGrp="1"/>
          </p:cNvSpPr>
          <p:nvPr>
            <p:ph sz="quarter" idx="2"/>
          </p:nvPr>
        </p:nvSpPr>
        <p:spPr>
          <a:xfrm>
            <a:off x="609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800600" y="2438400"/>
            <a:ext cx="3886200" cy="35814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5"/>
          </p:nvPr>
        </p:nvSpPr>
        <p:spPr/>
        <p:txBody>
          <a:bodyPr rtlCol="0"/>
          <a:lstStyle/>
          <a:p>
            <a:fld id="{5CF05D11-7092-478C-A9EE-568D83B17E67}" type="datetime1">
              <a:rPr lang="tr-TR" smtClean="0"/>
              <a:pPr/>
              <a:t>30.09.2014</a:t>
            </a:fld>
            <a:endParaRPr lang="tr-TR"/>
          </a:p>
        </p:txBody>
      </p:sp>
      <p:sp>
        <p:nvSpPr>
          <p:cNvPr id="12" name="11 Slayt Numarası Yer Tutucusu"/>
          <p:cNvSpPr>
            <a:spLocks noGrp="1"/>
          </p:cNvSpPr>
          <p:nvPr>
            <p:ph type="sldNum" sz="quarter" idx="16"/>
          </p:nvPr>
        </p:nvSpPr>
        <p:spPr/>
        <p:txBody>
          <a:bodyPr rtlCol="0"/>
          <a:lstStyle/>
          <a:p>
            <a:fld id="{6CD8874D-6783-4D23-81D2-6882B64717B5}" type="slidenum">
              <a:rPr lang="tr-TR" smtClean="0"/>
              <a:pPr/>
              <a:t>‹#›</a:t>
            </a:fld>
            <a:endParaRPr lang="tr-TR"/>
          </a:p>
        </p:txBody>
      </p:sp>
      <p:sp>
        <p:nvSpPr>
          <p:cNvPr id="14" name="13 Altbilgi Yer Tutucusu"/>
          <p:cNvSpPr>
            <a:spLocks noGrp="1"/>
          </p:cNvSpPr>
          <p:nvPr>
            <p:ph type="ftr" sz="quarter" idx="17"/>
          </p:nvPr>
        </p:nvSpPr>
        <p:spPr/>
        <p:txBody>
          <a:bodyPr rtlCol="0"/>
          <a:lstStyle/>
          <a:p>
            <a:endParaRPr lang="tr-TR"/>
          </a:p>
        </p:txBody>
      </p:sp>
      <p:sp>
        <p:nvSpPr>
          <p:cNvPr id="16" name="15 Metin Yer Tutucusu"/>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5" name="14 Metin Yer Tutucusu"/>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F7CD6D60-283E-4628-B5DA-94329EA3C913}" type="datetime1">
              <a:rPr lang="tr-TR" smtClean="0"/>
              <a:pPr/>
              <a:t>30.09.2014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lvl1pPr>
              <a:defRPr>
                <a:solidFill>
                  <a:srgbClr val="FFFFFF"/>
                </a:solidFill>
              </a:defRPr>
            </a:lvl1pPr>
          </a:lstStyle>
          <a:p>
            <a:fld id="{6CD8874D-6783-4D23-81D2-6882B64717B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8AE6224-2754-44A1-BA21-B612703FA90E}" type="datetime1">
              <a:rPr lang="tr-TR" smtClean="0"/>
              <a:pPr/>
              <a:t>30.09.2014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a:xfrm>
            <a:off x="0" y="6248400"/>
            <a:ext cx="533400" cy="381000"/>
          </a:xfrm>
        </p:spPr>
        <p:txBody>
          <a:bodyPr/>
          <a:lstStyle>
            <a:lvl1pPr>
              <a:defRPr>
                <a:solidFill>
                  <a:schemeClr val="tx2"/>
                </a:solidFill>
              </a:defRPr>
            </a:lvl1pPr>
          </a:lstStyle>
          <a:p>
            <a:fld id="{6CD8874D-6783-4D23-81D2-6882B64717B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8077200" cy="869950"/>
          </a:xfrm>
        </p:spPr>
        <p:txBody>
          <a:bodyPr anchor="ctr"/>
          <a:lstStyle>
            <a:lvl1pPr algn="l">
              <a:buNone/>
              <a:defRPr sz="4400" b="0"/>
            </a:lvl1p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0E00A79-1987-4A45-BCD9-736AE8C94B5E}" type="datetime1">
              <a:rPr lang="tr-TR" smtClean="0"/>
              <a:pPr/>
              <a:t>30.09.2014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lvl1pPr>
              <a:defRPr>
                <a:solidFill>
                  <a:srgbClr val="FFFFFF"/>
                </a:solidFill>
              </a:defRPr>
            </a:lvl1pPr>
          </a:lstStyle>
          <a:p>
            <a:fld id="{6CD8874D-6783-4D23-81D2-6882B64717B5}" type="slidenum">
              <a:rPr lang="tr-TR" smtClean="0"/>
              <a:pPr/>
              <a:t>‹#›</a:t>
            </a:fld>
            <a:endParaRPr lang="tr-TR"/>
          </a:p>
        </p:txBody>
      </p:sp>
      <p:sp>
        <p:nvSpPr>
          <p:cNvPr id="3" name="2 Metin Yer Tutucusu"/>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9" name="8 İçerik Yer Tutucusu"/>
          <p:cNvSpPr>
            <a:spLocks noGrp="1"/>
          </p:cNvSpPr>
          <p:nvPr>
            <p:ph sz="quarter" idx="1"/>
          </p:nvPr>
        </p:nvSpPr>
        <p:spPr>
          <a:xfrm>
            <a:off x="2362200" y="1752600"/>
            <a:ext cx="6400800" cy="4419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8" name="7 Dikdörtgen"/>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tr-TR" smtClean="0"/>
              <a:t>Asıl başlık stili için tıklatın</a:t>
            </a:r>
            <a:endParaRPr kumimoji="0" lang="en-US"/>
          </a:p>
        </p:txBody>
      </p:sp>
      <p:sp>
        <p:nvSpPr>
          <p:cNvPr id="11" name="10 Dikdörtgen"/>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Veri Yer Tutucusu"/>
          <p:cNvSpPr>
            <a:spLocks noGrp="1"/>
          </p:cNvSpPr>
          <p:nvPr>
            <p:ph type="dt" sz="half" idx="10"/>
          </p:nvPr>
        </p:nvSpPr>
        <p:spPr>
          <a:xfrm>
            <a:off x="6248400" y="6248400"/>
            <a:ext cx="2667000" cy="365125"/>
          </a:xfrm>
        </p:spPr>
        <p:txBody>
          <a:bodyPr rtlCol="0"/>
          <a:lstStyle/>
          <a:p>
            <a:fld id="{533305C4-E364-426A-8A49-D3CFE90B79F9}" type="datetime1">
              <a:rPr lang="tr-TR" smtClean="0"/>
              <a:pPr/>
              <a:t>30.09.2014</a:t>
            </a:fld>
            <a:endParaRPr lang="tr-TR"/>
          </a:p>
        </p:txBody>
      </p:sp>
      <p:sp>
        <p:nvSpPr>
          <p:cNvPr id="13" name="12 Slayt Numarası Yer Tutucusu"/>
          <p:cNvSpPr>
            <a:spLocks noGrp="1"/>
          </p:cNvSpPr>
          <p:nvPr>
            <p:ph type="sldNum" sz="quarter" idx="11"/>
          </p:nvPr>
        </p:nvSpPr>
        <p:spPr>
          <a:xfrm>
            <a:off x="0" y="4667249"/>
            <a:ext cx="1447800" cy="663578"/>
          </a:xfrm>
        </p:spPr>
        <p:txBody>
          <a:bodyPr rtlCol="0"/>
          <a:lstStyle>
            <a:lvl1pPr>
              <a:defRPr sz="2800"/>
            </a:lvl1pPr>
          </a:lstStyle>
          <a:p>
            <a:fld id="{6CD8874D-6783-4D23-81D2-6882B64717B5}" type="slidenum">
              <a:rPr lang="tr-TR" smtClean="0"/>
              <a:pPr/>
              <a:t>‹#›</a:t>
            </a:fld>
            <a:endParaRPr lang="tr-TR"/>
          </a:p>
        </p:txBody>
      </p:sp>
      <p:sp>
        <p:nvSpPr>
          <p:cNvPr id="14" name="13 Altbilgi Yer Tutucusu"/>
          <p:cNvSpPr>
            <a:spLocks noGrp="1"/>
          </p:cNvSpPr>
          <p:nvPr>
            <p:ph type="ftr" sz="quarter" idx="12"/>
          </p:nvPr>
        </p:nvSpPr>
        <p:spPr>
          <a:xfrm>
            <a:off x="1600200" y="6248206"/>
            <a:ext cx="4572000" cy="365125"/>
          </a:xfrm>
        </p:spPr>
        <p:txBody>
          <a:bodyPr rtlCol="0"/>
          <a:lstStyle/>
          <a:p>
            <a:endParaRPr lang="tr-TR"/>
          </a:p>
        </p:txBody>
      </p:sp>
      <p:sp>
        <p:nvSpPr>
          <p:cNvPr id="3" name="2 Resim Yer Tutucusu"/>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tr-TR" smtClean="0"/>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609600" y="228600"/>
            <a:ext cx="8153400" cy="990600"/>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7083D831-AD48-405F-BAB8-B9B8737614E0}" type="datetime1">
              <a:rPr lang="tr-TR" smtClean="0"/>
              <a:pPr/>
              <a:t>30.09.2014</a:t>
            </a:fld>
            <a:endParaRPr lang="tr-TR"/>
          </a:p>
        </p:txBody>
      </p:sp>
      <p:sp>
        <p:nvSpPr>
          <p:cNvPr id="3" name="2 Altbilgi Yer Tutucusu"/>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tr-TR"/>
          </a:p>
        </p:txBody>
      </p:sp>
      <p:sp>
        <p:nvSpPr>
          <p:cNvPr id="7" name="6 Dikdörtgen"/>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6CD8874D-6783-4D23-81D2-6882B64717B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solidFill>
                  <a:srgbClr val="C00000"/>
                </a:solidFill>
              </a:rPr>
              <a:t>NOTER BELGELERİ</a:t>
            </a:r>
            <a:endParaRPr lang="tr-TR" dirty="0">
              <a:solidFill>
                <a:srgbClr val="C00000"/>
              </a:solidFill>
            </a:endParaRPr>
          </a:p>
        </p:txBody>
      </p:sp>
      <p:sp>
        <p:nvSpPr>
          <p:cNvPr id="3" name="2 Alt Başlık"/>
          <p:cNvSpPr>
            <a:spLocks noGrp="1"/>
          </p:cNvSpPr>
          <p:nvPr>
            <p:ph type="subTitle" idx="1"/>
          </p:nvPr>
        </p:nvSpPr>
        <p:spPr/>
        <p:txBody>
          <a:bodyPr>
            <a:normAutofit fontScale="40000" lnSpcReduction="20000"/>
          </a:bodyPr>
          <a:lstStyle/>
          <a:p>
            <a:pPr algn="l"/>
            <a:r>
              <a:rPr lang="tr-TR" b="1" dirty="0" smtClean="0">
                <a:solidFill>
                  <a:schemeClr val="tx1">
                    <a:lumMod val="65000"/>
                    <a:lumOff val="35000"/>
                  </a:schemeClr>
                </a:solidFill>
              </a:rPr>
              <a:t>Noter ve noterlik nedir?</a:t>
            </a:r>
          </a:p>
          <a:p>
            <a:pPr algn="l"/>
            <a:r>
              <a:rPr lang="tr-TR" b="1" dirty="0" smtClean="0">
                <a:solidFill>
                  <a:schemeClr val="tx1">
                    <a:lumMod val="65000"/>
                    <a:lumOff val="35000"/>
                  </a:schemeClr>
                </a:solidFill>
              </a:rPr>
              <a:t>Noterlik personeli kimdir?</a:t>
            </a:r>
          </a:p>
          <a:p>
            <a:pPr algn="l"/>
            <a:r>
              <a:rPr lang="tr-TR" b="1" dirty="0" smtClean="0">
                <a:solidFill>
                  <a:schemeClr val="tx1">
                    <a:lumMod val="65000"/>
                    <a:lumOff val="35000"/>
                  </a:schemeClr>
                </a:solidFill>
              </a:rPr>
              <a:t>Türkiye Noterler Birliği</a:t>
            </a:r>
            <a:endParaRPr lang="tr-TR" sz="5400" dirty="0" smtClean="0">
              <a:solidFill>
                <a:schemeClr val="tx1">
                  <a:lumMod val="65000"/>
                  <a:lumOff val="35000"/>
                </a:schemeClr>
              </a:solidFill>
            </a:endParaRPr>
          </a:p>
        </p:txBody>
      </p:sp>
      <p:sp>
        <p:nvSpPr>
          <p:cNvPr id="4" name="3 Slayt Numarası Yer Tutucusu"/>
          <p:cNvSpPr>
            <a:spLocks noGrp="1"/>
          </p:cNvSpPr>
          <p:nvPr>
            <p:ph type="sldNum" sz="quarter" idx="12"/>
          </p:nvPr>
        </p:nvSpPr>
        <p:spPr/>
        <p:txBody>
          <a:bodyPr/>
          <a:lstStyle/>
          <a:p>
            <a:fld id="{6CD8874D-6783-4D23-81D2-6882B64717B5}" type="slidenum">
              <a:rPr lang="tr-TR" smtClean="0"/>
              <a:pPr/>
              <a:t>1</a:t>
            </a:fld>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C00000"/>
                </a:solidFill>
              </a:rPr>
              <a:t>ÖZET</a:t>
            </a:r>
            <a:endParaRPr lang="tr-TR" dirty="0">
              <a:solidFill>
                <a:srgbClr val="C00000"/>
              </a:solidFill>
            </a:endParaRPr>
          </a:p>
        </p:txBody>
      </p:sp>
      <p:sp>
        <p:nvSpPr>
          <p:cNvPr id="3" name="2 İçerik Yer Tutucusu"/>
          <p:cNvSpPr>
            <a:spLocks noGrp="1"/>
          </p:cNvSpPr>
          <p:nvPr>
            <p:ph sz="quarter" idx="1"/>
          </p:nvPr>
        </p:nvSpPr>
        <p:spPr/>
        <p:txBody>
          <a:bodyPr>
            <a:normAutofit/>
          </a:bodyPr>
          <a:lstStyle/>
          <a:p>
            <a:r>
              <a:rPr lang="tr-TR" dirty="0" smtClean="0"/>
              <a:t>Noter hukuki güvenliği sağlamak ve anlaşmazlıkları önlemek için işlemleri belgelendiren ve kanunlarla verilen başka görevleri Noterler Kanunu ve Noterlik Kanunu Yönetmeliğine göre uygun olarak yerine getirebilen gerçek kişidir.</a:t>
            </a:r>
          </a:p>
          <a:p>
            <a:r>
              <a:rPr lang="tr-TR" dirty="0" smtClean="0"/>
              <a:t>Noterler, yapılması kanunla başka bir makam, merci ya da şahsa verilmemiş olan her nevi hukuki işlemleri düzenlemek, onaylamak  gibi işlemleri yapar. </a:t>
            </a:r>
          </a:p>
          <a:p>
            <a:endParaRPr lang="tr-TR" dirty="0"/>
          </a:p>
        </p:txBody>
      </p:sp>
      <p:sp>
        <p:nvSpPr>
          <p:cNvPr id="4" name="3 Slayt Numarası Yer Tutucusu"/>
          <p:cNvSpPr>
            <a:spLocks noGrp="1"/>
          </p:cNvSpPr>
          <p:nvPr>
            <p:ph type="sldNum" sz="quarter" idx="12"/>
          </p:nvPr>
        </p:nvSpPr>
        <p:spPr/>
        <p:txBody>
          <a:bodyPr>
            <a:normAutofit fontScale="85000" lnSpcReduction="20000"/>
          </a:bodyPr>
          <a:lstStyle/>
          <a:p>
            <a:fld id="{6CD8874D-6783-4D23-81D2-6882B64717B5}" type="slidenum">
              <a:rPr lang="tr-TR" smtClean="0"/>
              <a:pPr/>
              <a:t>10</a:t>
            </a:fld>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C00000"/>
                </a:solidFill>
              </a:rPr>
              <a:t>NOTER ve NOTERLİK</a:t>
            </a:r>
            <a:endParaRPr lang="tr-TR" dirty="0">
              <a:solidFill>
                <a:srgbClr val="C00000"/>
              </a:solidFill>
            </a:endParaRPr>
          </a:p>
        </p:txBody>
      </p:sp>
      <p:sp>
        <p:nvSpPr>
          <p:cNvPr id="3" name="2 İçerik Yer Tutucusu"/>
          <p:cNvSpPr>
            <a:spLocks noGrp="1"/>
          </p:cNvSpPr>
          <p:nvPr>
            <p:ph sz="quarter" idx="1"/>
          </p:nvPr>
        </p:nvSpPr>
        <p:spPr/>
        <p:txBody>
          <a:bodyPr>
            <a:normAutofit fontScale="70000" lnSpcReduction="20000"/>
          </a:bodyPr>
          <a:lstStyle/>
          <a:p>
            <a:r>
              <a:rPr lang="tr-TR" altLang="zh-TW" dirty="0" smtClean="0"/>
              <a:t>Türk Hukukunda noter ve </a:t>
            </a:r>
            <a:r>
              <a:rPr lang="tr-TR" altLang="zh-TW" b="1" dirty="0" smtClean="0"/>
              <a:t>noterlik </a:t>
            </a:r>
            <a:r>
              <a:rPr lang="tr-TR" altLang="zh-TW" dirty="0" smtClean="0"/>
              <a:t>müessesesi 1512 sayılı Noterlik Kanunu tarafından düzenlenmiştir.</a:t>
            </a:r>
          </a:p>
          <a:p>
            <a:r>
              <a:rPr lang="tr-TR" altLang="zh-TW" dirty="0" smtClean="0"/>
              <a:t> Kanuna göre noter,  hukuki güvenliği sağlamak ve anlaşmazlıkları önlemek için işlemleri belgelendirir ve kanunlarla verilen başka görevleri </a:t>
            </a:r>
            <a:r>
              <a:rPr lang="tr-TR" altLang="zh-TW" b="1" dirty="0" smtClean="0"/>
              <a:t>Noterlik Kanunu ve Noterlik Kanunu Yönetmeliğine</a:t>
            </a:r>
            <a:r>
              <a:rPr lang="tr-TR" altLang="zh-TW" dirty="0" smtClean="0"/>
              <a:t> göre uygun olarak yerine getirebilen gerçek kişidir (N.K. m.1). </a:t>
            </a:r>
          </a:p>
          <a:p>
            <a:r>
              <a:rPr lang="tr-TR" altLang="zh-TW" dirty="0" smtClean="0"/>
              <a:t>Noter, yapılması kanun ile başka bir makam, merci veya şahsa verilmemiş olan her türlü yasal işlemi düzenlemekle de görevlendirilmiştir.</a:t>
            </a:r>
          </a:p>
          <a:p>
            <a:r>
              <a:rPr lang="tr-TR" altLang="zh-TW" dirty="0" smtClean="0"/>
              <a:t>Noterlik Kanunu ve diğer kanunlarda resmi olarak yapılmaları emredilen ve mercileri belirtilmemiş olan bütün hukuki işlemleri bu kanun hükümlerine göre yapmak noterin görevidir. </a:t>
            </a:r>
            <a:endParaRPr lang="tr-TR" dirty="0" smtClean="0"/>
          </a:p>
          <a:p>
            <a:pPr>
              <a:buNone/>
            </a:pPr>
            <a:endParaRPr lang="tr-TR" dirty="0" smtClean="0"/>
          </a:p>
          <a:p>
            <a:pPr>
              <a:lnSpc>
                <a:spcPct val="90000"/>
              </a:lnSpc>
              <a:spcBef>
                <a:spcPct val="0"/>
              </a:spcBef>
            </a:pPr>
            <a:r>
              <a:rPr lang="tr-TR" altLang="zh-TW" b="1" dirty="0" smtClean="0"/>
              <a:t>Noterlik bir kamu hizmetidir</a:t>
            </a:r>
            <a:r>
              <a:rPr lang="tr-TR" altLang="zh-TW" dirty="0" smtClean="0"/>
              <a:t>. </a:t>
            </a:r>
          </a:p>
          <a:p>
            <a:pPr>
              <a:lnSpc>
                <a:spcPct val="90000"/>
              </a:lnSpc>
              <a:spcBef>
                <a:spcPct val="0"/>
              </a:spcBef>
            </a:pPr>
            <a:endParaRPr lang="tr-TR" altLang="zh-TW" dirty="0" smtClean="0"/>
          </a:p>
          <a:p>
            <a:pPr>
              <a:lnSpc>
                <a:spcPct val="90000"/>
              </a:lnSpc>
              <a:spcBef>
                <a:spcPct val="0"/>
              </a:spcBef>
            </a:pPr>
            <a:r>
              <a:rPr lang="tr-TR" altLang="zh-TW" dirty="0" smtClean="0"/>
              <a:t>Noterler hukuk belgesi düzenlemek, düzenlenmiş belgeleri usulüne uygun olarak onaylamak ve de bazı işlemleri tescil etmek şeklinde tasnif edebilecek üç temel ve genel işleri yaparlar. </a:t>
            </a:r>
            <a:endParaRPr lang="tr-TR" dirty="0" smtClean="0"/>
          </a:p>
          <a:p>
            <a:pPr>
              <a:buNone/>
            </a:pPr>
            <a:endParaRPr lang="tr-TR" dirty="0"/>
          </a:p>
        </p:txBody>
      </p:sp>
      <p:sp>
        <p:nvSpPr>
          <p:cNvPr id="4" name="3 Slayt Numarası Yer Tutucusu"/>
          <p:cNvSpPr>
            <a:spLocks noGrp="1"/>
          </p:cNvSpPr>
          <p:nvPr>
            <p:ph type="sldNum" sz="quarter" idx="12"/>
          </p:nvPr>
        </p:nvSpPr>
        <p:spPr/>
        <p:txBody>
          <a:bodyPr>
            <a:normAutofit fontScale="85000" lnSpcReduction="20000"/>
          </a:bodyPr>
          <a:lstStyle/>
          <a:p>
            <a:fld id="{6CD8874D-6783-4D23-81D2-6882B64717B5}" type="slidenum">
              <a:rPr lang="tr-TR" smtClean="0"/>
              <a:pPr/>
              <a:t>2</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C00000"/>
                </a:solidFill>
              </a:rPr>
              <a:t>NOTER ve NOTERLİK</a:t>
            </a:r>
            <a:endParaRPr lang="tr-TR" dirty="0">
              <a:solidFill>
                <a:srgbClr val="C00000"/>
              </a:solidFill>
            </a:endParaRPr>
          </a:p>
        </p:txBody>
      </p:sp>
      <p:sp>
        <p:nvSpPr>
          <p:cNvPr id="3" name="2 İçerik Yer Tutucusu"/>
          <p:cNvSpPr>
            <a:spLocks noGrp="1"/>
          </p:cNvSpPr>
          <p:nvPr>
            <p:ph sz="quarter" idx="1"/>
          </p:nvPr>
        </p:nvSpPr>
        <p:spPr>
          <a:xfrm>
            <a:off x="251520" y="1600200"/>
            <a:ext cx="8640960" cy="5069160"/>
          </a:xfrm>
        </p:spPr>
        <p:txBody>
          <a:bodyPr>
            <a:normAutofit fontScale="92500" lnSpcReduction="10000"/>
          </a:bodyPr>
          <a:lstStyle/>
          <a:p>
            <a:pPr marL="990600" lvl="1" indent="-533400">
              <a:buNone/>
            </a:pPr>
            <a:r>
              <a:rPr lang="tr-TR" sz="1800" b="1" dirty="0" smtClean="0"/>
              <a:t>Noterlerin görevleri Noterlik Kanunu madde 60'da aşağıdaki gibi sıralanmıştır:</a:t>
            </a:r>
          </a:p>
          <a:p>
            <a:pPr marL="990600" lvl="1" indent="-533400">
              <a:buFont typeface="Arial" pitchFamily="34" charset="0"/>
              <a:buAutoNum type="arabicPeriod"/>
            </a:pPr>
            <a:r>
              <a:rPr lang="tr-TR" sz="1400" dirty="0" smtClean="0"/>
              <a:t>Yapılması kanunla başka bir makam, merci veya şahsa verilmemiş olan her nevi hukuki işlemleri </a:t>
            </a:r>
          </a:p>
          <a:p>
            <a:pPr marL="990600" lvl="1" indent="-533400">
              <a:buNone/>
            </a:pPr>
            <a:r>
              <a:rPr lang="tr-TR" sz="1400" dirty="0" smtClean="0"/>
              <a:t>düzenlemek,</a:t>
            </a:r>
          </a:p>
          <a:p>
            <a:pPr marL="990600" lvl="1" indent="-533400">
              <a:buNone/>
            </a:pPr>
            <a:r>
              <a:rPr lang="tr-TR" sz="1400" dirty="0" smtClean="0"/>
              <a:t>2. Kanunlarda resmi olarak yapılmaları emredilen ve mercileri belirtilmemiş olan bütün hukuki işlemleri bu </a:t>
            </a:r>
          </a:p>
          <a:p>
            <a:pPr marL="990600" lvl="1" indent="-533400">
              <a:buNone/>
            </a:pPr>
            <a:r>
              <a:rPr lang="tr-TR" sz="1400" dirty="0" smtClean="0"/>
              <a:t>kanun hükümlerine göre yapmak,</a:t>
            </a:r>
          </a:p>
          <a:p>
            <a:pPr marL="990600" lvl="1" indent="-533400">
              <a:buNone/>
            </a:pPr>
            <a:r>
              <a:rPr lang="tr-TR" sz="1400" dirty="0" smtClean="0"/>
              <a:t>3. Gayrimenkul satış vaadi sözleşmesi yapmak,</a:t>
            </a:r>
          </a:p>
          <a:p>
            <a:pPr marL="990600" lvl="1" indent="-533400"/>
            <a:r>
              <a:rPr lang="tr-TR" sz="1400" dirty="0" smtClean="0"/>
              <a:t>Bu kanuna uygun olarak dışarıda yazılıp getirilen kâğıtların üzerindeki imza, mühür veya herhangi bir işareti veya tarihi onaylamak,</a:t>
            </a:r>
          </a:p>
          <a:p>
            <a:pPr marL="990600" lvl="1" indent="-533400"/>
            <a:r>
              <a:rPr lang="tr-TR" sz="1400" dirty="0" smtClean="0"/>
              <a:t>Bu kanun hükümlerine göre yapılan işlemlerin dairede kalan asıl veya örneklerinden veya getirilen kâğıtlardan örnek çıkarıp vermek,</a:t>
            </a:r>
          </a:p>
          <a:p>
            <a:pPr marL="990600" lvl="1" indent="-533400">
              <a:buNone/>
            </a:pPr>
            <a:r>
              <a:rPr lang="tr-TR" sz="1400" dirty="0" smtClean="0"/>
              <a:t>	Belgeleri bir dilden diğer dile veya bir yazıdan başka bir yazıya çevirmek,</a:t>
            </a:r>
          </a:p>
          <a:p>
            <a:pPr marL="990600" lvl="1" indent="-533400">
              <a:buNone/>
            </a:pPr>
            <a:r>
              <a:rPr lang="tr-TR" sz="1400" dirty="0" smtClean="0"/>
              <a:t>	Protesto, ihbarname ve ihtarname göndermek,</a:t>
            </a:r>
          </a:p>
          <a:p>
            <a:pPr marL="990600" lvl="1" indent="-533400">
              <a:buNone/>
            </a:pPr>
            <a:r>
              <a:rPr lang="tr-TR" sz="1400" dirty="0" smtClean="0"/>
              <a:t>	Kanunen tescili gereken işlemleri tescil etmek,</a:t>
            </a:r>
          </a:p>
          <a:p>
            <a:pPr marL="990600" lvl="1" indent="-533400">
              <a:buNone/>
            </a:pPr>
            <a:r>
              <a:rPr lang="tr-TR" sz="1400" dirty="0" smtClean="0"/>
              <a:t>	Bu ve diğer kanunlarla verilmiş sair işleri yapmak.</a:t>
            </a:r>
          </a:p>
          <a:p>
            <a:pPr marL="990600" lvl="1" indent="-533400">
              <a:buNone/>
            </a:pPr>
            <a:endParaRPr lang="tr-TR" sz="1400" dirty="0"/>
          </a:p>
          <a:p>
            <a:pPr marL="990600" lvl="1" indent="-533400">
              <a:buNone/>
            </a:pPr>
            <a:r>
              <a:rPr lang="tr-TR" sz="1400" dirty="0" smtClean="0"/>
              <a:t>Noterlikçe düzenlenebilecek sözleşmeler şunlardır: Evlenme sözleşmesi, gayrimenkul satış vaadi sözleşmesi, miras taksimi sözleşmesi, gayrimenkul bağışlama vaadi sözleşmesi, şirket sözleşmesi, irtifak hakkı vaadi ve ortak mülkin idaresi sözleşmesi, MK 748 göre </a:t>
            </a:r>
            <a:r>
              <a:rPr lang="tr-TR" sz="1400" dirty="0" err="1" smtClean="0"/>
              <a:t>sükna</a:t>
            </a:r>
            <a:r>
              <a:rPr lang="tr-TR" sz="1400" dirty="0" smtClean="0"/>
              <a:t> hakkı sözleşmesi, (BK 507) kaydı hayat şartıyla irat bağlanması sözleşmesi, (BK 511) ölünceye kadar bakma sözleşmesi, mülkiyeti muhafaza kaydı ile satış sözleşmesi, kira sözleşmesi, menkul mallarda hibe sözleşmesi, taksim ve ifraz sözleşmesi, evlat edinme sözleşmesi.</a:t>
            </a:r>
          </a:p>
          <a:p>
            <a:pPr marL="990600" lvl="1" indent="-533400">
              <a:buNone/>
            </a:pPr>
            <a:endParaRPr lang="tr-TR" sz="1400" dirty="0" smtClean="0"/>
          </a:p>
        </p:txBody>
      </p:sp>
      <p:sp>
        <p:nvSpPr>
          <p:cNvPr id="4" name="3 Slayt Numarası Yer Tutucusu"/>
          <p:cNvSpPr>
            <a:spLocks noGrp="1"/>
          </p:cNvSpPr>
          <p:nvPr>
            <p:ph type="sldNum" sz="quarter" idx="12"/>
          </p:nvPr>
        </p:nvSpPr>
        <p:spPr/>
        <p:txBody>
          <a:bodyPr>
            <a:normAutofit fontScale="85000" lnSpcReduction="20000"/>
          </a:bodyPr>
          <a:lstStyle/>
          <a:p>
            <a:fld id="{6CD8874D-6783-4D23-81D2-6882B64717B5}" type="slidenum">
              <a:rPr lang="tr-TR" smtClean="0"/>
              <a:pPr/>
              <a:t>3</a:t>
            </a:fld>
            <a:endParaRPr lang="tr-T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C00000"/>
                </a:solidFill>
              </a:rPr>
              <a:t>NOTER ve NOTERLİK</a:t>
            </a:r>
            <a:endParaRPr lang="tr-TR" dirty="0">
              <a:solidFill>
                <a:srgbClr val="C00000"/>
              </a:solidFill>
            </a:endParaRPr>
          </a:p>
        </p:txBody>
      </p:sp>
      <p:sp>
        <p:nvSpPr>
          <p:cNvPr id="3" name="2 İçerik Yer Tutucusu"/>
          <p:cNvSpPr>
            <a:spLocks noGrp="1"/>
          </p:cNvSpPr>
          <p:nvPr>
            <p:ph sz="quarter" idx="1"/>
          </p:nvPr>
        </p:nvSpPr>
        <p:spPr>
          <a:xfrm>
            <a:off x="251520" y="1600200"/>
            <a:ext cx="8784976" cy="4997152"/>
          </a:xfrm>
        </p:spPr>
        <p:txBody>
          <a:bodyPr>
            <a:normAutofit fontScale="62500" lnSpcReduction="20000"/>
          </a:bodyPr>
          <a:lstStyle/>
          <a:p>
            <a:pPr>
              <a:buNone/>
            </a:pPr>
            <a:r>
              <a:rPr lang="tr-TR" sz="4000" b="1" dirty="0" smtClean="0"/>
              <a:t>Türkiye Cumhuriyeti'nde noterin tanımı şu şekilde yapılabilir:</a:t>
            </a:r>
          </a:p>
          <a:p>
            <a:r>
              <a:rPr lang="tr-TR" dirty="0" smtClean="0"/>
              <a:t> "Noter, Adalet Bakanı tarafından atanan ve görevlendirilen; tarafsız ve dürüst, mesleki uzmanlığa ve bağımsızlığa sahip; bir kamu hizmeti çerçevesinde yasal güvenliği sağlamak ve anlaşmazlıkları önlemek için tarafların iradelerine uygun olarak işlemleri belgelendiren; Noterlik Kanununa uygun olarak dışarıda yazılıp getirilen kâğıtların üzerindeki imza, mühür veya herhangi bir işareti veya tarihi onaylayan; Noterlik Kanunu hükümlerine göre yapılan işlemlerin dairede kalan asıl veya örneklerinden veya getirilen kâğıtlardan örnek çıkarıp veren; belgeleri bir dilden diğer bir dile veya bir yazıdan başka bir yazıya çeviren, protesto, ihbarname ve ihtarname gönderen; taşınmaz satış vaadi sözleşmesi yapan; yasal olarak tescili gereken işlemleri tescil eden; tespit işleri, defter onaylamak, vasiyetname ve ölüme bağlı tasarruflar ile ilgili işler, tebligat işleri, aylık ve yıllık iş cetvelleri verilmesi işleri ile birlikte Noterlik Kanunu ve diğer kanunlar tarafından verilen başkaca görevleri noterlik hukuku kurallarına uygun olarak yapan; kanunlarda resmi olarak yapılmaları emredilen ve yapılmaları kanun ile başka bir makam, merci veya şahsa verilmemiş olan her tür yasal işlemi düzenlemek yetkisine sahip olan, ücretini ilgili taraflardan alan, vergi ödeyen ve ölüm, istifa, meslekten çıkarma ya da yaş haddi nedeniyle görevi son bulan gerçek kişidir.</a:t>
            </a:r>
          </a:p>
          <a:p>
            <a:endParaRPr lang="tr-TR" dirty="0"/>
          </a:p>
          <a:p>
            <a:r>
              <a:rPr lang="tr-TR" dirty="0" smtClean="0"/>
              <a:t>Noterler, Noterlik Kanunu çerçevesinde kamu hizmeti gören ve Adalet Bakanlığı tarafından atanan ve görevlendirilen gerekli onaylamaları Noterlik Kanunu çerçevesinde yapan ve yaş haddi veya diğer sebeplerle görevi son bulan kişilerdir. </a:t>
            </a:r>
          </a:p>
          <a:p>
            <a:pPr>
              <a:buNone/>
            </a:pPr>
            <a:endParaRPr lang="tr-TR" dirty="0" smtClean="0"/>
          </a:p>
        </p:txBody>
      </p:sp>
      <p:sp>
        <p:nvSpPr>
          <p:cNvPr id="4" name="3 Slayt Numarası Yer Tutucusu"/>
          <p:cNvSpPr>
            <a:spLocks noGrp="1"/>
          </p:cNvSpPr>
          <p:nvPr>
            <p:ph type="sldNum" sz="quarter" idx="12"/>
          </p:nvPr>
        </p:nvSpPr>
        <p:spPr/>
        <p:txBody>
          <a:bodyPr>
            <a:normAutofit fontScale="85000" lnSpcReduction="20000"/>
          </a:bodyPr>
          <a:lstStyle/>
          <a:p>
            <a:fld id="{6CD8874D-6783-4D23-81D2-6882B64717B5}"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C00000"/>
                </a:solidFill>
              </a:rPr>
              <a:t>NOTERLİK PERSONELİ</a:t>
            </a:r>
            <a:endParaRPr lang="tr-TR" dirty="0">
              <a:solidFill>
                <a:srgbClr val="C00000"/>
              </a:solidFill>
            </a:endParaRPr>
          </a:p>
        </p:txBody>
      </p:sp>
      <p:sp>
        <p:nvSpPr>
          <p:cNvPr id="3" name="2 İçerik Yer Tutucusu"/>
          <p:cNvSpPr>
            <a:spLocks noGrp="1"/>
          </p:cNvSpPr>
          <p:nvPr>
            <p:ph sz="quarter" idx="1"/>
          </p:nvPr>
        </p:nvSpPr>
        <p:spPr/>
        <p:txBody>
          <a:bodyPr>
            <a:normAutofit fontScale="77500" lnSpcReduction="20000"/>
          </a:bodyPr>
          <a:lstStyle/>
          <a:p>
            <a:r>
              <a:rPr lang="tr-TR" dirty="0" smtClean="0"/>
              <a:t>Noterlik dairesi personeli, noterin emri altında bulunan işe yeter sayıdaki kâtip ve hizmetlilerden meydana gelir (N.K. m. 42).</a:t>
            </a:r>
          </a:p>
          <a:p>
            <a:r>
              <a:rPr lang="tr-TR" dirty="0" smtClean="0"/>
              <a:t> En az iki kâtip bulunan noterliklerde,  kâtiplerden biri başkatiplik görevini yapar.</a:t>
            </a:r>
          </a:p>
          <a:p>
            <a:r>
              <a:rPr lang="tr-TR" dirty="0" smtClean="0"/>
              <a:t>Başkâtip noterlik dairesinin personelinin şefidir (N.K. m. 43).</a:t>
            </a:r>
          </a:p>
          <a:p>
            <a:r>
              <a:rPr lang="tr-TR" dirty="0" smtClean="0"/>
              <a:t> Noterlik dairesinde bulunan evrak, defter ve demirbaş eşyadan noterle birlikte başkâtip sorumludur. </a:t>
            </a:r>
          </a:p>
          <a:p>
            <a:r>
              <a:rPr lang="tr-TR" dirty="0" smtClean="0"/>
              <a:t>Noter kâtibi olabilmek için Devlet Memurları Kanununda yazılı şartlara sahip bulunmak, ceza veya disiplin kararı ile meslekten çıkarılmış olmamak, altı aylık adaylık süresini geçirmek ve yeterliği noter tarafından onaylanmak şarttır. Yeterliği onaylanmayan aday altı ay daha çalıştırılabilir. Yine başarı göstermezse o noterlikte çalıştırılamaz. Türkiye Noterler Birliği veya odalar tarafından açılacak kursları bitirenler, adaylığa öncelikle alınırlar.</a:t>
            </a:r>
            <a:endParaRPr lang="tr-TR" dirty="0"/>
          </a:p>
        </p:txBody>
      </p:sp>
      <p:sp>
        <p:nvSpPr>
          <p:cNvPr id="4" name="3 Slayt Numarası Yer Tutucusu"/>
          <p:cNvSpPr>
            <a:spLocks noGrp="1"/>
          </p:cNvSpPr>
          <p:nvPr>
            <p:ph type="sldNum" sz="quarter" idx="12"/>
          </p:nvPr>
        </p:nvSpPr>
        <p:spPr/>
        <p:txBody>
          <a:bodyPr>
            <a:normAutofit fontScale="85000" lnSpcReduction="20000"/>
          </a:bodyPr>
          <a:lstStyle/>
          <a:p>
            <a:fld id="{6CD8874D-6783-4D23-81D2-6882B64717B5}" type="slidenum">
              <a:rPr lang="tr-TR" smtClean="0"/>
              <a:pPr/>
              <a:t>5</a:t>
            </a:fld>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C00000"/>
                </a:solidFill>
              </a:rPr>
              <a:t>NOTERLİK PERSONELİ</a:t>
            </a:r>
            <a:endParaRPr lang="tr-TR" dirty="0"/>
          </a:p>
        </p:txBody>
      </p:sp>
      <p:sp>
        <p:nvSpPr>
          <p:cNvPr id="3" name="2 İçerik Yer Tutucusu"/>
          <p:cNvSpPr>
            <a:spLocks noGrp="1"/>
          </p:cNvSpPr>
          <p:nvPr>
            <p:ph sz="quarter" idx="1"/>
          </p:nvPr>
        </p:nvSpPr>
        <p:spPr/>
        <p:txBody>
          <a:bodyPr>
            <a:normAutofit fontScale="77500" lnSpcReduction="20000"/>
          </a:bodyPr>
          <a:lstStyle/>
          <a:p>
            <a:pPr>
              <a:buFontTx/>
              <a:buChar char="•"/>
            </a:pPr>
            <a:r>
              <a:rPr lang="tr-TR" dirty="0" smtClean="0"/>
              <a:t>Noterlikte çalışan kâtipler, günümüz koşullarında bilgisayar kullanmayı bilmek zorundadırlar. </a:t>
            </a:r>
          </a:p>
          <a:p>
            <a:pPr>
              <a:buFontTx/>
              <a:buChar char="•"/>
            </a:pPr>
            <a:r>
              <a:rPr lang="tr-TR" dirty="0" smtClean="0"/>
              <a:t>Ayrıca Noterlik Hukuku konusunda da bilgi sahibi olmaları gerekmektedir. </a:t>
            </a:r>
          </a:p>
          <a:p>
            <a:pPr>
              <a:buFontTx/>
              <a:buChar char="•"/>
            </a:pPr>
            <a:r>
              <a:rPr lang="tr-TR" dirty="0" smtClean="0"/>
              <a:t>noterlikte kâtip olarak yeni çalışmaya başlayan birinin öncelikle Adalet Meslek Yüksekokulu mezunu olması gereklidir. Bu mümkün olmadığı takdirde en azından kâtiplik görevine başlayanların imza yetkisi alabilmeleri için belirli bir süre noterlik hukuk dersi almaları ve uygulanacak sınavda başarılı olmaları ön koşuldur.</a:t>
            </a:r>
          </a:p>
          <a:p>
            <a:pPr>
              <a:buFontTx/>
              <a:buChar char="•"/>
            </a:pPr>
            <a:r>
              <a:rPr lang="tr-TR" dirty="0" smtClean="0"/>
              <a:t>Türkiye Adalet Akademisi, noter kâtipleri için hizmet öncesi ve hizmet içi çeşitli mesleki kurslar açmaktadır (Türkiye Adalet Akademisi m. 33). </a:t>
            </a:r>
          </a:p>
          <a:p>
            <a:pPr>
              <a:buFontTx/>
              <a:buChar char="•"/>
            </a:pPr>
            <a:r>
              <a:rPr lang="tr-TR" dirty="0" smtClean="0"/>
              <a:t>Ayrıca, Türkiye Noterler Birliği de noter kâtiplerini yetiştirmek üzere kurs programları düzenlemektedir (N.K. m. 166).</a:t>
            </a:r>
          </a:p>
        </p:txBody>
      </p:sp>
      <p:sp>
        <p:nvSpPr>
          <p:cNvPr id="4" name="3 Slayt Numarası Yer Tutucusu"/>
          <p:cNvSpPr>
            <a:spLocks noGrp="1"/>
          </p:cNvSpPr>
          <p:nvPr>
            <p:ph type="sldNum" sz="quarter" idx="12"/>
          </p:nvPr>
        </p:nvSpPr>
        <p:spPr/>
        <p:txBody>
          <a:bodyPr>
            <a:normAutofit fontScale="85000" lnSpcReduction="20000"/>
          </a:bodyPr>
          <a:lstStyle/>
          <a:p>
            <a:fld id="{6CD8874D-6783-4D23-81D2-6882B64717B5}" type="slidenum">
              <a:rPr lang="tr-TR" smtClean="0"/>
              <a:pPr/>
              <a:t>6</a:t>
            </a:fld>
            <a:endParaRPr lang="tr-T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C00000"/>
                </a:solidFill>
              </a:rPr>
              <a:t>TÜRKİYE NOTERLER BİRLİĞİ </a:t>
            </a:r>
            <a:endParaRPr lang="tr-TR" dirty="0">
              <a:solidFill>
                <a:srgbClr val="C00000"/>
              </a:solidFill>
            </a:endParaRPr>
          </a:p>
        </p:txBody>
      </p:sp>
      <p:sp>
        <p:nvSpPr>
          <p:cNvPr id="3" name="2 İçerik Yer Tutucusu"/>
          <p:cNvSpPr>
            <a:spLocks noGrp="1"/>
          </p:cNvSpPr>
          <p:nvPr>
            <p:ph sz="quarter" idx="1"/>
          </p:nvPr>
        </p:nvSpPr>
        <p:spPr>
          <a:xfrm>
            <a:off x="457200" y="1600200"/>
            <a:ext cx="8229600" cy="4997152"/>
          </a:xfrm>
        </p:spPr>
        <p:txBody>
          <a:bodyPr>
            <a:normAutofit fontScale="77500" lnSpcReduction="20000"/>
          </a:bodyPr>
          <a:lstStyle/>
          <a:p>
            <a:r>
              <a:rPr lang="tr-TR" dirty="0" smtClean="0"/>
              <a:t>Noterlik mesleğinin amaçlarına uygun bir şekilde görülmesini, mesleğin gelişmesini ve meslektaşlar arasında birlik ve yardımlaşmayı sağlamak üzere, kamu kurumu niteliğinde ve tüzel kişiliğe sahip, Türkiye Noterler Birliği kurulur. Birliğin merkezi Ankara'dır. </a:t>
            </a:r>
          </a:p>
          <a:p>
            <a:r>
              <a:rPr lang="tr-TR" dirty="0" smtClean="0"/>
              <a:t>Birlik, amacına uygun işlerde kullanılmak üzere menkul ve gayrimenkul edinebilir.</a:t>
            </a:r>
          </a:p>
          <a:p>
            <a:r>
              <a:rPr lang="tr-TR" dirty="0" smtClean="0"/>
              <a:t>Birlik, protokol kurallarına uygun olarak resmi törenlere katılır.</a:t>
            </a:r>
          </a:p>
          <a:p>
            <a:r>
              <a:rPr lang="tr-TR" dirty="0" smtClean="0"/>
              <a:t>Oda Başkanlığı ve oda yönetim kurulu üyeliği görevleri ücretsiz görülür. Bu işlerde ilgili olan yolculuk ve ikamet giderleri ile diğer zaruri giderler Birlik bütçesinden ödenir.</a:t>
            </a:r>
          </a:p>
          <a:p>
            <a:r>
              <a:rPr lang="tr-TR" dirty="0" smtClean="0"/>
              <a:t>Türkiye Noterler Birliği Başkanlığı, başkan yardımcılığı, genel sekreterliği ve saymanlığı görevleri ücretlidir. Birlik Yönetim Kurulunun Başkanlık Divanında görev almamış üyeleri ile disiplin kurulu başkan ve üyelerine katıldıkları toplantılar için huzur hakkı ödenir.</a:t>
            </a:r>
          </a:p>
        </p:txBody>
      </p:sp>
      <p:sp>
        <p:nvSpPr>
          <p:cNvPr id="4" name="3 Slayt Numarası Yer Tutucusu"/>
          <p:cNvSpPr>
            <a:spLocks noGrp="1"/>
          </p:cNvSpPr>
          <p:nvPr>
            <p:ph type="sldNum" sz="quarter" idx="12"/>
          </p:nvPr>
        </p:nvSpPr>
        <p:spPr/>
        <p:txBody>
          <a:bodyPr>
            <a:normAutofit fontScale="85000" lnSpcReduction="20000"/>
          </a:bodyPr>
          <a:lstStyle/>
          <a:p>
            <a:fld id="{6CD8874D-6783-4D23-81D2-6882B64717B5}" type="slidenum">
              <a:rPr lang="tr-TR" smtClean="0"/>
              <a:pPr/>
              <a:t>7</a:t>
            </a:fld>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solidFill>
                  <a:srgbClr val="C00000"/>
                </a:solidFill>
              </a:rPr>
              <a:t>Türkiye Noterler Birliğinin Görevleri </a:t>
            </a:r>
            <a:endParaRPr lang="tr-TR" dirty="0">
              <a:solidFill>
                <a:srgbClr val="C00000"/>
              </a:solidFill>
            </a:endParaRPr>
          </a:p>
        </p:txBody>
      </p:sp>
      <p:sp>
        <p:nvSpPr>
          <p:cNvPr id="3" name="2 İçerik Yer Tutucusu"/>
          <p:cNvSpPr>
            <a:spLocks noGrp="1"/>
          </p:cNvSpPr>
          <p:nvPr>
            <p:ph sz="quarter" idx="1"/>
          </p:nvPr>
        </p:nvSpPr>
        <p:spPr/>
        <p:txBody>
          <a:bodyPr>
            <a:normAutofit fontScale="62500" lnSpcReduction="20000"/>
          </a:bodyPr>
          <a:lstStyle/>
          <a:p>
            <a:r>
              <a:rPr lang="tr-TR" dirty="0" smtClean="0"/>
              <a:t>Türkiye Noterler Birliğinin görevleri NK m.166’ya göre düzenlenmiştir. </a:t>
            </a:r>
          </a:p>
          <a:p>
            <a:pPr>
              <a:buNone/>
            </a:pPr>
            <a:r>
              <a:rPr lang="tr-TR" dirty="0" smtClean="0"/>
              <a:t>1. Meslektaşlar arasında birlik ve yardımlaşmayı sağlamak,</a:t>
            </a:r>
          </a:p>
          <a:p>
            <a:pPr>
              <a:buNone/>
            </a:pPr>
            <a:r>
              <a:rPr lang="tr-TR" dirty="0" smtClean="0"/>
              <a:t>2. Mesleğin gelişmesi için kitap ve dergi yayınlamak, konferanslar düzenlemek, milletlerarası toplantılara</a:t>
            </a:r>
          </a:p>
          <a:p>
            <a:pPr>
              <a:buNone/>
            </a:pPr>
            <a:r>
              <a:rPr lang="tr-TR" dirty="0" smtClean="0"/>
              <a:t>katılmak ve sair gerekli çalışmalarda bulunmak,</a:t>
            </a:r>
          </a:p>
          <a:p>
            <a:pPr>
              <a:buNone/>
            </a:pPr>
            <a:r>
              <a:rPr lang="tr-TR" dirty="0" smtClean="0"/>
              <a:t>3. Noter kâtiplerini yetiştirmek için kurslar açmak,</a:t>
            </a:r>
          </a:p>
          <a:p>
            <a:pPr>
              <a:buNone/>
            </a:pPr>
            <a:r>
              <a:rPr lang="tr-TR" dirty="0" smtClean="0"/>
              <a:t>4. Noterliği ilgilendiren konularda görüşünü yetkili mercilere kendiliğinden veya istek üzerine bildirmek,</a:t>
            </a:r>
          </a:p>
          <a:p>
            <a:pPr>
              <a:buNone/>
            </a:pPr>
            <a:r>
              <a:rPr lang="tr-TR" dirty="0" smtClean="0"/>
              <a:t>5. Uyulması zorunlu meslek kurallarını tespit ve tavsiye etmek,</a:t>
            </a:r>
          </a:p>
          <a:p>
            <a:pPr>
              <a:buNone/>
            </a:pPr>
            <a:r>
              <a:rPr lang="tr-TR" dirty="0" smtClean="0"/>
              <a:t>6. Noter ve kâtiplerine, yönetmelikte gösterilecek belirli bir süre ve tutarda borç para vermek,</a:t>
            </a:r>
          </a:p>
          <a:p>
            <a:pPr>
              <a:buNone/>
            </a:pPr>
            <a:r>
              <a:rPr lang="tr-TR" dirty="0" smtClean="0"/>
              <a:t>7. Üyelerinin ev sahibi olmaları, çocuklarının tahsillerini iyi şartlarla yapabilmeleri ve sair sosyal hizmetlerden</a:t>
            </a:r>
          </a:p>
          <a:p>
            <a:pPr>
              <a:buNone/>
            </a:pPr>
            <a:r>
              <a:rPr lang="tr-TR" dirty="0" smtClean="0"/>
              <a:t>faydalanmaları konusunda tedbirler almak,</a:t>
            </a:r>
          </a:p>
          <a:p>
            <a:pPr>
              <a:buNone/>
            </a:pPr>
            <a:r>
              <a:rPr lang="tr-TR" dirty="0" smtClean="0"/>
              <a:t>8. Her adli yılın açılmasından evvel kendi çalışmaları ve mesleki ihtiyaçları hakkında Adalet Bakanlığına rapor vermek,</a:t>
            </a:r>
          </a:p>
          <a:p>
            <a:pPr>
              <a:buNone/>
            </a:pPr>
            <a:endParaRPr lang="tr-TR" dirty="0"/>
          </a:p>
        </p:txBody>
      </p:sp>
      <p:sp>
        <p:nvSpPr>
          <p:cNvPr id="4" name="3 Slayt Numarası Yer Tutucusu"/>
          <p:cNvSpPr>
            <a:spLocks noGrp="1"/>
          </p:cNvSpPr>
          <p:nvPr>
            <p:ph type="sldNum" sz="quarter" idx="12"/>
          </p:nvPr>
        </p:nvSpPr>
        <p:spPr/>
        <p:txBody>
          <a:bodyPr>
            <a:normAutofit fontScale="85000" lnSpcReduction="20000"/>
          </a:bodyPr>
          <a:lstStyle/>
          <a:p>
            <a:fld id="{6CD8874D-6783-4D23-81D2-6882B64717B5}"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smtClean="0">
                <a:solidFill>
                  <a:srgbClr val="C00000"/>
                </a:solidFill>
              </a:rPr>
              <a:t>Türkiye Noterler Birliğinin Görevleri </a:t>
            </a:r>
            <a:endParaRPr lang="tr-TR" dirty="0"/>
          </a:p>
        </p:txBody>
      </p:sp>
      <p:sp>
        <p:nvSpPr>
          <p:cNvPr id="3" name="2 İçerik Yer Tutucusu"/>
          <p:cNvSpPr>
            <a:spLocks noGrp="1"/>
          </p:cNvSpPr>
          <p:nvPr>
            <p:ph sz="quarter" idx="1"/>
          </p:nvPr>
        </p:nvSpPr>
        <p:spPr>
          <a:xfrm>
            <a:off x="457200" y="1600200"/>
            <a:ext cx="8229600" cy="5141168"/>
          </a:xfrm>
        </p:spPr>
        <p:txBody>
          <a:bodyPr>
            <a:normAutofit fontScale="47500" lnSpcReduction="20000"/>
          </a:bodyPr>
          <a:lstStyle/>
          <a:p>
            <a:pPr marL="285750" indent="-285750">
              <a:buNone/>
            </a:pPr>
            <a:r>
              <a:rPr lang="tr-TR" dirty="0" smtClean="0"/>
              <a:t>9. Noterliklere ait evrakın korunması ve saklanması için ortak tedbirler almak,</a:t>
            </a:r>
          </a:p>
          <a:p>
            <a:pPr marL="285750" indent="-285750">
              <a:buNone/>
            </a:pPr>
            <a:r>
              <a:rPr lang="tr-TR" dirty="0" smtClean="0"/>
              <a:t>10. Birliğin taşınır ve taşınmaz malları ile paralarını Birlik amaçlarına uygun şekilde yönetmek ve işletmek,</a:t>
            </a:r>
          </a:p>
          <a:p>
            <a:pPr marL="285750" indent="-285750">
              <a:buNone/>
            </a:pPr>
            <a:r>
              <a:rPr lang="tr-TR" dirty="0" smtClean="0"/>
              <a:t>11. Noterlerle kâtip ve hizmetliler arasında yapılacak sözleşmeler için tek tip sözleşme örneği hazırlamak,</a:t>
            </a:r>
          </a:p>
          <a:p>
            <a:pPr marL="285750" indent="-285750">
              <a:buNone/>
            </a:pPr>
            <a:r>
              <a:rPr lang="tr-TR" dirty="0" smtClean="0"/>
              <a:t>12. Noterlik işlemlerinin bu kanuna uygun şekilde yapılmasını sağlamak ve özellikle kambiyo senetlerinin (Çek, poliçe ve emre muharrer senet) protestoları ile sair konularda noterler arasında rekabeti önlemek amacı ile ilgili resmi ve özel kuruluşlarla temas etmek, gerekirse varılan sonuçları tarafların uymakla yükümlü olduğu bir protokole bağlamak (İlgili resmi ve özel kuruluşlar, Türkiye Noterler Birliği ile gerekli temasta bulunmaktan ve protokol düzenlemekten kaçınamazlar),</a:t>
            </a:r>
          </a:p>
          <a:p>
            <a:pPr marL="285750" indent="-285750">
              <a:buNone/>
            </a:pPr>
            <a:r>
              <a:rPr lang="tr-TR" dirty="0" smtClean="0"/>
              <a:t>13. Noterlerin genel menfaatlerini ve mesleğin ahlak, düzen ve geleneklerini korumak,</a:t>
            </a:r>
          </a:p>
          <a:p>
            <a:pPr marL="285750" indent="-285750">
              <a:buNone/>
            </a:pPr>
            <a:r>
              <a:rPr lang="tr-TR" dirty="0" smtClean="0"/>
              <a:t>14. Noter odalarının üye sayısı ve faaliyeti göz önünde bulundurulmak suretiyle noter odalarına Birlikçe verilecek ödenek miktarını ve ödeme şeklini belli etmek,</a:t>
            </a:r>
          </a:p>
          <a:p>
            <a:pPr marL="285750" indent="-285750">
              <a:buNone/>
            </a:pPr>
            <a:r>
              <a:rPr lang="tr-TR" dirty="0" smtClean="0"/>
              <a:t>15. (5728 sayılı Kanun ile değiştirildi  8 Şubat 2008 R.G.) 109 uncu madde hükümleri saklı kalmak üzere, her nevi  ortak hesap paylaşım esaslarını belirlemek, </a:t>
            </a:r>
          </a:p>
          <a:p>
            <a:pPr marL="285750" indent="-285750">
              <a:buNone/>
            </a:pPr>
            <a:endParaRPr lang="tr-TR" dirty="0"/>
          </a:p>
          <a:p>
            <a:pPr marL="285750" indent="-285750">
              <a:buNone/>
            </a:pPr>
            <a:r>
              <a:rPr lang="tr-TR" altLang="zh-TW" dirty="0" smtClean="0"/>
              <a:t>Noterlerin görevleri genel Noterlik K.m. 60'da, özel olarak noterlik K.m.61d v.d.’</a:t>
            </a:r>
            <a:r>
              <a:rPr lang="tr-TR" altLang="zh-TW" dirty="0" err="1" smtClean="0"/>
              <a:t>ında</a:t>
            </a:r>
            <a:r>
              <a:rPr lang="tr-TR" altLang="zh-TW" dirty="0" smtClean="0"/>
              <a:t> düzenlenmiştir. Noterlik işlemlerinin şekli ise, Noterlik K.m. 72 v.d. ile Noterlik Kanunu Yönetmeliğinde ayrıntılı bir şekilde düzenlenmiştir. Türkiye Noterler Birliği uygulamada tekdüzeliği sağlamak amacıyla, noterlik işlemlerinin formül örneklerini yayımlamıştır. Bu örnekler uygulamaları nedeniyle noterlerin bilmeleri zorunluluğu yanında, </a:t>
            </a:r>
            <a:r>
              <a:rPr lang="tr-TR" altLang="zh-TW" b="1" dirty="0" smtClean="0"/>
              <a:t>adalet hizmetlerinde çalışanların</a:t>
            </a:r>
            <a:r>
              <a:rPr lang="tr-TR" altLang="zh-TW" dirty="0" smtClean="0"/>
              <a:t>da bilmelerinde büyük yarar vardır. Yapılan işlem, kanunlara ne kadar çok uygun olursa, olası uyuşmazlıklarda o kadar azalacaktır. </a:t>
            </a:r>
            <a:endParaRPr lang="tr-TR" dirty="0" smtClean="0"/>
          </a:p>
          <a:p>
            <a:pPr marL="285750" indent="-285750">
              <a:buNone/>
            </a:pPr>
            <a:endParaRPr lang="tr-TR" dirty="0" smtClean="0"/>
          </a:p>
        </p:txBody>
      </p:sp>
      <p:sp>
        <p:nvSpPr>
          <p:cNvPr id="4" name="3 Slayt Numarası Yer Tutucusu"/>
          <p:cNvSpPr>
            <a:spLocks noGrp="1"/>
          </p:cNvSpPr>
          <p:nvPr>
            <p:ph type="sldNum" sz="quarter" idx="12"/>
          </p:nvPr>
        </p:nvSpPr>
        <p:spPr/>
        <p:txBody>
          <a:bodyPr>
            <a:normAutofit fontScale="85000" lnSpcReduction="20000"/>
          </a:bodyPr>
          <a:lstStyle/>
          <a:p>
            <a:fld id="{6CD8874D-6783-4D23-81D2-6882B64717B5}" type="slidenum">
              <a:rPr lang="tr-TR" smtClean="0"/>
              <a:pPr/>
              <a:t>9</a:t>
            </a:fld>
            <a:endParaRPr lang="tr-T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talama">
  <a:themeElements>
    <a:clrScheme name="Ortalama">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rtalam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talam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20</TotalTime>
  <Words>1147</Words>
  <Application>Microsoft Office PowerPoint</Application>
  <PresentationFormat>Ekran Gösterisi (4:3)</PresentationFormat>
  <Paragraphs>86</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Ortalama</vt:lpstr>
      <vt:lpstr>NOTER BELGELERİ</vt:lpstr>
      <vt:lpstr>NOTER ve NOTERLİK</vt:lpstr>
      <vt:lpstr>NOTER ve NOTERLİK</vt:lpstr>
      <vt:lpstr>NOTER ve NOTERLİK</vt:lpstr>
      <vt:lpstr>NOTERLİK PERSONELİ</vt:lpstr>
      <vt:lpstr>NOTERLİK PERSONELİ</vt:lpstr>
      <vt:lpstr>TÜRKİYE NOTERLER BİRLİĞİ </vt:lpstr>
      <vt:lpstr>Türkiye Noterler Birliğinin Görevleri </vt:lpstr>
      <vt:lpstr>Türkiye Noterler Birliğinin Görevleri </vt:lpstr>
      <vt:lpstr>ÖZET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NOTER BELGELERİ</dc:title>
  <dc:creator>Hülya GÜRSOY</dc:creator>
  <cp:lastModifiedBy>Hülya GÜRSOY</cp:lastModifiedBy>
  <cp:revision>3</cp:revision>
  <dcterms:created xsi:type="dcterms:W3CDTF">2013-12-05T12:08:22Z</dcterms:created>
  <dcterms:modified xsi:type="dcterms:W3CDTF">2014-09-30T08:49:15Z</dcterms:modified>
</cp:coreProperties>
</file>