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2" r:id="rId6"/>
    <p:sldId id="263" r:id="rId7"/>
    <p:sldId id="264" r:id="rId8"/>
    <p:sldId id="265" r:id="rId9"/>
    <p:sldId id="266" r:id="rId10"/>
    <p:sldId id="267"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65" autoAdjust="0"/>
    <p:restoredTop sz="94660"/>
  </p:normalViewPr>
  <p:slideViewPr>
    <p:cSldViewPr snapToGrid="0" snapToObjects="1">
      <p:cViewPr varScale="1">
        <p:scale>
          <a:sx n="89" d="100"/>
          <a:sy n="89" d="100"/>
        </p:scale>
        <p:origin x="-104" y="-3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E48F1CDD-3A3B-1446-B26C-D12D796E8D3A}" type="datetimeFigureOut">
              <a:rPr lang="en-US" smtClean="0"/>
              <a:t>31/10/17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E4E241-E25A-0F4B-A065-4C86B021C5DE}" type="slidenum">
              <a:rPr lang="en-US" smtClean="0"/>
              <a:t>‹#›</a:t>
            </a:fld>
            <a:endParaRPr lang="en-US"/>
          </a:p>
        </p:txBody>
      </p:sp>
    </p:spTree>
    <p:extLst>
      <p:ext uri="{BB962C8B-B14F-4D97-AF65-F5344CB8AC3E}">
        <p14:creationId xmlns:p14="http://schemas.microsoft.com/office/powerpoint/2010/main" val="33865290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E48F1CDD-3A3B-1446-B26C-D12D796E8D3A}" type="datetimeFigureOut">
              <a:rPr lang="en-US" smtClean="0"/>
              <a:t>31/10/17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E4E241-E25A-0F4B-A065-4C86B021C5DE}" type="slidenum">
              <a:rPr lang="en-US" smtClean="0"/>
              <a:t>‹#›</a:t>
            </a:fld>
            <a:endParaRPr lang="en-US"/>
          </a:p>
        </p:txBody>
      </p:sp>
    </p:spTree>
    <p:extLst>
      <p:ext uri="{BB962C8B-B14F-4D97-AF65-F5344CB8AC3E}">
        <p14:creationId xmlns:p14="http://schemas.microsoft.com/office/powerpoint/2010/main" val="5503999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E48F1CDD-3A3B-1446-B26C-D12D796E8D3A}" type="datetimeFigureOut">
              <a:rPr lang="en-US" smtClean="0"/>
              <a:t>31/10/17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E4E241-E25A-0F4B-A065-4C86B021C5DE}" type="slidenum">
              <a:rPr lang="en-US" smtClean="0"/>
              <a:t>‹#›</a:t>
            </a:fld>
            <a:endParaRPr lang="en-US"/>
          </a:p>
        </p:txBody>
      </p:sp>
    </p:spTree>
    <p:extLst>
      <p:ext uri="{BB962C8B-B14F-4D97-AF65-F5344CB8AC3E}">
        <p14:creationId xmlns:p14="http://schemas.microsoft.com/office/powerpoint/2010/main" val="35404278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E48F1CDD-3A3B-1446-B26C-D12D796E8D3A}" type="datetimeFigureOut">
              <a:rPr lang="en-US" smtClean="0"/>
              <a:t>31/10/17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E4E241-E25A-0F4B-A065-4C86B021C5DE}" type="slidenum">
              <a:rPr lang="en-US" smtClean="0"/>
              <a:t>‹#›</a:t>
            </a:fld>
            <a:endParaRPr lang="en-US"/>
          </a:p>
        </p:txBody>
      </p:sp>
    </p:spTree>
    <p:extLst>
      <p:ext uri="{BB962C8B-B14F-4D97-AF65-F5344CB8AC3E}">
        <p14:creationId xmlns:p14="http://schemas.microsoft.com/office/powerpoint/2010/main" val="2118584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E48F1CDD-3A3B-1446-B26C-D12D796E8D3A}" type="datetimeFigureOut">
              <a:rPr lang="en-US" smtClean="0"/>
              <a:t>31/10/17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E4E241-E25A-0F4B-A065-4C86B021C5DE}" type="slidenum">
              <a:rPr lang="en-US" smtClean="0"/>
              <a:t>‹#›</a:t>
            </a:fld>
            <a:endParaRPr lang="en-US"/>
          </a:p>
        </p:txBody>
      </p:sp>
    </p:spTree>
    <p:extLst>
      <p:ext uri="{BB962C8B-B14F-4D97-AF65-F5344CB8AC3E}">
        <p14:creationId xmlns:p14="http://schemas.microsoft.com/office/powerpoint/2010/main" val="2224469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E48F1CDD-3A3B-1446-B26C-D12D796E8D3A}" type="datetimeFigureOut">
              <a:rPr lang="en-US" smtClean="0"/>
              <a:t>31/10/17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E4E241-E25A-0F4B-A065-4C86B021C5DE}" type="slidenum">
              <a:rPr lang="en-US" smtClean="0"/>
              <a:t>‹#›</a:t>
            </a:fld>
            <a:endParaRPr lang="en-US"/>
          </a:p>
        </p:txBody>
      </p:sp>
    </p:spTree>
    <p:extLst>
      <p:ext uri="{BB962C8B-B14F-4D97-AF65-F5344CB8AC3E}">
        <p14:creationId xmlns:p14="http://schemas.microsoft.com/office/powerpoint/2010/main" val="25291737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E48F1CDD-3A3B-1446-B26C-D12D796E8D3A}" type="datetimeFigureOut">
              <a:rPr lang="en-US" smtClean="0"/>
              <a:t>31/10/17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E4E241-E25A-0F4B-A065-4C86B021C5DE}" type="slidenum">
              <a:rPr lang="en-US" smtClean="0"/>
              <a:t>‹#›</a:t>
            </a:fld>
            <a:endParaRPr lang="en-US"/>
          </a:p>
        </p:txBody>
      </p:sp>
    </p:spTree>
    <p:extLst>
      <p:ext uri="{BB962C8B-B14F-4D97-AF65-F5344CB8AC3E}">
        <p14:creationId xmlns:p14="http://schemas.microsoft.com/office/powerpoint/2010/main" val="3083818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E48F1CDD-3A3B-1446-B26C-D12D796E8D3A}" type="datetimeFigureOut">
              <a:rPr lang="en-US" smtClean="0"/>
              <a:t>31/10/17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E4E241-E25A-0F4B-A065-4C86B021C5DE}" type="slidenum">
              <a:rPr lang="en-US" smtClean="0"/>
              <a:t>‹#›</a:t>
            </a:fld>
            <a:endParaRPr lang="en-US"/>
          </a:p>
        </p:txBody>
      </p:sp>
    </p:spTree>
    <p:extLst>
      <p:ext uri="{BB962C8B-B14F-4D97-AF65-F5344CB8AC3E}">
        <p14:creationId xmlns:p14="http://schemas.microsoft.com/office/powerpoint/2010/main" val="39570882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8F1CDD-3A3B-1446-B26C-D12D796E8D3A}" type="datetimeFigureOut">
              <a:rPr lang="en-US" smtClean="0"/>
              <a:t>31/10/17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E4E241-E25A-0F4B-A065-4C86B021C5DE}" type="slidenum">
              <a:rPr lang="en-US" smtClean="0"/>
              <a:t>‹#›</a:t>
            </a:fld>
            <a:endParaRPr lang="en-US"/>
          </a:p>
        </p:txBody>
      </p:sp>
    </p:spTree>
    <p:extLst>
      <p:ext uri="{BB962C8B-B14F-4D97-AF65-F5344CB8AC3E}">
        <p14:creationId xmlns:p14="http://schemas.microsoft.com/office/powerpoint/2010/main" val="4016784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E48F1CDD-3A3B-1446-B26C-D12D796E8D3A}" type="datetimeFigureOut">
              <a:rPr lang="en-US" smtClean="0"/>
              <a:t>31/10/17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E4E241-E25A-0F4B-A065-4C86B021C5DE}" type="slidenum">
              <a:rPr lang="en-US" smtClean="0"/>
              <a:t>‹#›</a:t>
            </a:fld>
            <a:endParaRPr lang="en-US"/>
          </a:p>
        </p:txBody>
      </p:sp>
    </p:spTree>
    <p:extLst>
      <p:ext uri="{BB962C8B-B14F-4D97-AF65-F5344CB8AC3E}">
        <p14:creationId xmlns:p14="http://schemas.microsoft.com/office/powerpoint/2010/main" val="19232003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E48F1CDD-3A3B-1446-B26C-D12D796E8D3A}" type="datetimeFigureOut">
              <a:rPr lang="en-US" smtClean="0"/>
              <a:t>31/10/17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E4E241-E25A-0F4B-A065-4C86B021C5DE}" type="slidenum">
              <a:rPr lang="en-US" smtClean="0"/>
              <a:t>‹#›</a:t>
            </a:fld>
            <a:endParaRPr lang="en-US"/>
          </a:p>
        </p:txBody>
      </p:sp>
    </p:spTree>
    <p:extLst>
      <p:ext uri="{BB962C8B-B14F-4D97-AF65-F5344CB8AC3E}">
        <p14:creationId xmlns:p14="http://schemas.microsoft.com/office/powerpoint/2010/main" val="150597233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8F1CDD-3A3B-1446-B26C-D12D796E8D3A}" type="datetimeFigureOut">
              <a:rPr lang="en-US" smtClean="0"/>
              <a:t>31/10/17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E4E241-E25A-0F4B-A065-4C86B021C5DE}" type="slidenum">
              <a:rPr lang="en-US" smtClean="0"/>
              <a:t>‹#›</a:t>
            </a:fld>
            <a:endParaRPr lang="en-US"/>
          </a:p>
        </p:txBody>
      </p:sp>
    </p:spTree>
    <p:extLst>
      <p:ext uri="{BB962C8B-B14F-4D97-AF65-F5344CB8AC3E}">
        <p14:creationId xmlns:p14="http://schemas.microsoft.com/office/powerpoint/2010/main" val="20734902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ekitapyayin.com/id/025/01.htm" TargetMode="External"/><Relationship Id="rId4" Type="http://schemas.openxmlformats.org/officeDocument/2006/relationships/hyperlink" Target="http://www.turizmdebusabah.com/HaberPrint~haberNo~11755.htm" TargetMode="External"/><Relationship Id="rId5" Type="http://schemas.openxmlformats.org/officeDocument/2006/relationships/hyperlink" Target="http://www.istegundem.com/news_detail.php?id=2190" TargetMode="External"/><Relationship Id="rId6" Type="http://schemas.openxmlformats.org/officeDocument/2006/relationships/hyperlink" Target="http://www.ntvmsnbc.com/news/416304.asp" TargetMode="External"/><Relationship Id="rId1" Type="http://schemas.openxmlformats.org/officeDocument/2006/relationships/slideLayout" Target="../slideLayouts/slideLayout2.xml"/><Relationship Id="rId2" Type="http://schemas.openxmlformats.org/officeDocument/2006/relationships/hyperlink" Target="http://www.turizmpusulasi.com/news.php?readmore=754"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turizmpusulasi.com/news.php?readmore=754"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ekitapyayin.com/id/025/01.htm"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turizmdebusabah.com/HaberPrint~haberNo~11755.htm"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istegundem.com/news_detail.php?id=2190"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ntvmsnbc.com/news/416304.as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3. </a:t>
            </a:r>
            <a:r>
              <a:rPr lang="en-US" dirty="0" err="1" smtClean="0"/>
              <a:t>Yaş</a:t>
            </a:r>
            <a:r>
              <a:rPr lang="en-US" dirty="0" smtClean="0"/>
              <a:t> </a:t>
            </a:r>
            <a:r>
              <a:rPr lang="en-US" dirty="0" err="1" smtClean="0"/>
              <a:t>Turizmi</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029145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70956"/>
          </a:xfrm>
        </p:spPr>
        <p:txBody>
          <a:bodyPr>
            <a:normAutofit/>
          </a:bodyPr>
          <a:lstStyle/>
          <a:p>
            <a:r>
              <a:rPr lang="en-US" dirty="0" err="1" smtClean="0"/>
              <a:t>Kaynakça</a:t>
            </a:r>
            <a:endParaRPr lang="en-US" dirty="0"/>
          </a:p>
        </p:txBody>
      </p:sp>
      <p:sp>
        <p:nvSpPr>
          <p:cNvPr id="3" name="Content Placeholder 2"/>
          <p:cNvSpPr>
            <a:spLocks noGrp="1"/>
          </p:cNvSpPr>
          <p:nvPr>
            <p:ph idx="1"/>
          </p:nvPr>
        </p:nvSpPr>
        <p:spPr>
          <a:xfrm>
            <a:off x="273931" y="1419540"/>
            <a:ext cx="8666177" cy="4706623"/>
          </a:xfrm>
        </p:spPr>
        <p:txBody>
          <a:bodyPr>
            <a:normAutofit/>
          </a:bodyPr>
          <a:lstStyle/>
          <a:p>
            <a:r>
              <a:rPr lang="tr-TR" sz="2000" dirty="0" smtClean="0">
                <a:hlinkClick r:id="rId2"/>
              </a:rPr>
              <a:t>(</a:t>
            </a:r>
            <a:r>
              <a:rPr lang="tr-TR" sz="2000" u="sng" dirty="0" smtClean="0">
                <a:hlinkClick r:id="rId2"/>
              </a:rPr>
              <a:t>http://www.turizmpusulasi.com/news.php?readmore=754</a:t>
            </a:r>
            <a:r>
              <a:rPr lang="tr-TR" sz="2000" dirty="0" smtClean="0"/>
              <a:t>)</a:t>
            </a:r>
          </a:p>
          <a:p>
            <a:r>
              <a:rPr lang="tr-TR" sz="2000" dirty="0" smtClean="0"/>
              <a:t>(</a:t>
            </a:r>
            <a:r>
              <a:rPr lang="tr-TR" sz="2000" u="sng" dirty="0" smtClean="0">
                <a:hlinkClick r:id="rId3"/>
              </a:rPr>
              <a:t>http://www.ekitapyayin.com/id/025/01.htm</a:t>
            </a:r>
            <a:r>
              <a:rPr lang="tr-TR" sz="2000" dirty="0" smtClean="0"/>
              <a:t>) </a:t>
            </a:r>
            <a:endParaRPr lang="en-US" sz="2000" dirty="0" smtClean="0"/>
          </a:p>
          <a:p>
            <a:r>
              <a:rPr lang="tr-TR" sz="2000" dirty="0" smtClean="0">
                <a:hlinkClick r:id="rId4"/>
              </a:rPr>
              <a:t>(</a:t>
            </a:r>
            <a:r>
              <a:rPr lang="tr-TR" sz="2000" u="sng" dirty="0" smtClean="0">
                <a:hlinkClick r:id="rId4"/>
              </a:rPr>
              <a:t>http://www.turizmdebusabah.com/HaberPrint~haberNo~11755.htm</a:t>
            </a:r>
            <a:r>
              <a:rPr lang="tr-TR" sz="2000" dirty="0" smtClean="0"/>
              <a:t>) </a:t>
            </a:r>
          </a:p>
          <a:p>
            <a:r>
              <a:rPr lang="tr-TR" sz="2000" dirty="0">
                <a:hlinkClick r:id="rId5"/>
              </a:rPr>
              <a:t>(</a:t>
            </a:r>
            <a:r>
              <a:rPr lang="tr-TR" sz="2000" u="sng" dirty="0" smtClean="0">
                <a:hlinkClick r:id="rId5"/>
              </a:rPr>
              <a:t>http://www.istegundem.com/news_detail.php?id=2190</a:t>
            </a:r>
            <a:r>
              <a:rPr lang="tr-TR" sz="2000" dirty="0" smtClean="0"/>
              <a:t>)</a:t>
            </a:r>
          </a:p>
          <a:p>
            <a:r>
              <a:rPr lang="tr-TR" sz="2000" dirty="0" smtClean="0"/>
              <a:t>(</a:t>
            </a:r>
            <a:r>
              <a:rPr lang="tr-TR" sz="2000" u="sng" dirty="0" smtClean="0">
                <a:hlinkClick r:id="rId6"/>
              </a:rPr>
              <a:t>http://www.ntvmsnbc.com/news/416304.asp</a:t>
            </a:r>
            <a:r>
              <a:rPr lang="tr-TR" sz="2000" dirty="0" smtClean="0"/>
              <a:t>)</a:t>
            </a:r>
            <a:endParaRPr lang="en-US" sz="2000" dirty="0" smtClean="0"/>
          </a:p>
          <a:p>
            <a:endParaRPr lang="en-US" sz="2000" dirty="0" smtClean="0"/>
          </a:p>
          <a:p>
            <a:endParaRPr lang="tr-TR" dirty="0" smtClean="0"/>
          </a:p>
          <a:p>
            <a:endParaRPr lang="en-US" dirty="0" smtClean="0"/>
          </a:p>
          <a:p>
            <a:endParaRPr lang="en-US" dirty="0" smtClean="0"/>
          </a:p>
          <a:p>
            <a:endParaRPr lang="en-US" dirty="0" smtClean="0"/>
          </a:p>
          <a:p>
            <a:endParaRPr lang="en-US" dirty="0"/>
          </a:p>
        </p:txBody>
      </p:sp>
    </p:spTree>
    <p:extLst>
      <p:ext uri="{BB962C8B-B14F-4D97-AF65-F5344CB8AC3E}">
        <p14:creationId xmlns:p14="http://schemas.microsoft.com/office/powerpoint/2010/main" val="14138668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99221" y="1227127"/>
            <a:ext cx="8715983" cy="5397396"/>
          </a:xfrm>
        </p:spPr>
        <p:txBody>
          <a:bodyPr>
            <a:normAutofit fontScale="70000" lnSpcReduction="20000"/>
          </a:bodyPr>
          <a:lstStyle/>
          <a:p>
            <a:r>
              <a:rPr lang="tr-TR" dirty="0"/>
              <a:t>Avrupa’da nüfusun hızla yaşlanması turist çeken ülkeleri bu nüfus için planlar yapmaya yöneltiyor.</a:t>
            </a:r>
            <a:br>
              <a:rPr lang="tr-TR" dirty="0"/>
            </a:br>
            <a:r>
              <a:rPr lang="tr-TR" dirty="0"/>
              <a:t>Artan yaşlı nüfusun seyahat pazarındaki ağırlığının artması ile pazarda meydana gelecek değişikliklerden birinin de son dönemde hızla artan “Her şey dâhil “olacağı belirtiliyor.</a:t>
            </a:r>
            <a:br>
              <a:rPr lang="tr-TR" dirty="0"/>
            </a:br>
            <a:r>
              <a:rPr lang="tr-TR" dirty="0"/>
              <a:t>3.yaş denilen 60 ve üzerindekilerin seyahat pazarındaki ağırlığının artması ile her şey dâhil sistemine ilginin azalacağı bildiriliyor.</a:t>
            </a:r>
            <a:br>
              <a:rPr lang="tr-TR" dirty="0"/>
            </a:br>
            <a:r>
              <a:rPr lang="tr-TR" dirty="0"/>
              <a:t>3. Yaştan en büyük payı İspanya </a:t>
            </a:r>
            <a:r>
              <a:rPr lang="tr-TR" dirty="0" smtClean="0"/>
              <a:t>alıyor.</a:t>
            </a:r>
            <a:r>
              <a:rPr lang="tr-TR" dirty="0"/>
              <a:t/>
            </a:r>
            <a:br>
              <a:rPr lang="tr-TR" dirty="0"/>
            </a:br>
            <a:r>
              <a:rPr lang="tr-TR" dirty="0"/>
              <a:t>Almanya’daki Tatil ve Seyahat Araştırmaları (FUR) adlı kuruluşun yaptığı araştırmaya göre geçen yıl tatilini yurtdışında geçiren 60 yaş üzerindeki Almanlardan en büyük payı 2,1 milyon (yüzde 10,4) ile İspanya aldı. İspanya’yı 1,5 milyon (yüzde 7,3) ile Avusturya ve 1,3 milyon (yüzde 6,6) ile İtalya izliyor. 2005’te Türkiye’ye gelen 60 yaş üzeri Alman sayısı ise 900 bin (yüzde 4,6) olarak gerçekleşti.</a:t>
            </a:r>
            <a:br>
              <a:rPr lang="tr-TR" dirty="0"/>
            </a:br>
            <a:r>
              <a:rPr lang="tr-TR" dirty="0"/>
              <a:t/>
            </a:r>
            <a:br>
              <a:rPr lang="tr-TR" dirty="0"/>
            </a:br>
            <a:endParaRPr lang="en-US" dirty="0"/>
          </a:p>
        </p:txBody>
      </p:sp>
    </p:spTree>
    <p:extLst>
      <p:ext uri="{BB962C8B-B14F-4D97-AF65-F5344CB8AC3E}">
        <p14:creationId xmlns:p14="http://schemas.microsoft.com/office/powerpoint/2010/main" val="3927367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49028" y="274638"/>
            <a:ext cx="8437772" cy="6412145"/>
          </a:xfrm>
        </p:spPr>
        <p:txBody>
          <a:bodyPr>
            <a:normAutofit fontScale="77500" lnSpcReduction="20000"/>
          </a:bodyPr>
          <a:lstStyle/>
          <a:p>
            <a:r>
              <a:rPr lang="tr-TR" b="1" dirty="0"/>
              <a:t>Geleceğe ilişkin planlar:</a:t>
            </a:r>
            <a:br>
              <a:rPr lang="tr-TR" b="1" dirty="0"/>
            </a:br>
            <a:r>
              <a:rPr lang="tr-TR" dirty="0" err="1"/>
              <a:t>FUR’un</a:t>
            </a:r>
            <a:r>
              <a:rPr lang="tr-TR" dirty="0"/>
              <a:t> araştırmasında, Avrupa’da giderek yaşlanan turist profilinin turist çeken ülkeleri bu alana ilişkin yeni stratejiler geliştirmeye yönelttiğine işaret edilerek, büyük turizm gruplarının da şimdiden 25–30 yıl sonrasına ilişkin planlamalara gittiği belirtiliyor.</a:t>
            </a:r>
            <a:br>
              <a:rPr lang="tr-TR" dirty="0"/>
            </a:br>
            <a:r>
              <a:rPr lang="tr-TR" dirty="0"/>
              <a:t>Araştırmada 60 üzeri yaştakilerin toplam nüfus içindeki payları ile birlikte bu kesimin seyahate çıksa oranının da artacağı belirtiliyor</a:t>
            </a:r>
            <a:br>
              <a:rPr lang="tr-TR" dirty="0"/>
            </a:br>
            <a:r>
              <a:rPr lang="tr-TR" dirty="0"/>
              <a:t>“Senyörler” ve “</a:t>
            </a:r>
            <a:r>
              <a:rPr lang="tr-TR" dirty="0" err="1"/>
              <a:t>best</a:t>
            </a:r>
            <a:r>
              <a:rPr lang="tr-TR" dirty="0"/>
              <a:t> </a:t>
            </a:r>
            <a:r>
              <a:rPr lang="tr-TR" dirty="0" err="1"/>
              <a:t>ager’lar</a:t>
            </a:r>
            <a:r>
              <a:rPr lang="tr-TR" dirty="0"/>
              <a:t/>
            </a:r>
            <a:br>
              <a:rPr lang="tr-TR" dirty="0"/>
            </a:br>
            <a:r>
              <a:rPr lang="tr-TR" dirty="0"/>
              <a:t>65 yaş ve üzerindeki kesimi “senyörler” olarak adlandıran seyahat endüstrisi profesyonelleri, 40–60 yaş arası grubu ise “</a:t>
            </a:r>
            <a:r>
              <a:rPr lang="tr-TR" dirty="0" err="1"/>
              <a:t>best</a:t>
            </a:r>
            <a:r>
              <a:rPr lang="tr-TR" dirty="0"/>
              <a:t> </a:t>
            </a:r>
            <a:r>
              <a:rPr lang="tr-TR" dirty="0" err="1"/>
              <a:t>ager</a:t>
            </a:r>
            <a:r>
              <a:rPr lang="tr-TR" dirty="0"/>
              <a:t>” yani “ideal yaştakiler” olarak tanımlıyor.</a:t>
            </a:r>
            <a:br>
              <a:rPr lang="tr-TR" dirty="0"/>
            </a:br>
            <a:r>
              <a:rPr lang="tr-TR" dirty="0"/>
              <a:t/>
            </a:r>
            <a:br>
              <a:rPr lang="tr-TR" dirty="0"/>
            </a:br>
            <a:r>
              <a:rPr lang="tr-TR" dirty="0"/>
              <a:t>Araştırmada, Avrupa bütününde yaşanan bu demografik değişimin seyahat endüstrisini yakından ilgilendirdiği, tanıtımdan pazarlamaya, ulaşımdan tesis türüne kadar her alanda bu değişimin dikkate alınması gerektiğine işaret ediliyor.</a:t>
            </a:r>
            <a:endParaRPr lang="en-US" dirty="0"/>
          </a:p>
          <a:p>
            <a:endParaRPr lang="en-US" dirty="0"/>
          </a:p>
        </p:txBody>
      </p:sp>
    </p:spTree>
    <p:extLst>
      <p:ext uri="{BB962C8B-B14F-4D97-AF65-F5344CB8AC3E}">
        <p14:creationId xmlns:p14="http://schemas.microsoft.com/office/powerpoint/2010/main" val="7260648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274638"/>
            <a:ext cx="8229600" cy="5851525"/>
          </a:xfrm>
        </p:spPr>
        <p:txBody>
          <a:bodyPr>
            <a:normAutofit fontScale="92500" lnSpcReduction="20000"/>
          </a:bodyPr>
          <a:lstStyle/>
          <a:p>
            <a:r>
              <a:rPr lang="tr-TR" b="1" dirty="0"/>
              <a:t>3. yaş artmasıyla her şey dâhilin miadı dolacak</a:t>
            </a:r>
            <a:r>
              <a:rPr lang="tr-TR" dirty="0"/>
              <a:t/>
            </a:r>
            <a:br>
              <a:rPr lang="tr-TR" dirty="0"/>
            </a:br>
            <a:r>
              <a:rPr lang="tr-TR" dirty="0"/>
              <a:t/>
            </a:r>
            <a:br>
              <a:rPr lang="tr-TR" dirty="0"/>
            </a:br>
            <a:r>
              <a:rPr lang="tr-TR" dirty="0"/>
              <a:t>Araştırmada son yıllarda hızla yayılan “Her şey dâhil” sisteminin de bu kesimin pazardaki ağırlığının artması ile birlikte sona ereceği belirtiliyor</a:t>
            </a:r>
            <a:br>
              <a:rPr lang="tr-TR" dirty="0"/>
            </a:br>
            <a:r>
              <a:rPr lang="tr-TR" dirty="0"/>
              <a:t>FUR araştırmasında konuyla ilgili olarak şöyle deniyor:</a:t>
            </a:r>
            <a:br>
              <a:rPr lang="tr-TR" dirty="0"/>
            </a:br>
            <a:r>
              <a:rPr lang="tr-TR" dirty="0"/>
              <a:t>“Turist çeken ülkelerin bugün vazgeçilmezi haline gelmiş olan ve orta vadede önemini koruyacağı düşünülen “Her şey Dâhil” sisteminin miadının, 3. yaş kesimini oluşturanların artması ile dolacak.</a:t>
            </a:r>
            <a:r>
              <a:rPr lang="tr-TR" dirty="0" smtClean="0"/>
              <a:t>”</a:t>
            </a:r>
            <a:endParaRPr lang="en-US" dirty="0" smtClean="0"/>
          </a:p>
          <a:p>
            <a:pPr marL="0" indent="0">
              <a:buNone/>
            </a:pPr>
            <a:r>
              <a:rPr lang="tr-TR" dirty="0" smtClean="0">
                <a:hlinkClick r:id="rId2"/>
              </a:rPr>
              <a:t>(</a:t>
            </a:r>
            <a:r>
              <a:rPr lang="tr-TR" u="sng" dirty="0" smtClean="0">
                <a:hlinkClick r:id="rId2"/>
              </a:rPr>
              <a:t>http</a:t>
            </a:r>
            <a:r>
              <a:rPr lang="tr-TR" u="sng" dirty="0">
                <a:hlinkClick r:id="rId2"/>
              </a:rPr>
              <a:t>://www.turizmpusulasi.com/news.php?readmore=754</a:t>
            </a:r>
            <a:r>
              <a:rPr lang="tr-TR" dirty="0"/>
              <a:t>)</a:t>
            </a:r>
            <a:endParaRPr lang="en-US" dirty="0"/>
          </a:p>
        </p:txBody>
      </p:sp>
    </p:spTree>
    <p:extLst>
      <p:ext uri="{BB962C8B-B14F-4D97-AF65-F5344CB8AC3E}">
        <p14:creationId xmlns:p14="http://schemas.microsoft.com/office/powerpoint/2010/main" val="16598237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23737" y="697318"/>
            <a:ext cx="8363063" cy="5541189"/>
          </a:xfrm>
        </p:spPr>
        <p:txBody>
          <a:bodyPr>
            <a:normAutofit fontScale="70000" lnSpcReduction="20000"/>
          </a:bodyPr>
          <a:lstStyle/>
          <a:p>
            <a:pPr marL="0" indent="0" hangingPunct="0">
              <a:buNone/>
            </a:pPr>
            <a:r>
              <a:rPr lang="tr-TR" dirty="0" smtClean="0"/>
              <a:t>Gelişmiş </a:t>
            </a:r>
            <a:r>
              <a:rPr lang="tr-TR" dirty="0"/>
              <a:t>ülkelerde, sağlık koşullarının iyileşmesi ile birlikte insan ömrü uzamış; bunun sonucunda 65 ve daha yukarı yaştakilerin toplumdaki oranları yükselmiştir. Yine sağlık hizmetlerindeki gelişmeler nedeniyle, bu yaş kesiminde çeşitli hastalıkların oranı azalmış; daha etkin, dinamik canlı bir yaşlı nüfus oluşmuştur. Bu insanların emekli olmaları nedeniyle ellerinde bol özgür zamanları bulunduğundan ve emeklilere tanınan haklar sonucunda yeterli gelirleri olduğundan, turizm sektörü için gittikçe artan bir müşteri potansiyeli oluşmaktadır. Özellikle mevsim dışı turizm olanakları, ucuzluğu nedeniyle bu kesim için çekici olmaktadır (</a:t>
            </a:r>
            <a:r>
              <a:rPr lang="tr-TR" dirty="0" err="1"/>
              <a:t>Göksan</a:t>
            </a:r>
            <a:r>
              <a:rPr lang="tr-TR" dirty="0"/>
              <a:t>, 1978: 46). Böylece, yaşlıların yaşam biçimi ve gereksinimlerine yanıt veren değişik bir turizm türü ortaya çıkmaktadır. Bu turistler, çalışma döneminde elde edemedikleri doyumları sağlamaya çalışmaktadırlar. Bu nedenle, üçüncü yaş turizmi, bir edilgen dinlenme yaşamından çok; etkin, insanı geliştirici, yaşamı renklendirici bir etkinlik olma eğilimi taşımaktadır (</a:t>
            </a:r>
            <a:r>
              <a:rPr lang="tr-TR" dirty="0" err="1"/>
              <a:t>Jagoret</a:t>
            </a:r>
            <a:r>
              <a:rPr lang="tr-TR" dirty="0"/>
              <a:t> ve </a:t>
            </a:r>
            <a:r>
              <a:rPr lang="tr-TR" dirty="0" err="1"/>
              <a:t>Theveaud</a:t>
            </a:r>
            <a:r>
              <a:rPr lang="tr-TR" dirty="0"/>
              <a:t>, 1985: 32).</a:t>
            </a:r>
            <a:endParaRPr lang="en-US" dirty="0"/>
          </a:p>
          <a:p>
            <a:pPr marL="0" indent="0">
              <a:buNone/>
            </a:pPr>
            <a:r>
              <a:rPr lang="tr-TR" dirty="0" smtClean="0"/>
              <a:t>(</a:t>
            </a:r>
            <a:r>
              <a:rPr lang="tr-TR" u="sng" dirty="0">
                <a:hlinkClick r:id="rId2"/>
              </a:rPr>
              <a:t>http://www.ekitapyayin.com/id/025/01.htm</a:t>
            </a:r>
            <a:r>
              <a:rPr lang="tr-TR" dirty="0" smtClean="0"/>
              <a:t>)</a:t>
            </a:r>
            <a:r>
              <a:rPr lang="tr-TR" dirty="0"/>
              <a:t> </a:t>
            </a:r>
            <a:endParaRPr lang="en-US" dirty="0"/>
          </a:p>
          <a:p>
            <a:endParaRPr lang="en-US" dirty="0"/>
          </a:p>
        </p:txBody>
      </p:sp>
    </p:spTree>
    <p:extLst>
      <p:ext uri="{BB962C8B-B14F-4D97-AF65-F5344CB8AC3E}">
        <p14:creationId xmlns:p14="http://schemas.microsoft.com/office/powerpoint/2010/main" val="35954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49027" y="274638"/>
            <a:ext cx="8678629" cy="6362337"/>
          </a:xfrm>
        </p:spPr>
        <p:txBody>
          <a:bodyPr>
            <a:normAutofit fontScale="40000" lnSpcReduction="20000"/>
          </a:bodyPr>
          <a:lstStyle/>
          <a:p>
            <a:r>
              <a:rPr lang="tr-TR" b="1" dirty="0"/>
              <a:t>3.yaş Turizmi sektörün geleceğini kurtarabilir</a:t>
            </a:r>
            <a:endParaRPr lang="en-US" b="1" dirty="0"/>
          </a:p>
          <a:p>
            <a:pPr marL="0" indent="0">
              <a:buNone/>
            </a:pPr>
            <a:endParaRPr lang="tr-TR" dirty="0" smtClean="0"/>
          </a:p>
          <a:p>
            <a:pPr marL="0" indent="0">
              <a:buNone/>
            </a:pPr>
            <a:r>
              <a:rPr lang="tr-TR" dirty="0" smtClean="0"/>
              <a:t>Özellikle </a:t>
            </a:r>
            <a:r>
              <a:rPr lang="tr-TR" dirty="0"/>
              <a:t>Avrupa’da yaşlanan nüfusun toplam nüfus içerisindeki oranının artış göstermesi ve daha fazla boş zamana ve maddi imkâna sahip olan; en azından birikimlerini kullanırken daha esnek davranan yaşlı nüfusun turizm yaratma potansiyelinin daha fazla oluşu “üçüncü yaş turizminin” sektörün geleceği bakımından önemli olduğunu ortaya koyuyor. </a:t>
            </a:r>
            <a:br>
              <a:rPr lang="tr-TR" dirty="0"/>
            </a:br>
            <a:r>
              <a:rPr lang="tr-TR" dirty="0"/>
              <a:t/>
            </a:r>
            <a:br>
              <a:rPr lang="tr-TR" dirty="0"/>
            </a:br>
            <a:r>
              <a:rPr lang="tr-TR" dirty="0"/>
              <a:t>Ancak her şey bu potansiyelin doğru şekilde kullanılıp kullanılamayacağına bağlı. Pazarlama politikalarında klişeleşmiş hedefler bir an önce terk edilirse, Türkiye hem sağlık turizmini hem de kültür turizmini düze çıkarabilecek potansiyeli yakalayabilir. 3.yaş turizmi olarak adlandırılan potansiyelin önlenemez yükselişini </a:t>
            </a:r>
            <a:r>
              <a:rPr lang="tr-TR" dirty="0" err="1"/>
              <a:t>Turizmdebusabah.com</a:t>
            </a:r>
            <a:r>
              <a:rPr lang="tr-TR" dirty="0"/>
              <a:t> araştırdı. </a:t>
            </a:r>
            <a:br>
              <a:rPr lang="tr-TR" dirty="0"/>
            </a:br>
            <a:r>
              <a:rPr lang="tr-TR" dirty="0"/>
              <a:t/>
            </a:r>
            <a:br>
              <a:rPr lang="tr-TR" dirty="0"/>
            </a:br>
            <a:r>
              <a:rPr lang="tr-TR" dirty="0"/>
              <a:t>Yükselen yaşam standartlarına bağlı olarak sanayileşmiş Batı ülkelerinde nüfusun giderek yaşlanması özellikle ekonomik ve toplumsal açılardan önemli sonuçlar doğuruyor. Fransız yazar </a:t>
            </a:r>
            <a:r>
              <a:rPr lang="tr-TR" dirty="0" err="1"/>
              <a:t>Frédéric</a:t>
            </a:r>
            <a:r>
              <a:rPr lang="tr-TR" dirty="0"/>
              <a:t> </a:t>
            </a:r>
            <a:r>
              <a:rPr lang="tr-TR" dirty="0" err="1"/>
              <a:t>Serrière</a:t>
            </a:r>
            <a:r>
              <a:rPr lang="tr-TR" dirty="0"/>
              <a:t> Ekim 2003’te piyasaya çıkacak “</a:t>
            </a:r>
            <a:r>
              <a:rPr lang="tr-TR" dirty="0" err="1"/>
              <a:t>Conquérir</a:t>
            </a:r>
            <a:r>
              <a:rPr lang="tr-TR" dirty="0"/>
              <a:t> le </a:t>
            </a:r>
            <a:r>
              <a:rPr lang="tr-TR" dirty="0" err="1"/>
              <a:t>marché</a:t>
            </a:r>
            <a:r>
              <a:rPr lang="tr-TR" dirty="0"/>
              <a:t> </a:t>
            </a:r>
            <a:r>
              <a:rPr lang="tr-TR" dirty="0" err="1"/>
              <a:t>des</a:t>
            </a:r>
            <a:r>
              <a:rPr lang="tr-TR" dirty="0"/>
              <a:t> </a:t>
            </a:r>
            <a:r>
              <a:rPr lang="tr-TR" dirty="0" err="1"/>
              <a:t>Seniors</a:t>
            </a:r>
            <a:r>
              <a:rPr lang="tr-TR" dirty="0"/>
              <a:t> / Üçüncü Yaş Piyasasını Ele Geçirmek” başlıklı kitabında, nüfusun yaşlanmasından en fazla etkilenecek alanların başında turizmin geldiğini vurgulayarak, yaşlı nüfusun turizm sektörünün geleceği bakımından oldukça ciddi bir potansiyel taşıdığına işaret ediyor. </a:t>
            </a:r>
            <a:br>
              <a:rPr lang="tr-TR" dirty="0"/>
            </a:br>
            <a:r>
              <a:rPr lang="tr-TR" dirty="0"/>
              <a:t/>
            </a:r>
            <a:br>
              <a:rPr lang="tr-TR" dirty="0"/>
            </a:br>
            <a:r>
              <a:rPr lang="tr-TR" dirty="0"/>
              <a:t>Yapılan araştırmalar, nüfusun yaşlanmasının turizm faaliyetleri üzerinde yol açacağı etkilerin sektör temsilcilerinin beklediğinden çok daha fazla olacağını gösteriyor. </a:t>
            </a:r>
            <a:r>
              <a:rPr lang="tr-TR" dirty="0" err="1"/>
              <a:t>Serrière’e</a:t>
            </a:r>
            <a:r>
              <a:rPr lang="tr-TR" dirty="0"/>
              <a:t> göre, hedef kitle belirlenirken halen çalışan “genç yaşlılar”, yeni emekli olanlar ve daha yaşlı nüfus arasında ayrıma gidilmesi büyük önem taşıyor; çünkü söz konusu üç grubun tatil tercihleri birbirlerine kıyasla farklılıklar içeriyor. Örneğin, 65 yaş üzeri nüfus tatil ve eğlence kavramlarını yeni “icatlar” olarak değerlendiriyor. Bununla birlikte, 65 yaş üzeri nüfusun dahi son dönemde kişisel ihtiyaçlarına daha fazla önem verdiği ve bu çerçevede tatile çıkma oranlarında artış kaydedildiği görülüyor. Çalışma hayatına devam eden yaşlı nüfusun tüketim alışkanlıkları ise gençlerle benzerlikler sergiliyor. </a:t>
            </a:r>
            <a:br>
              <a:rPr lang="tr-TR" dirty="0"/>
            </a:br>
            <a:r>
              <a:rPr lang="tr-TR" dirty="0"/>
              <a:t/>
            </a:r>
            <a:br>
              <a:rPr lang="tr-TR" dirty="0"/>
            </a:br>
            <a:r>
              <a:rPr lang="tr-TR" dirty="0"/>
              <a:t>Yaşlı nüfusun büyük bir bölümü tatillerini yurtiçinde ailelerinin veya arkadaşlarının yanında geçirmeyi tercih ediyor </a:t>
            </a:r>
            <a:br>
              <a:rPr lang="tr-TR" dirty="0"/>
            </a:br>
            <a:r>
              <a:rPr lang="tr-TR" dirty="0"/>
              <a:t/>
            </a:r>
            <a:br>
              <a:rPr lang="tr-TR" dirty="0"/>
            </a:br>
            <a:r>
              <a:rPr lang="tr-TR" dirty="0"/>
              <a:t>Göz önünde tutulması gereken ilk veri, daha fazla boş zamana ve maddi imkâna sahip olan, en azından birikimlerini kullanırken daha esnek davranan yaşlı nüfusun ağırlıklı şekilde yurtiçinde tatile çıkma eğiliminde olması. Yurtdışını tercih eden kişilerin yaşları ise 50 ilâ 55 arasında değişiyor. Yaşlı nüfusun tatil süresi gençlere ve çalışanlara oranla daha uzun. Bununla birlikte, gençlerin aksine yaşlı nüfusun büyük bölümü tatilini ailesinin veya arkadaşlarının evinde geçiriyor. Örneğin Fransa’da yapılan bir araştırma yaşlı nüfusun yalnızca onda birinin tatilini otelde geçirdiğini ortaya koyuyor. </a:t>
            </a:r>
            <a:br>
              <a:rPr lang="tr-TR" dirty="0"/>
            </a:br>
            <a:r>
              <a:rPr lang="tr-TR" dirty="0"/>
              <a:t/>
            </a:r>
            <a:br>
              <a:rPr lang="tr-TR" dirty="0"/>
            </a:br>
            <a:r>
              <a:rPr lang="tr-TR" dirty="0"/>
              <a:t>Yaşlı nüfusun tatile giderken tercih ettiği ulaşım araçları ise araba, tren ve uçak olarak sıralanıyor. </a:t>
            </a:r>
            <a:br>
              <a:rPr lang="tr-TR" dirty="0"/>
            </a:br>
            <a:r>
              <a:rPr lang="tr-TR" dirty="0"/>
              <a:t/>
            </a:r>
            <a:br>
              <a:rPr lang="tr-TR" dirty="0"/>
            </a:br>
            <a:endParaRPr lang="en-US" dirty="0"/>
          </a:p>
        </p:txBody>
      </p:sp>
    </p:spTree>
    <p:extLst>
      <p:ext uri="{BB962C8B-B14F-4D97-AF65-F5344CB8AC3E}">
        <p14:creationId xmlns:p14="http://schemas.microsoft.com/office/powerpoint/2010/main" val="41175031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11674" y="274638"/>
            <a:ext cx="8475126" cy="6374789"/>
          </a:xfrm>
        </p:spPr>
        <p:txBody>
          <a:bodyPr>
            <a:normAutofit fontScale="40000" lnSpcReduction="20000"/>
          </a:bodyPr>
          <a:lstStyle/>
          <a:p>
            <a:r>
              <a:rPr lang="tr-TR" dirty="0" smtClean="0"/>
              <a:t>Ailelerinin veya akrabalarının yanına gitmeyen yaşlı nüfusun turizm sektöründen en büyük beklentisi “anlamlı”, başka bir ifadeyle farklı coğrafya ve kültürleri keşfetmelerine, yerel halka ilişkiye girmelerine imkân tanıyacak bir tatil geçirmek. </a:t>
            </a:r>
            <a:br>
              <a:rPr lang="tr-TR" dirty="0" smtClean="0"/>
            </a:br>
            <a:r>
              <a:rPr lang="tr-TR" dirty="0" smtClean="0"/>
              <a:t/>
            </a:r>
            <a:br>
              <a:rPr lang="tr-TR" dirty="0" smtClean="0"/>
            </a:br>
            <a:r>
              <a:rPr lang="tr-TR" dirty="0" smtClean="0"/>
              <a:t>Diğer taraftan, yaşlı nüfusun çok büyük bir bölümü yalnızca kendi yaş grubuna ait kişilerle tatile çıkmak istemiyor. Ancak yaş ilerledikçe bu tercihin giderek değiştiği görülüyor. </a:t>
            </a:r>
            <a:br>
              <a:rPr lang="tr-TR" dirty="0" smtClean="0"/>
            </a:br>
            <a:r>
              <a:rPr lang="tr-TR" dirty="0" smtClean="0"/>
              <a:t/>
            </a:r>
            <a:br>
              <a:rPr lang="tr-TR" dirty="0" smtClean="0"/>
            </a:br>
            <a:r>
              <a:rPr lang="tr-TR" dirty="0" smtClean="0"/>
              <a:t>Seyahat acentelerinin yaşlı nüfusa yönelik politikaları farklılık gösteriyor </a:t>
            </a:r>
            <a:br>
              <a:rPr lang="tr-TR" dirty="0" smtClean="0"/>
            </a:br>
            <a:r>
              <a:rPr lang="tr-TR" dirty="0" smtClean="0"/>
              <a:t/>
            </a:r>
            <a:br>
              <a:rPr lang="tr-TR" dirty="0" smtClean="0"/>
            </a:br>
            <a:r>
              <a:rPr lang="tr-TR" dirty="0" smtClean="0"/>
              <a:t>Yaşlı nüfusun turizm talebinin canlı tutulmasında seyahat acentelerinin politikaları büyük önem taşıyor. Bu alanda iki farklı yaklaşım söz konusu. Örneğin, Club </a:t>
            </a:r>
            <a:r>
              <a:rPr lang="tr-TR" dirty="0" err="1" smtClean="0"/>
              <a:t>Med</a:t>
            </a:r>
            <a:r>
              <a:rPr lang="tr-TR" dirty="0" smtClean="0"/>
              <a:t>, Havas veya </a:t>
            </a:r>
            <a:r>
              <a:rPr lang="tr-TR" dirty="0" err="1" smtClean="0"/>
              <a:t>Fram</a:t>
            </a:r>
            <a:r>
              <a:rPr lang="tr-TR" dirty="0" smtClean="0"/>
              <a:t> gibi seyahat acenteleri/turizm işletmeleri yaşlı nüfusa yönelik özel uygulamalar geliştirmezken, bazı seyahat acenteleri/turizm işletmeleri de doğrudan yaşlı nüfusu hedef alan politikalara işlerlik kazandırıyor. </a:t>
            </a:r>
            <a:br>
              <a:rPr lang="tr-TR" dirty="0" smtClean="0"/>
            </a:br>
            <a:r>
              <a:rPr lang="tr-TR" dirty="0" smtClean="0"/>
              <a:t/>
            </a:r>
            <a:br>
              <a:rPr lang="tr-TR" dirty="0" smtClean="0"/>
            </a:br>
            <a:r>
              <a:rPr lang="tr-TR" dirty="0" smtClean="0"/>
              <a:t>Genelde yaşlı nüfusu kapsayan en önemli uygulama gençlerde olduğu gibi 55 yaş üzeri kişilere de özel indirim imkânları ve ayrıcalıklar sağlanması. Uzmanlara göre, orta/uzun vadede yaşlı nüfusa yönelik politikaların çeşitlendirilmesi mümkün. Bu çerçevede, yaşlı nüfusa uygun koşullarda torunlarıyla birlikte tatile çıkma imkânı tanıyan Grand Travel isimli Amerikalı seyahat acentesi bu bakımından ilginç bir örnek teşkil ediyor. Aynı şekilde, yaşlı nüfusun sağlık turizmine yönelik talebinin önümüzdeki yıllarda artış kaydedeceği düşünülüyor. </a:t>
            </a:r>
            <a:br>
              <a:rPr lang="tr-TR" dirty="0" smtClean="0"/>
            </a:br>
            <a:r>
              <a:rPr lang="tr-TR" dirty="0" smtClean="0"/>
              <a:t/>
            </a:r>
            <a:br>
              <a:rPr lang="tr-TR" dirty="0" smtClean="0"/>
            </a:br>
            <a:r>
              <a:rPr lang="tr-TR" dirty="0" smtClean="0"/>
              <a:t>Son olarak, nüfusun yaşlanmasına bağlı olarak sektörün yapısal olarak da bazı değişikliklere gitmesi gerektiği, örneğin gelecekte otel odalarının yaşlı nüfusun da ihtiyaçlarına yanıt verecek şekilde dizayn edilmesinin gerekeceği belirtiliyor. </a:t>
            </a:r>
            <a:br>
              <a:rPr lang="tr-TR" dirty="0" smtClean="0"/>
            </a:br>
            <a:r>
              <a:rPr lang="tr-TR" dirty="0" smtClean="0"/>
              <a:t/>
            </a:r>
            <a:br>
              <a:rPr lang="tr-TR" dirty="0" smtClean="0"/>
            </a:br>
            <a:r>
              <a:rPr lang="tr-TR" dirty="0" smtClean="0"/>
              <a:t>Üçüncü yaş turizmi Türkiye’yi nasıl etkiler? </a:t>
            </a:r>
            <a:br>
              <a:rPr lang="tr-TR" dirty="0" smtClean="0"/>
            </a:br>
            <a:r>
              <a:rPr lang="tr-TR" dirty="0" smtClean="0"/>
              <a:t/>
            </a:r>
            <a:br>
              <a:rPr lang="tr-TR" dirty="0" smtClean="0"/>
            </a:br>
            <a:r>
              <a:rPr lang="tr-TR" dirty="0" smtClean="0"/>
              <a:t>Yaşlanan nüfusun ağırlıklı olarak Avrupa Birliği ülkelerinde yaşaması ve Türkiye’ye gelen turistlerin de %60’ını Avrupalıların oluşturması üçüncü yaş turizminin Türkiye’yi de yakından etkileyeceği gerçeğini ortaya çıkarıyor. Örneğin, ülkemize en fazla turist gönderen Almanya’ya ilişkin bu alandaki veriler incelendiğinde ilginç sonuçlar ortaya çıkıyor. Hâlihazırda Almanya’da 60 yaş ve üstü nüfusun toplam nüfusa oranı %22,6. Bu oran ile Almanya en yaşlı nüfusa sahip olan Avrupa Birliği ülkeleri içerisinde başlarda yer alıyor. 2020 yılı itibariyle de yaşlı nüfusun toplam nüfus içerisindeki payının %27,8’e yükselmesi öngörülüyor. Bunun yanı sıra, Almanya’da hâlihazırda tatile çıkma oranı gayet yüksek olan 45–64 yaş grubunun önümüzdeki yıllarda daha da artması öngörülüyor. OMT tarafından hazırlanan ve Alman turistlerin eğilimlerini belirleyen raporda da, son dönemde tatile çıkan Almanların yaş ortalamasında artış kaydedildiği ve tatile çıkan her üç Alman turistten birinin emeklilik yaşında olduğu belirtiliyor.</a:t>
            </a:r>
            <a:endParaRPr lang="en-US" b="1" dirty="0" smtClean="0"/>
          </a:p>
          <a:p>
            <a:pPr marL="0" indent="0">
              <a:buNone/>
            </a:pPr>
            <a:endParaRPr lang="tr-TR" dirty="0" smtClean="0"/>
          </a:p>
          <a:p>
            <a:pPr marL="0" indent="0">
              <a:buNone/>
            </a:pPr>
            <a:r>
              <a:rPr lang="tr-TR" dirty="0" smtClean="0"/>
              <a:t>(</a:t>
            </a:r>
            <a:r>
              <a:rPr lang="tr-TR" u="sng" dirty="0" smtClean="0">
                <a:hlinkClick r:id="rId2"/>
              </a:rPr>
              <a:t>http://www.turizmdebusabah.com/HaberPrint~haberNo~11755.htm</a:t>
            </a:r>
            <a:r>
              <a:rPr lang="tr-TR" dirty="0" smtClean="0"/>
              <a:t>) </a:t>
            </a:r>
            <a:endParaRPr lang="en-US" dirty="0" smtClean="0"/>
          </a:p>
          <a:p>
            <a:endParaRPr lang="en-US" dirty="0" smtClean="0"/>
          </a:p>
        </p:txBody>
      </p:sp>
    </p:spTree>
    <p:extLst>
      <p:ext uri="{BB962C8B-B14F-4D97-AF65-F5344CB8AC3E}">
        <p14:creationId xmlns:p14="http://schemas.microsoft.com/office/powerpoint/2010/main" val="51629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24125" y="659962"/>
            <a:ext cx="8462675" cy="6026821"/>
          </a:xfrm>
        </p:spPr>
        <p:txBody>
          <a:bodyPr>
            <a:normAutofit fontScale="40000" lnSpcReduction="20000"/>
          </a:bodyPr>
          <a:lstStyle/>
          <a:p>
            <a:r>
              <a:rPr lang="tr-TR" sz="4000" b="1" dirty="0"/>
              <a:t>TURİZMDE 'İKİNCİ BAHARI' 50 YAŞ VE ÜSTÜ EMEKLİ, AVRUPALI YABANCILAR YAŞATACAK!</a:t>
            </a:r>
            <a:endParaRPr lang="en-US" sz="4000" dirty="0"/>
          </a:p>
          <a:p>
            <a:r>
              <a:rPr lang="tr-TR" sz="4000" dirty="0"/>
              <a:t>Kuş gribi, karikatür krizi, Dünya Kupası derken, bu yıl vites küçültmek zorunda kalan turizm sektörü umudunu, ’ikinci </a:t>
            </a:r>
            <a:r>
              <a:rPr lang="tr-TR" sz="4000" dirty="0" err="1"/>
              <a:t>baharı’nı</a:t>
            </a:r>
            <a:r>
              <a:rPr lang="tr-TR" sz="4000" dirty="0"/>
              <a:t> yaşayanlara bağladı. Turizm literatüründe 3. yaş turizmi olarak adlandırılan 50 yaş üstü emekliler, otelcilerin sonbahar umudu oldu. </a:t>
            </a:r>
            <a:endParaRPr lang="en-US" sz="4000" dirty="0"/>
          </a:p>
          <a:p>
            <a:r>
              <a:rPr lang="tr-TR" sz="4000" dirty="0"/>
              <a:t>Hava sıcaklığının düşmesiyle birlikte Eylül ayında rotasını güney bölgelere çeviren ’ihtiyar delikanlılar’, başta Alanya ve Antalya bölgesindeki otellerin yüzünü güldürdü. Geçen yıl kişi başı yarım pansiyon 400–600 Euro arasında değişen paket fiyatlarını bu yıl her şey dâhil olarak değiştiren otelciler, turizmin 12 aya yayılması açısından 3. yaş turizminin çok büyük bir potansiyel taşıdığını belirtti.</a:t>
            </a:r>
            <a:endParaRPr lang="en-US" sz="4000" dirty="0"/>
          </a:p>
          <a:p>
            <a:r>
              <a:rPr lang="tr-TR" sz="4000" dirty="0"/>
              <a:t>Alanya Otelciler Birliği Müfit Kaptanoğlu, Türkiye’ye bir yılda gelen 50 yaş üzeri turist sayısının yaklaşık 5 milyon civarında olduğunu, bunun 3,5 milyonunun da Antalya bölgesine geldiğini belirtti. Türkiye’ye göre çok daha fazla sosyal haklar ile emekli maaşına sahip olan 50 yaş üstü turistlerin, harcama potansiyeli açısından da büyük avantaja sahip olduğunu vurgulayan Kaptanoğlu, şöyle devam etti: “Özellikle Eylül ayından itibaren Türkiye’ye geliyorlar. Bu bölgede kış aylarında tesislerde konaklayan turistlerin neredeyse tamamını üçüncü yaş grubu oluşturuyor. Turizmin 12 aya yayılması ve özellikle kriz dönemlerinde boş kalan tesislerin kendilerini döndürebilmesi açısından, gerçekten çok olumlu bir etkileri var.” </a:t>
            </a:r>
            <a:endParaRPr lang="en-US" sz="4000" dirty="0"/>
          </a:p>
          <a:p>
            <a:r>
              <a:rPr lang="tr-TR" sz="4000" dirty="0"/>
              <a:t>Akdeniz Turistik Otelciler Birliği (AKTOB) Başkanı Osman Ayık ise “Kasım ayında Lara bölgesine bakın, otellerin çoğunluğunda üçüncü yaş grubunu görürsünüz” dedi. Sakin bir ortamda tatillerini geçir Ayık, şunları kaydetti: “Bu nedenle, özellikle kışın maliyetlerini çıkartmak isteyen tesisler açısından 3. yaş turizmi çok önemli. Çünkü bir tesisi kışın kapatıp, sezon da tekrar açmak, gerçekten çok büyük bir maliyet. Geçen sene otellerini kışın da açık tutmak adına 149 </a:t>
            </a:r>
            <a:r>
              <a:rPr lang="tr-TR" sz="4000" dirty="0" err="1"/>
              <a:t>euroya</a:t>
            </a:r>
            <a:r>
              <a:rPr lang="tr-TR" sz="4000" dirty="0"/>
              <a:t> her şey dahil paket satan tesisler oldu.”</a:t>
            </a:r>
            <a:endParaRPr lang="en-US" sz="4000" dirty="0"/>
          </a:p>
          <a:p>
            <a:pPr marL="0" indent="0">
              <a:buNone/>
            </a:pPr>
            <a:endParaRPr lang="tr-TR" sz="4000" dirty="0" smtClean="0"/>
          </a:p>
          <a:p>
            <a:pPr marL="0" indent="0">
              <a:buNone/>
            </a:pPr>
            <a:r>
              <a:rPr lang="tr-TR" sz="4000" dirty="0" smtClean="0"/>
              <a:t>(</a:t>
            </a:r>
            <a:r>
              <a:rPr lang="tr-TR" sz="4000" u="sng" dirty="0">
                <a:hlinkClick r:id="rId2"/>
              </a:rPr>
              <a:t>http://www.istegundem.com/news_detail.php?id=2190</a:t>
            </a:r>
            <a:r>
              <a:rPr lang="tr-TR" sz="4000" dirty="0"/>
              <a:t>)</a:t>
            </a:r>
            <a:endParaRPr lang="en-US" sz="4000" dirty="0"/>
          </a:p>
          <a:p>
            <a:pPr marL="0" indent="0">
              <a:buNone/>
            </a:pPr>
            <a:endParaRPr lang="en-US" dirty="0"/>
          </a:p>
        </p:txBody>
      </p:sp>
    </p:spTree>
    <p:extLst>
      <p:ext uri="{BB962C8B-B14F-4D97-AF65-F5344CB8AC3E}">
        <p14:creationId xmlns:p14="http://schemas.microsoft.com/office/powerpoint/2010/main" val="614419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99221" y="274638"/>
            <a:ext cx="8678629" cy="6486858"/>
          </a:xfrm>
        </p:spPr>
        <p:txBody>
          <a:bodyPr>
            <a:normAutofit fontScale="40000" lnSpcReduction="20000"/>
          </a:bodyPr>
          <a:lstStyle/>
          <a:p>
            <a:pPr marL="0" indent="0">
              <a:buNone/>
            </a:pPr>
            <a:r>
              <a:rPr lang="tr-TR" b="1" dirty="0"/>
              <a:t>Turizmin kabuk değişimi hangi yöne kayıyor?</a:t>
            </a:r>
            <a:endParaRPr lang="en-US" b="1" dirty="0"/>
          </a:p>
          <a:p>
            <a:r>
              <a:rPr lang="tr-TR" dirty="0"/>
              <a:t>Son yıllarda turizm kabuk değiştiriyor, evrimden geçiyor. Uzun tatiller parçalara bölünüyor, erken emeklilerin sayısı artıyor, internetten rezervasyon verenlerin oranı yükseliyor... Ve bilin ki dev turizm pastası “en iyi değişene” göz kırpıyor.</a:t>
            </a:r>
            <a:endParaRPr lang="en-US" b="1" i="1" dirty="0"/>
          </a:p>
          <a:p>
            <a:endParaRPr lang="en-US" dirty="0"/>
          </a:p>
          <a:p>
            <a:r>
              <a:rPr lang="tr-TR" dirty="0"/>
              <a:t>İSTANBUL - YIL 2020... 1 milyar 600 milyon insan bavul hazırlıyor... 1 milyon 600 bin turist... Küreselleşmenin olumlu etkileri turizm sektörüne adeta nur gibi yağıyor... Dünya Ticaret Örgütü’nün 2020 yılına ilişkin turist sayısı tahmini, bu senaryoyu filme çekmeye başladığımızı gösteriyor.</a:t>
            </a:r>
            <a:endParaRPr lang="en-US" dirty="0"/>
          </a:p>
          <a:p>
            <a:endParaRPr lang="en-US" dirty="0"/>
          </a:p>
          <a:p>
            <a:r>
              <a:rPr lang="tr-TR" dirty="0"/>
              <a:t>Bu rakam 2006 yılında kaydedilen rakamın iki katına eşit. Aynı öngörülere göre 2020’de Avrupa’yı 700 milyon, Amerika’yı 300 milyon, Afrika’yı ise 77 milyon turist ziyaret edecek.</a:t>
            </a:r>
            <a:br>
              <a:rPr lang="tr-TR" dirty="0"/>
            </a:br>
            <a:r>
              <a:rPr lang="tr-TR" dirty="0"/>
              <a:t>Turizmin ekonomi için önemini anlatmaya gerek olmasa da, fikir vermesi açısından Avrupa Birliği (AB) içinde yan sektörlerle beraber milli gelirlerin yaklaşık yüzde 11’ini oluşturduğunu ve 24 milyon kişinin doğrudan bu sektörde çalıştığını belirtmek yeterli.</a:t>
            </a:r>
            <a:endParaRPr lang="en-US" dirty="0"/>
          </a:p>
          <a:p>
            <a:endParaRPr lang="en-US" dirty="0"/>
          </a:p>
          <a:p>
            <a:r>
              <a:rPr lang="tr-TR" b="1" dirty="0"/>
              <a:t>ERKEN EMEKLİ TURİSTLER</a:t>
            </a:r>
            <a:r>
              <a:rPr lang="tr-TR" dirty="0"/>
              <a:t/>
            </a:r>
            <a:br>
              <a:rPr lang="tr-TR" dirty="0"/>
            </a:br>
            <a:r>
              <a:rPr lang="tr-TR" dirty="0"/>
              <a:t>Fakat... Evet, “</a:t>
            </a:r>
            <a:r>
              <a:rPr lang="tr-TR" dirty="0" err="1"/>
              <a:t>fakat”ı</a:t>
            </a:r>
            <a:r>
              <a:rPr lang="tr-TR" dirty="0"/>
              <a:t> da var... Turizm kabuk değiştiriyor, evrimden geçiyor. Dünya turizmini gelecek yıllarda etkileyecek trendlerin başında da nüfus değişimi geliyor. Dünyanın en fazla turist çeken ve turist veren bölgesi olan Avrupa’da üçüncü yaş nüfusun genel nüfus içindeki oranı hızla artıyor. Üçüncü yaş grubu, kısa ve orta vadede erken emeklilikten faydalanmaya ve iyi finanse edilen emeklilik maaşlarını almaya devam edecek. </a:t>
            </a:r>
            <a:br>
              <a:rPr lang="tr-TR" dirty="0"/>
            </a:br>
            <a:r>
              <a:rPr lang="tr-TR" dirty="0"/>
              <a:t/>
            </a:r>
            <a:br>
              <a:rPr lang="tr-TR" dirty="0"/>
            </a:br>
            <a:r>
              <a:rPr lang="tr-TR" dirty="0"/>
              <a:t>Buna karşılık uzun vadede emeklilik maaşlarının devletler tarafından bugün olduğu gibi finanse edilemeyeceği ve emeklilik yaşının ilerleyeceği de biliniyor. Batı’da emeklilik yaşının 70’lere itilmesi konusunda tartışılıyor. İngiliz hükümeti için hazırlanan bir raporda emeklilik yaşının 2030 perspektifinde 66’ya, 2050 perspektifinde ise 68’e alınması öneriliyor. Ki, buna benzer tartışmalar diğer ülkelerde yaşanmıyor sanmayın.</a:t>
            </a:r>
            <a:br>
              <a:rPr lang="tr-TR" dirty="0"/>
            </a:br>
            <a:r>
              <a:rPr lang="tr-TR" dirty="0"/>
              <a:t/>
            </a:r>
            <a:br>
              <a:rPr lang="tr-TR" dirty="0"/>
            </a:br>
            <a:r>
              <a:rPr lang="tr-TR" dirty="0"/>
              <a:t>Yaşlı nüfus otomatik olarak sağlık ve huzur turizmini de çağrıştırıyor. Sağlıklı yaşam, formda kalmak, kentlerin stres ve trafiğinden kaçma arzusu bu yaş grubundaki Batılı turist için tatil ülkesi seçiminde en önemli etkenler. Yine bu turist grubuna yönelik kültür temalı özel turistik programlar da yükselişte... Nüfus konusundaki bir diğer trend ise 50 ve 60’lı yaşların artık günümüzde “orta yaş” olarak değerlendirilmeye başlanması. Dolayısıyla orta yaş </a:t>
            </a:r>
            <a:r>
              <a:rPr lang="tr-TR" dirty="0" err="1"/>
              <a:t>segmenti</a:t>
            </a:r>
            <a:r>
              <a:rPr lang="tr-TR" dirty="0"/>
              <a:t> her geçen gün genişliyor.</a:t>
            </a:r>
            <a:endParaRPr lang="en-US" dirty="0"/>
          </a:p>
          <a:p>
            <a:pPr marL="0" indent="0">
              <a:buNone/>
            </a:pPr>
            <a:endParaRPr lang="tr-TR" dirty="0" smtClean="0"/>
          </a:p>
          <a:p>
            <a:pPr marL="0" indent="0">
              <a:buNone/>
            </a:pPr>
            <a:r>
              <a:rPr lang="tr-TR" dirty="0" smtClean="0"/>
              <a:t>( </a:t>
            </a:r>
            <a:r>
              <a:rPr lang="tr-TR" u="sng" dirty="0">
                <a:hlinkClick r:id="rId2"/>
              </a:rPr>
              <a:t>http://www.ntvmsnbc.com/news/416304.asp</a:t>
            </a:r>
            <a:r>
              <a:rPr lang="tr-TR" dirty="0" smtClean="0"/>
              <a:t>)</a:t>
            </a:r>
            <a:endParaRPr lang="en-US" dirty="0"/>
          </a:p>
        </p:txBody>
      </p:sp>
    </p:spTree>
    <p:extLst>
      <p:ext uri="{BB962C8B-B14F-4D97-AF65-F5344CB8AC3E}">
        <p14:creationId xmlns:p14="http://schemas.microsoft.com/office/powerpoint/2010/main" val="19550127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86</TotalTime>
  <Words>792</Words>
  <Application>Microsoft Macintosh PowerPoint</Application>
  <PresentationFormat>On-screen Show (4:3)</PresentationFormat>
  <Paragraphs>40</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3. Yaş Turizmi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Kaynakça</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 Yaş Turizmi</dc:title>
  <dc:creator>azade</dc:creator>
  <cp:lastModifiedBy>azade</cp:lastModifiedBy>
  <cp:revision>8</cp:revision>
  <dcterms:created xsi:type="dcterms:W3CDTF">2017-10-29T10:17:30Z</dcterms:created>
  <dcterms:modified xsi:type="dcterms:W3CDTF">2017-10-31T10:05:58Z</dcterms:modified>
</cp:coreProperties>
</file>