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6" r:id="rId11"/>
    <p:sldId id="264"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Yoksulluğun kadınlaşması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sz="3200" dirty="0"/>
              <a:t>İş piyasasında kadınların ikincil konumda olduklarını gösteren pek çok veri mevcuttur: işgücü piyasasına katılımın düşük olması, katılım sağlandığında düşük ücretli işlerde istihdam edilme, kayıt dışı sektörde çalışma, fason çalışma, ücretsiz aile işçisi olma, elde edilen gelir üzerinde, özellikle kırsal alanlarda, söz sahibi olmama-gelirden yoksunluk vb. gibi göstergeler bu farklılıkları belirlemektedir. </a:t>
            </a:r>
          </a:p>
          <a:p>
            <a:endParaRPr lang="tr-TR" dirty="0"/>
          </a:p>
        </p:txBody>
      </p:sp>
    </p:spTree>
    <p:extLst>
      <p:ext uri="{BB962C8B-B14F-4D97-AF65-F5344CB8AC3E}">
        <p14:creationId xmlns:p14="http://schemas.microsoft.com/office/powerpoint/2010/main" val="1702680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dirty="0"/>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256840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Y</a:t>
            </a:r>
            <a:r>
              <a:rPr lang="tr-TR" dirty="0" smtClean="0"/>
              <a:t>oksulluğun </a:t>
            </a:r>
            <a:r>
              <a:rPr lang="tr-TR" dirty="0"/>
              <a:t>belirlenmesinde mutlak yoksulluğun yeterli olmadığı göreli yoksunluğun da açıklanması gerekliliği anlaşılmaktadır. </a:t>
            </a:r>
            <a:endParaRPr lang="tr-TR" dirty="0" smtClean="0"/>
          </a:p>
          <a:p>
            <a:pPr algn="just"/>
            <a:endParaRPr lang="tr-TR" dirty="0"/>
          </a:p>
          <a:p>
            <a:pPr algn="just"/>
            <a:r>
              <a:rPr lang="tr-TR" dirty="0" smtClean="0"/>
              <a:t>Buna </a:t>
            </a:r>
            <a:r>
              <a:rPr lang="tr-TR" dirty="0"/>
              <a:t>bağlı olarak; kentsel yoksulluk, kırsal yoksulluk, kadın yoksulluğu, yaşlı yoksulluğu gibi yeni yoksulluk türleri tanımlanmıştır.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72816"/>
            <a:ext cx="8229600" cy="4384144"/>
          </a:xfrm>
        </p:spPr>
        <p:txBody>
          <a:bodyPr/>
          <a:lstStyle/>
          <a:p>
            <a:pPr algn="just"/>
            <a:r>
              <a:rPr lang="tr-TR" dirty="0"/>
              <a:t>Örneğin yaşlı yoksulluğu, yalnızca ekonomik yetersizlik olarak değil; yalnızlık, hastalık, güçsüzlük, fonksiyon kaybı, sosyal alana dâhil olamama, bakım problemi, güvenli yaşam alanının sağlanamaması gibi boyutlarıyla ele alınmaktadır.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76872"/>
            <a:ext cx="8229600" cy="3880088"/>
          </a:xfrm>
        </p:spPr>
        <p:txBody>
          <a:bodyPr>
            <a:normAutofit/>
          </a:bodyPr>
          <a:lstStyle/>
          <a:p>
            <a:pPr algn="just"/>
            <a:r>
              <a:rPr lang="tr-TR" dirty="0"/>
              <a:t>Dünya İnsani Gelişme 2010 Raporuna göre uzun vadeli insani gelişme indeksine dayalı olarak özellikle yoksulluk açısından kadınlar ve erkekler arasındaki uçuruma; Güney Asya’da ve Afrika’da yoksulluğun çok boyutlu bir şekilde yaşandığına dikkat çekilmektedir.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İnsani gelişme indeksine göre 1970 yılından bu yana her yıl hazırlanan insani gelişme raporlarına dayanarak Birleşmiş Milletler Kalkınma Programı (UNDP) koordinatörü </a:t>
            </a:r>
            <a:r>
              <a:rPr lang="tr-TR" dirty="0" err="1"/>
              <a:t>Heleng</a:t>
            </a:r>
            <a:r>
              <a:rPr lang="tr-TR" dirty="0"/>
              <a:t> </a:t>
            </a:r>
            <a:r>
              <a:rPr lang="tr-TR" dirty="0" err="1"/>
              <a:t>Clark</a:t>
            </a:r>
            <a:r>
              <a:rPr lang="tr-TR" dirty="0"/>
              <a:t>; “Raporlar bugün insanların geçmişe göre daha sağlıklı, daha eğitimli ve daha çok refah içinde olduklarını göstermektedir. Bütün göstergeler olumlu olmamasına rağmen birçok ülke insan yaşamında gelişme sağlayabilmiştir. Bu gelişme uluslararası toplumun sorumluluklarını yerine getirmesi kadar yerel liderliğin de desteklenmesine bağlıdır.” şeklinde insani gelişme bağlamındaki ilerlemeleri açıklamıştır.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Tüm bu ilerlemelere karşın 2010 yılında yayınlanan bu raporda halen; 104 ülkedeki yaklaşık 1.7 milyar insanın çok boyutlu olarak yoksulluğu yaşadıkları, 1.3 milyar insanın ise günde 1.75 dolar ya da daha az para ile geçinmek zorunda kaldıkları belirtilmiştir (UNDP, 2011).</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Maddi olarak herhangi bir gelirinin olmaması durumunda kadınlar çalışarak kendisi ve ailesinin temel ihtiyaçlarını karşılamak zorunda kalmaktadır. </a:t>
            </a:r>
            <a:endParaRPr lang="tr-TR" dirty="0" smtClean="0"/>
          </a:p>
          <a:p>
            <a:pPr algn="just"/>
            <a:endParaRPr lang="tr-TR" dirty="0"/>
          </a:p>
          <a:p>
            <a:pPr algn="just"/>
            <a:r>
              <a:rPr lang="tr-TR" dirty="0" smtClean="0"/>
              <a:t>Fakat </a:t>
            </a:r>
            <a:r>
              <a:rPr lang="tr-TR" dirty="0"/>
              <a:t>çalışarak maddi gelir elde etmesi gereken kadınların ayrıca işgücü piyasası içerisinde de yaşamış oldukları sorunlar mevcuttur.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Örneğin, işgücü piyasası içerisinde özellikle cinsel istismara maruz kalma oranının fazla olması, çocuklarının, özellikle 0 – 12 yaş arası, bakım ve sorumluluklarını da yerine getirmek zorunda olması nedeniyle çalışma yaşamına katılamaması, çocukları için ayrıca bir bakım elemanı bulmasında yüksek ücretler ile karşılaşması, eğitim düzeyleri ve mesleki bilgi ve becerilerindeki eksiklikler lideri kadın olan tek ebeveynli aileler de kadının çalışamamasına engel olması ile yoksulluk fazla oranda görülmektedir</a:t>
            </a:r>
            <a:r>
              <a:rPr lang="tr-TR" dirty="0" smtClean="0"/>
              <a:t>.</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Kadın yoksulluğunu anlamak için genel yoksulluğa göre belirleyici özelliklerini ortaya koymak gerekir. </a:t>
            </a:r>
            <a:r>
              <a:rPr lang="tr-TR" sz="3200" dirty="0" err="1"/>
              <a:t>Buvinic’e</a:t>
            </a:r>
            <a:r>
              <a:rPr lang="tr-TR" sz="3200" dirty="0"/>
              <a:t> göre kadın yoksulluğunun 2 belirleyici özelliği bulunmaktadır: işgücü piyasasındaki konumu ve eğitim imkanlarından yararlanma durumu. </a:t>
            </a:r>
          </a:p>
        </p:txBody>
      </p:sp>
    </p:spTree>
    <p:extLst>
      <p:ext uri="{BB962C8B-B14F-4D97-AF65-F5344CB8AC3E}">
        <p14:creationId xmlns:p14="http://schemas.microsoft.com/office/powerpoint/2010/main" val="3221767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TotalTime>
  <Words>526</Words>
  <Application>Microsoft Office PowerPoint</Application>
  <PresentationFormat>Ekran Gösterisi (4:3)</PresentationFormat>
  <Paragraphs>24</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2020-05-02T10:59:16Z</dcterms:modified>
</cp:coreProperties>
</file>