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1" r:id="rId3"/>
    <p:sldId id="267" r:id="rId4"/>
    <p:sldId id="288" r:id="rId5"/>
    <p:sldId id="266" r:id="rId6"/>
    <p:sldId id="258" r:id="rId7"/>
    <p:sldId id="289" r:id="rId8"/>
    <p:sldId id="290" r:id="rId9"/>
    <p:sldId id="291" r:id="rId10"/>
    <p:sldId id="259" r:id="rId11"/>
    <p:sldId id="260" r:id="rId12"/>
    <p:sldId id="261" r:id="rId13"/>
    <p:sldId id="265" r:id="rId14"/>
    <p:sldId id="292" r:id="rId15"/>
    <p:sldId id="286" r:id="rId16"/>
    <p:sldId id="264" r:id="rId17"/>
    <p:sldId id="294" r:id="rId18"/>
    <p:sldId id="270" r:id="rId19"/>
    <p:sldId id="263" r:id="rId20"/>
    <p:sldId id="299" r:id="rId21"/>
    <p:sldId id="293" r:id="rId22"/>
    <p:sldId id="262" r:id="rId23"/>
    <p:sldId id="269" r:id="rId24"/>
    <p:sldId id="297" r:id="rId25"/>
    <p:sldId id="268" r:id="rId26"/>
    <p:sldId id="283" r:id="rId27"/>
    <p:sldId id="284" r:id="rId28"/>
    <p:sldId id="271" r:id="rId29"/>
    <p:sldId id="296" r:id="rId30"/>
    <p:sldId id="272" r:id="rId31"/>
    <p:sldId id="275" r:id="rId32"/>
    <p:sldId id="274" r:id="rId33"/>
    <p:sldId id="273" r:id="rId34"/>
    <p:sldId id="285" r:id="rId35"/>
    <p:sldId id="276" r:id="rId36"/>
    <p:sldId id="277" r:id="rId37"/>
    <p:sldId id="278" r:id="rId38"/>
    <p:sldId id="302" r:id="rId39"/>
    <p:sldId id="303" r:id="rId40"/>
    <p:sldId id="279" r:id="rId41"/>
    <p:sldId id="280" r:id="rId42"/>
    <p:sldId id="300" r:id="rId43"/>
    <p:sldId id="281" r:id="rId44"/>
    <p:sldId id="282" r:id="rId45"/>
    <p:sldId id="28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9" autoAdjust="0"/>
    <p:restoredTop sz="94660"/>
  </p:normalViewPr>
  <p:slideViewPr>
    <p:cSldViewPr snapToGrid="0">
      <p:cViewPr varScale="1">
        <p:scale>
          <a:sx n="91" d="100"/>
          <a:sy n="91"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10/15/2019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23A1CC3-2375-41D4-9E03-427CAF2A4C1A}"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FF16868-8199-4C2C-A5B1-63AEE139F88E}"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AD9FF7F-6988-44CC-821B-644E70CD2F73}"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C12C299-16B2-4475-990D-751901EACC14}"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10/15/2019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34E6425-0181-43F2-84FC-787E803FD2F8}"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6E86A4C-8E40-4F87-A4F0-01A0687C5742}"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5E72C73-2D91-4E12-BA25-F0AA0C03599B}"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10/15/2019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9613" y="2099733"/>
            <a:ext cx="8340999" cy="1253067"/>
          </a:xfrm>
        </p:spPr>
        <p:txBody>
          <a:bodyPr/>
          <a:lstStyle/>
          <a:p>
            <a:r>
              <a:rPr lang="tr-TR" sz="8000" dirty="0" smtClean="0">
                <a:solidFill>
                  <a:srgbClr val="FFFF00"/>
                </a:solidFill>
              </a:rPr>
              <a:t>BÖBREK KANSERİ</a:t>
            </a:r>
            <a:endParaRPr lang="tr-TR" sz="8000" dirty="0">
              <a:solidFill>
                <a:srgbClr val="FFFF00"/>
              </a:solidFill>
            </a:endParaRPr>
          </a:p>
        </p:txBody>
      </p:sp>
      <p:sp>
        <p:nvSpPr>
          <p:cNvPr id="3" name="Alt Başlık 2"/>
          <p:cNvSpPr>
            <a:spLocks noGrp="1"/>
          </p:cNvSpPr>
          <p:nvPr>
            <p:ph type="subTitle" idx="1"/>
          </p:nvPr>
        </p:nvSpPr>
        <p:spPr>
          <a:xfrm>
            <a:off x="1154954" y="3857297"/>
            <a:ext cx="8825658" cy="1697421"/>
          </a:xfrm>
        </p:spPr>
        <p:txBody>
          <a:bodyPr/>
          <a:lstStyle/>
          <a:p>
            <a:r>
              <a:rPr lang="tr-TR" dirty="0" smtClean="0">
                <a:solidFill>
                  <a:srgbClr val="00B0F0"/>
                </a:solidFill>
              </a:rPr>
              <a:t>MERVE İREM ER     17240178</a:t>
            </a:r>
          </a:p>
          <a:p>
            <a:r>
              <a:rPr lang="tr-TR" dirty="0" smtClean="0">
                <a:solidFill>
                  <a:srgbClr val="00B0F0"/>
                </a:solidFill>
              </a:rPr>
              <a:t>YASEMİN ERİK        17240182</a:t>
            </a:r>
            <a:endParaRPr lang="tr-TR" dirty="0">
              <a:solidFill>
                <a:srgbClr val="00B0F0"/>
              </a:solidFill>
            </a:endParaRPr>
          </a:p>
        </p:txBody>
      </p:sp>
    </p:spTree>
    <p:extLst>
      <p:ext uri="{BB962C8B-B14F-4D97-AF65-F5344CB8AC3E}">
        <p14:creationId xmlns:p14="http://schemas.microsoft.com/office/powerpoint/2010/main" val="1440744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Toplayıcı Sistem Kanseri</a:t>
            </a:r>
            <a:r>
              <a:rPr lang="tr-TR" dirty="0"/>
              <a:t>: </a:t>
            </a:r>
            <a:r>
              <a:rPr lang="tr-TR" dirty="0" err="1"/>
              <a:t>Pelvis</a:t>
            </a:r>
            <a:r>
              <a:rPr lang="tr-TR" dirty="0"/>
              <a:t> </a:t>
            </a:r>
            <a:r>
              <a:rPr lang="tr-TR" dirty="0" err="1" smtClean="0"/>
              <a:t>Renalis</a:t>
            </a:r>
            <a:r>
              <a:rPr lang="tr-TR" dirty="0" smtClean="0"/>
              <a:t> Tümörü</a:t>
            </a:r>
            <a:endParaRPr lang="tr-TR" dirty="0"/>
          </a:p>
        </p:txBody>
      </p:sp>
      <p:sp>
        <p:nvSpPr>
          <p:cNvPr id="3" name="İçerik Yer Tutucusu 2"/>
          <p:cNvSpPr>
            <a:spLocks noGrp="1"/>
          </p:cNvSpPr>
          <p:nvPr>
            <p:ph idx="1"/>
          </p:nvPr>
        </p:nvSpPr>
        <p:spPr/>
        <p:txBody>
          <a:bodyPr>
            <a:noAutofit/>
          </a:bodyPr>
          <a:lstStyle/>
          <a:p>
            <a:r>
              <a:rPr lang="tr-TR" sz="2800" dirty="0"/>
              <a:t>Böbrek </a:t>
            </a:r>
            <a:r>
              <a:rPr lang="tr-TR" sz="2800" dirty="0" err="1"/>
              <a:t>parankim</a:t>
            </a:r>
            <a:r>
              <a:rPr lang="tr-TR" sz="2800" dirty="0"/>
              <a:t> hastalığına oranla daha az rastlanılan bir kanser çeşidi olan </a:t>
            </a:r>
            <a:r>
              <a:rPr lang="tr-TR" sz="2800" dirty="0" err="1"/>
              <a:t>pelvis</a:t>
            </a:r>
            <a:r>
              <a:rPr lang="tr-TR" sz="2800" dirty="0"/>
              <a:t> </a:t>
            </a:r>
            <a:r>
              <a:rPr lang="tr-TR" sz="2800" dirty="0" err="1"/>
              <a:t>renalis</a:t>
            </a:r>
            <a:r>
              <a:rPr lang="tr-TR" sz="2800" dirty="0"/>
              <a:t> </a:t>
            </a:r>
            <a:r>
              <a:rPr lang="tr-TR" sz="2800" dirty="0" err="1"/>
              <a:t>tömörü</a:t>
            </a:r>
            <a:r>
              <a:rPr lang="tr-TR" sz="2800" dirty="0"/>
              <a:t>, </a:t>
            </a:r>
            <a:r>
              <a:rPr lang="tr-TR" sz="2800" dirty="0" err="1"/>
              <a:t>üreter</a:t>
            </a:r>
            <a:r>
              <a:rPr lang="tr-TR" sz="2800" dirty="0"/>
              <a:t> bölgesinde oluşur. Peki, </a:t>
            </a:r>
            <a:r>
              <a:rPr lang="tr-TR" sz="2800" dirty="0" err="1"/>
              <a:t>üreter</a:t>
            </a:r>
            <a:r>
              <a:rPr lang="tr-TR" sz="2800" dirty="0"/>
              <a:t> nedir? Böbrek ile idrar torbası arasında yer alan ve 25-30 santimetre uzunluğunda kas liflerinden oluşmuş boru şeklindeki bir yapıdır. Bu bölgede meydana gelen anormal hücre çoğalmaları </a:t>
            </a:r>
            <a:r>
              <a:rPr lang="tr-TR" sz="2800" dirty="0" err="1"/>
              <a:t>pelvis</a:t>
            </a:r>
            <a:r>
              <a:rPr lang="tr-TR" sz="2800" dirty="0"/>
              <a:t> </a:t>
            </a:r>
            <a:r>
              <a:rPr lang="tr-TR" sz="2800" dirty="0" err="1"/>
              <a:t>renalis</a:t>
            </a:r>
            <a:r>
              <a:rPr lang="tr-TR" sz="2800" dirty="0"/>
              <a:t> tümörü olarak adlandırılır.</a:t>
            </a:r>
          </a:p>
        </p:txBody>
      </p:sp>
    </p:spTree>
    <p:extLst>
      <p:ext uri="{BB962C8B-B14F-4D97-AF65-F5344CB8AC3E}">
        <p14:creationId xmlns:p14="http://schemas.microsoft.com/office/powerpoint/2010/main" val="223275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Kanseri Nedenleri</a:t>
            </a:r>
            <a:endParaRPr lang="tr-TR" dirty="0"/>
          </a:p>
        </p:txBody>
      </p:sp>
      <p:sp>
        <p:nvSpPr>
          <p:cNvPr id="3" name="İçerik Yer Tutucusu 2"/>
          <p:cNvSpPr>
            <a:spLocks noGrp="1"/>
          </p:cNvSpPr>
          <p:nvPr>
            <p:ph idx="1"/>
          </p:nvPr>
        </p:nvSpPr>
        <p:spPr>
          <a:xfrm>
            <a:off x="1154954" y="2238703"/>
            <a:ext cx="8825659" cy="4619297"/>
          </a:xfrm>
        </p:spPr>
        <p:txBody>
          <a:bodyPr>
            <a:normAutofit/>
          </a:bodyPr>
          <a:lstStyle/>
          <a:p>
            <a:pPr marL="0" indent="0">
              <a:buNone/>
            </a:pPr>
            <a:r>
              <a:rPr lang="tr-TR" dirty="0" smtClean="0"/>
              <a:t>   Böbrek </a:t>
            </a:r>
            <a:r>
              <a:rPr lang="tr-TR" dirty="0"/>
              <a:t>tümörü oluşumunun nedenleri tam olarak bilinmese de bazı risk </a:t>
            </a:r>
            <a:r>
              <a:rPr lang="tr-TR" dirty="0" smtClean="0"/>
              <a:t>           faktörleri </a:t>
            </a:r>
            <a:r>
              <a:rPr lang="tr-TR" dirty="0"/>
              <a:t>kanser </a:t>
            </a:r>
            <a:r>
              <a:rPr lang="tr-TR" dirty="0" smtClean="0"/>
              <a:t>oluşumunu </a:t>
            </a:r>
            <a:r>
              <a:rPr lang="tr-TR" dirty="0"/>
              <a:t>tetikleyebilir.</a:t>
            </a:r>
          </a:p>
          <a:p>
            <a:r>
              <a:rPr lang="tr-TR" dirty="0" smtClean="0"/>
              <a:t>Tüm </a:t>
            </a:r>
            <a:r>
              <a:rPr lang="tr-TR" dirty="0"/>
              <a:t>kanser türlerinde olduğu gibi böbrek kanseri oluşumunu tetikleyen en büyük etkenlerden biri sigara kullanımıdır.</a:t>
            </a:r>
          </a:p>
          <a:p>
            <a:r>
              <a:rPr lang="tr-TR" dirty="0"/>
              <a:t>Aşırı kilo, kanser hücresi oluşumunu artırır. Böbrek fonksiyonlarında bozukluklara yol açan vücudun aşırı yağlanması, böbrek kanserine yakalanma riskini artırır.</a:t>
            </a:r>
          </a:p>
          <a:p>
            <a:r>
              <a:rPr lang="tr-TR" dirty="0"/>
              <a:t>Uzun süren kan basıncı yüksekliği,</a:t>
            </a:r>
          </a:p>
          <a:p>
            <a:r>
              <a:rPr lang="tr-TR" dirty="0"/>
              <a:t>Kronik böbrek yetmezliği hastalığı,</a:t>
            </a:r>
          </a:p>
          <a:p>
            <a:r>
              <a:rPr lang="tr-TR" dirty="0"/>
              <a:t>Genetik yatkınlık, doğuştan gelen at nalı böbrek, </a:t>
            </a:r>
            <a:r>
              <a:rPr lang="tr-TR" dirty="0" err="1"/>
              <a:t>polikistik</a:t>
            </a:r>
            <a:r>
              <a:rPr lang="tr-TR" dirty="0"/>
              <a:t> böbrek hastalıkları ve sistemik bir hastalık olan </a:t>
            </a:r>
            <a:r>
              <a:rPr lang="tr-TR" dirty="0" err="1"/>
              <a:t>von</a:t>
            </a:r>
            <a:r>
              <a:rPr lang="tr-TR" dirty="0"/>
              <a:t> </a:t>
            </a:r>
            <a:r>
              <a:rPr lang="tr-TR" dirty="0" err="1"/>
              <a:t>Hippel-Lindau</a:t>
            </a:r>
            <a:r>
              <a:rPr lang="tr-TR" dirty="0"/>
              <a:t> sendromu,</a:t>
            </a:r>
          </a:p>
          <a:p>
            <a:r>
              <a:rPr lang="tr-TR" dirty="0"/>
              <a:t>Uzun süre ilaç kullanımı özellikle ağrı kesiciler.</a:t>
            </a:r>
          </a:p>
        </p:txBody>
      </p:sp>
    </p:spTree>
    <p:extLst>
      <p:ext uri="{BB962C8B-B14F-4D97-AF65-F5344CB8AC3E}">
        <p14:creationId xmlns:p14="http://schemas.microsoft.com/office/powerpoint/2010/main" val="91544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Kanseri Belirtileri</a:t>
            </a:r>
            <a:endParaRPr lang="tr-TR" dirty="0"/>
          </a:p>
        </p:txBody>
      </p:sp>
      <p:sp>
        <p:nvSpPr>
          <p:cNvPr id="3" name="İçerik Yer Tutucusu 2"/>
          <p:cNvSpPr>
            <a:spLocks noGrp="1"/>
          </p:cNvSpPr>
          <p:nvPr>
            <p:ph idx="1"/>
          </p:nvPr>
        </p:nvSpPr>
        <p:spPr>
          <a:xfrm>
            <a:off x="1154954" y="2396359"/>
            <a:ext cx="8825659" cy="3623441"/>
          </a:xfrm>
        </p:spPr>
        <p:txBody>
          <a:bodyPr>
            <a:noAutofit/>
          </a:bodyPr>
          <a:lstStyle/>
          <a:p>
            <a:r>
              <a:rPr lang="tr-TR" sz="2000" dirty="0"/>
              <a:t>İdrarda kan görülmesine bağlı olarak idrar rengindeki değişiklikleri koyu renkli idrar, koyu kırmızı ya da pas renginde idrar,</a:t>
            </a:r>
          </a:p>
          <a:p>
            <a:r>
              <a:rPr lang="tr-TR" sz="2000" dirty="0"/>
              <a:t>Sağ böbrek ağrısı, vücudun sağ tarafında ya da sol tarafında görülen geçmeyen ağrı,</a:t>
            </a:r>
          </a:p>
          <a:p>
            <a:r>
              <a:rPr lang="tr-TR" sz="2000" dirty="0"/>
              <a:t>Elle muayenede böbrek kitlesi, karın bölgesinde kitle,</a:t>
            </a:r>
          </a:p>
          <a:p>
            <a:r>
              <a:rPr lang="tr-TR" sz="2000" dirty="0"/>
              <a:t>Kilo kaybı ve iştahsızlık,</a:t>
            </a:r>
          </a:p>
          <a:p>
            <a:r>
              <a:rPr lang="tr-TR" sz="2000" dirty="0"/>
              <a:t>Yüksek ateş,</a:t>
            </a:r>
          </a:p>
          <a:p>
            <a:r>
              <a:rPr lang="tr-TR" sz="2000" dirty="0"/>
              <a:t>Aşırı yorgunluk ve halsizlik de böbrek kanseri belirtisi olarak gösterilebilir.</a:t>
            </a:r>
          </a:p>
        </p:txBody>
      </p:sp>
    </p:spTree>
    <p:extLst>
      <p:ext uri="{BB962C8B-B14F-4D97-AF65-F5344CB8AC3E}">
        <p14:creationId xmlns:p14="http://schemas.microsoft.com/office/powerpoint/2010/main" val="272430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Kanserinin Tanısı</a:t>
            </a:r>
            <a:endParaRPr lang="tr-TR" dirty="0"/>
          </a:p>
        </p:txBody>
      </p:sp>
      <p:sp>
        <p:nvSpPr>
          <p:cNvPr id="3" name="İçerik Yer Tutucusu 2"/>
          <p:cNvSpPr>
            <a:spLocks noGrp="1"/>
          </p:cNvSpPr>
          <p:nvPr>
            <p:ph idx="1"/>
          </p:nvPr>
        </p:nvSpPr>
        <p:spPr>
          <a:xfrm>
            <a:off x="1154954" y="2280745"/>
            <a:ext cx="8825659" cy="3739055"/>
          </a:xfrm>
        </p:spPr>
        <p:txBody>
          <a:bodyPr>
            <a:noAutofit/>
          </a:bodyPr>
          <a:lstStyle/>
          <a:p>
            <a:r>
              <a:rPr lang="tr-TR" sz="2000" dirty="0"/>
              <a:t>Böbrek kanserinin teşhis edilmesinde öncelikle fiziksel muayene yapılır. En yaygın görüntüleme yöntemleri ultrason, CT ve </a:t>
            </a:r>
            <a:r>
              <a:rPr lang="tr-TR" sz="2000" dirty="0" err="1"/>
              <a:t>MRI’dır</a:t>
            </a:r>
            <a:r>
              <a:rPr lang="tr-TR" sz="2000" dirty="0"/>
              <a:t>. Bazı durumlarda tümörün özel karakterlerinin daha fazla belirlenmesi için biyopsi alınır</a:t>
            </a:r>
            <a:r>
              <a:rPr lang="tr-TR" sz="2000" dirty="0" smtClean="0"/>
              <a:t>.</a:t>
            </a:r>
          </a:p>
          <a:p>
            <a:r>
              <a:rPr lang="tr-TR" sz="2000" dirty="0" smtClean="0"/>
              <a:t> </a:t>
            </a:r>
            <a:r>
              <a:rPr lang="tr-TR" sz="2000" dirty="0"/>
              <a:t>Bunlara ek olarak idrar testleri ve kan testleri yapılır. Kan testlerinde özellikle </a:t>
            </a:r>
            <a:r>
              <a:rPr lang="tr-TR" sz="2000" dirty="0" err="1"/>
              <a:t>kreatin</a:t>
            </a:r>
            <a:r>
              <a:rPr lang="tr-TR" sz="2000" dirty="0"/>
              <a:t> yüksekliği kanser riski açısından önemlidir. Kanser tanısında en net sonu gösteren teşhis yöntemlerinden biri ultrasonografidir. Buna ek olarak yapılan bilgisayarlı tomografi yöntemi kanserin boyutunun anlaşılmasını ve diğer dokulara yayılma yapıp yapmadığının belirlenmesini sağlar. </a:t>
            </a:r>
            <a:endParaRPr lang="tr-TR" sz="2000" dirty="0" smtClean="0"/>
          </a:p>
          <a:p>
            <a:r>
              <a:rPr lang="tr-TR" sz="2000" dirty="0" smtClean="0"/>
              <a:t>Tümör </a:t>
            </a:r>
            <a:r>
              <a:rPr lang="tr-TR" sz="2000" dirty="0"/>
              <a:t>saptandıktan sonra, doktorun habis (kötü huylu) olup olmadığını bilmek ister. Karın ve uyluğun kontrastlı ultrason, BT veya MRI taraması bu konuda bilgi verir.</a:t>
            </a:r>
          </a:p>
        </p:txBody>
      </p:sp>
    </p:spTree>
    <p:extLst>
      <p:ext uri="{BB962C8B-B14F-4D97-AF65-F5344CB8AC3E}">
        <p14:creationId xmlns:p14="http://schemas.microsoft.com/office/powerpoint/2010/main" val="93295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Böbrek Tümör Biyopsisi</a:t>
            </a:r>
            <a:endParaRPr lang="tr-TR" dirty="0"/>
          </a:p>
        </p:txBody>
      </p:sp>
      <p:pic>
        <p:nvPicPr>
          <p:cNvPr id="4" name="İçerik Yer Tutucusu 3"/>
          <p:cNvPicPr>
            <a:picLocks noGrp="1" noChangeAspect="1"/>
          </p:cNvPicPr>
          <p:nvPr>
            <p:ph idx="1"/>
          </p:nvPr>
        </p:nvPicPr>
        <p:blipFill>
          <a:blip r:embed="rId2"/>
          <a:stretch>
            <a:fillRect/>
          </a:stretch>
        </p:blipFill>
        <p:spPr>
          <a:xfrm>
            <a:off x="1881352" y="2385848"/>
            <a:ext cx="7430814" cy="4014952"/>
          </a:xfrm>
          <a:prstGeom prst="rect">
            <a:avLst/>
          </a:prstGeom>
        </p:spPr>
      </p:pic>
    </p:spTree>
    <p:extLst>
      <p:ext uri="{BB962C8B-B14F-4D97-AF65-F5344CB8AC3E}">
        <p14:creationId xmlns:p14="http://schemas.microsoft.com/office/powerpoint/2010/main" val="33026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Tümör Biyopsisi</a:t>
            </a:r>
            <a:endParaRPr lang="tr-TR" dirty="0"/>
          </a:p>
        </p:txBody>
      </p:sp>
      <p:sp>
        <p:nvSpPr>
          <p:cNvPr id="3" name="İçerik Yer Tutucusu 2"/>
          <p:cNvSpPr>
            <a:spLocks noGrp="1"/>
          </p:cNvSpPr>
          <p:nvPr>
            <p:ph idx="1"/>
          </p:nvPr>
        </p:nvSpPr>
        <p:spPr/>
        <p:txBody>
          <a:bodyPr>
            <a:noAutofit/>
          </a:bodyPr>
          <a:lstStyle/>
          <a:p>
            <a:r>
              <a:rPr lang="tr-TR" sz="2000" dirty="0"/>
              <a:t>Böbrek tümör biyopsisi sırasında tümör dokusundan bir veya daha fazla örnek alınır. Önce lokal anestezi </a:t>
            </a:r>
            <a:r>
              <a:rPr lang="tr-TR" sz="2000" dirty="0" smtClean="0"/>
              <a:t>yapılır. </a:t>
            </a:r>
            <a:r>
              <a:rPr lang="tr-TR" sz="2000" dirty="0"/>
              <a:t>U</a:t>
            </a:r>
            <a:r>
              <a:rPr lang="tr-TR" sz="2000" dirty="0" smtClean="0"/>
              <a:t>ltrason </a:t>
            </a:r>
            <a:r>
              <a:rPr lang="tr-TR" sz="2000" dirty="0"/>
              <a:t>veya BT görüntüleme kullanarak tümörü saptar. </a:t>
            </a:r>
            <a:endParaRPr lang="tr-TR" sz="2000" dirty="0" smtClean="0"/>
          </a:p>
          <a:p>
            <a:r>
              <a:rPr lang="tr-TR" sz="2000" dirty="0" smtClean="0"/>
              <a:t>Doku </a:t>
            </a:r>
            <a:r>
              <a:rPr lang="tr-TR" sz="2000" dirty="0"/>
              <a:t>örnekleri gelecek tedavilerin belirlenmesi amacıyla patolog tarafından incelenir. Böbrek tümörü böbrek kanserinin tanısında kullanılan standart bir işlem değildir. Şu durumlarda biyopsi </a:t>
            </a:r>
            <a:r>
              <a:rPr lang="tr-TR" sz="2000" dirty="0" smtClean="0"/>
              <a:t>gerekir</a:t>
            </a:r>
            <a:endParaRPr lang="tr-TR" sz="2000" dirty="0"/>
          </a:p>
          <a:p>
            <a:r>
              <a:rPr lang="tr-TR" sz="2000" dirty="0" smtClean="0"/>
              <a:t> </a:t>
            </a:r>
            <a:r>
              <a:rPr lang="tr-TR" sz="2000" dirty="0"/>
              <a:t>- Tarama </a:t>
            </a:r>
            <a:r>
              <a:rPr lang="tr-TR" sz="2000" dirty="0" err="1" smtClean="0"/>
              <a:t>sonuçlarıyeterince</a:t>
            </a:r>
            <a:r>
              <a:rPr lang="tr-TR" sz="2000" dirty="0" smtClean="0"/>
              <a:t> </a:t>
            </a:r>
            <a:r>
              <a:rPr lang="tr-TR" sz="2000" dirty="0"/>
              <a:t>net değilse - Aktif izlem ile tedavi edilebilecek kadar küçük </a:t>
            </a:r>
            <a:r>
              <a:rPr lang="tr-TR" sz="2000" dirty="0" smtClean="0"/>
              <a:t>tümör varsa </a:t>
            </a:r>
            <a:r>
              <a:rPr lang="tr-TR" sz="2000" dirty="0"/>
              <a:t>- </a:t>
            </a:r>
            <a:r>
              <a:rPr lang="tr-TR" sz="2000" dirty="0" err="1"/>
              <a:t>Radyofrekans</a:t>
            </a:r>
            <a:r>
              <a:rPr lang="tr-TR" sz="2000" dirty="0"/>
              <a:t> </a:t>
            </a:r>
            <a:r>
              <a:rPr lang="tr-TR" sz="2000" dirty="0" err="1"/>
              <a:t>ablasyon</a:t>
            </a:r>
            <a:r>
              <a:rPr lang="tr-TR" sz="2000" dirty="0"/>
              <a:t> veya </a:t>
            </a:r>
            <a:r>
              <a:rPr lang="tr-TR" sz="2000" dirty="0" err="1"/>
              <a:t>kriyoablasyon</a:t>
            </a:r>
            <a:r>
              <a:rPr lang="tr-TR" sz="2000" dirty="0"/>
              <a:t> ile tedavi edilebilecek kadar küçük </a:t>
            </a:r>
            <a:r>
              <a:rPr lang="tr-TR" sz="2000" dirty="0" smtClean="0"/>
              <a:t>tümör </a:t>
            </a:r>
            <a:r>
              <a:rPr lang="tr-TR" sz="2000" dirty="0"/>
              <a:t>varsa Biyopsiler idrarda kanamaya sebep olabilir. Tümör biyopsisi genelde zararsız bir işlemdir.</a:t>
            </a:r>
          </a:p>
        </p:txBody>
      </p:sp>
    </p:spTree>
    <p:extLst>
      <p:ext uri="{BB962C8B-B14F-4D97-AF65-F5344CB8AC3E}">
        <p14:creationId xmlns:p14="http://schemas.microsoft.com/office/powerpoint/2010/main" val="396783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Kanseri Tedavisi</a:t>
            </a:r>
            <a:endParaRPr lang="tr-TR" dirty="0"/>
          </a:p>
        </p:txBody>
      </p:sp>
      <p:sp>
        <p:nvSpPr>
          <p:cNvPr id="3" name="İçerik Yer Tutucusu 2"/>
          <p:cNvSpPr>
            <a:spLocks noGrp="1"/>
          </p:cNvSpPr>
          <p:nvPr>
            <p:ph idx="1"/>
          </p:nvPr>
        </p:nvSpPr>
        <p:spPr>
          <a:xfrm>
            <a:off x="1154954" y="2259724"/>
            <a:ext cx="8825659" cy="3760076"/>
          </a:xfrm>
        </p:spPr>
        <p:txBody>
          <a:bodyPr>
            <a:noAutofit/>
          </a:bodyPr>
          <a:lstStyle/>
          <a:p>
            <a:r>
              <a:rPr lang="tr-TR" sz="2400" dirty="0"/>
              <a:t>Böbrek hastalığının tedavisinde en etkin yöntem cerrahi işlemle böbreğin tamamının ya da bir kısmının alınmasıdır. Bu tedavi dışında yapılan radyoterapi ve kemoterapinin böbrek kanserinin tedavisinde pek etkisi yoktur</a:t>
            </a:r>
            <a:r>
              <a:rPr lang="tr-TR" sz="2400" dirty="0" smtClean="0"/>
              <a:t>.</a:t>
            </a:r>
          </a:p>
          <a:p>
            <a:r>
              <a:rPr lang="tr-TR" sz="2400" dirty="0" smtClean="0"/>
              <a:t> </a:t>
            </a:r>
            <a:r>
              <a:rPr lang="tr-TR" sz="2400" dirty="0"/>
              <a:t>Yapılan tetkikler ve muayene sonucunda böbreğe yapılacak cerrahi işlem belirlenir. Böbrek ameliyatı ile tüm böbrek dokusunun çıkarılması radikal </a:t>
            </a:r>
            <a:r>
              <a:rPr lang="tr-TR" sz="2400" dirty="0" err="1"/>
              <a:t>nefrektomi</a:t>
            </a:r>
            <a:r>
              <a:rPr lang="tr-TR" sz="2400" dirty="0"/>
              <a:t> ve böbreğin bir kısmının çıkarılması </a:t>
            </a:r>
            <a:r>
              <a:rPr lang="tr-TR" sz="2400" dirty="0" err="1"/>
              <a:t>parsiyel</a:t>
            </a:r>
            <a:r>
              <a:rPr lang="tr-TR" sz="2400" dirty="0"/>
              <a:t> </a:t>
            </a:r>
            <a:r>
              <a:rPr lang="tr-TR" sz="2400" dirty="0" err="1"/>
              <a:t>nefrektomi</a:t>
            </a:r>
            <a:r>
              <a:rPr lang="tr-TR" sz="2400" dirty="0"/>
              <a:t> olarak adlandırılır. Ameliyat açık cerrahi ya da </a:t>
            </a:r>
            <a:r>
              <a:rPr lang="tr-TR" sz="2400" dirty="0" err="1"/>
              <a:t>laparoskopik</a:t>
            </a:r>
            <a:r>
              <a:rPr lang="tr-TR" sz="2400" dirty="0"/>
              <a:t> cerrahi şeklinde yapılabilir.</a:t>
            </a:r>
          </a:p>
        </p:txBody>
      </p:sp>
    </p:spTree>
    <p:extLst>
      <p:ext uri="{BB962C8B-B14F-4D97-AF65-F5344CB8AC3E}">
        <p14:creationId xmlns:p14="http://schemas.microsoft.com/office/powerpoint/2010/main" val="347899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stretch>
            <a:fillRect/>
          </a:stretch>
        </p:blipFill>
        <p:spPr>
          <a:xfrm>
            <a:off x="1710204" y="2349663"/>
            <a:ext cx="8074928" cy="4108944"/>
          </a:xfrm>
          <a:prstGeom prst="rect">
            <a:avLst/>
          </a:prstGeom>
        </p:spPr>
      </p:pic>
    </p:spTree>
    <p:extLst>
      <p:ext uri="{BB962C8B-B14F-4D97-AF65-F5344CB8AC3E}">
        <p14:creationId xmlns:p14="http://schemas.microsoft.com/office/powerpoint/2010/main" val="95376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K</a:t>
            </a:r>
            <a:r>
              <a:rPr lang="tr-TR" dirty="0" smtClean="0"/>
              <a:t>anseri İçin Palyatif Bakım</a:t>
            </a:r>
            <a:endParaRPr lang="tr-TR" dirty="0"/>
          </a:p>
        </p:txBody>
      </p:sp>
      <p:sp>
        <p:nvSpPr>
          <p:cNvPr id="3" name="İçerik Yer Tutucusu 2"/>
          <p:cNvSpPr>
            <a:spLocks noGrp="1"/>
          </p:cNvSpPr>
          <p:nvPr>
            <p:ph idx="1"/>
          </p:nvPr>
        </p:nvSpPr>
        <p:spPr>
          <a:xfrm>
            <a:off x="1154954" y="2375338"/>
            <a:ext cx="8825659" cy="3644462"/>
          </a:xfrm>
        </p:spPr>
        <p:txBody>
          <a:bodyPr>
            <a:noAutofit/>
          </a:bodyPr>
          <a:lstStyle/>
          <a:p>
            <a:r>
              <a:rPr lang="tr-TR" sz="2800" dirty="0"/>
              <a:t>Bazen böbrek kanserinden iyileşme mümkün olmaz. Uygulanan tedavi daha uzun süre başarılı olamadığı zaman palyatif bakım daha konforlu olabilmek için önerilir. Palyatif bakım iyileşemediğin bir hastalığın olduğu zaman hayat kaliteni artırmayı hedefleyen bir bakımdır. Palyatif bakım ekibi bakımınızı evde ya da hastanede yapabilir. Duygularınızı ve isteklerinizi palyatif bakım ekibi ve </a:t>
            </a:r>
            <a:r>
              <a:rPr lang="tr-TR" sz="2800" dirty="0" smtClean="0"/>
              <a:t>aileyle konuşulabilir.</a:t>
            </a:r>
            <a:endParaRPr lang="tr-TR" sz="2800" dirty="0"/>
          </a:p>
        </p:txBody>
      </p:sp>
    </p:spTree>
    <p:extLst>
      <p:ext uri="{BB962C8B-B14F-4D97-AF65-F5344CB8AC3E}">
        <p14:creationId xmlns:p14="http://schemas.microsoft.com/office/powerpoint/2010/main" val="339426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Lokal </a:t>
            </a:r>
            <a:r>
              <a:rPr lang="tr-TR" dirty="0" smtClean="0"/>
              <a:t>İlerlemiş Böbrek Kanseri Ve Tedavisi</a:t>
            </a:r>
            <a:endParaRPr lang="tr-TR" dirty="0"/>
          </a:p>
        </p:txBody>
      </p:sp>
      <p:sp>
        <p:nvSpPr>
          <p:cNvPr id="3" name="İçerik Yer Tutucusu 2"/>
          <p:cNvSpPr>
            <a:spLocks noGrp="1"/>
          </p:cNvSpPr>
          <p:nvPr>
            <p:ph idx="1"/>
          </p:nvPr>
        </p:nvSpPr>
        <p:spPr>
          <a:xfrm>
            <a:off x="1154954" y="2301765"/>
            <a:ext cx="8825659" cy="4056993"/>
          </a:xfrm>
        </p:spPr>
        <p:txBody>
          <a:bodyPr>
            <a:normAutofit/>
          </a:bodyPr>
          <a:lstStyle/>
          <a:p>
            <a:r>
              <a:rPr lang="tr-TR" sz="2000" dirty="0"/>
              <a:t>Lokal ilerlemiş böbrek kanseri, tümörün böbreğin etrafındaki kan damarları, doku, organ ve lenf bezlerine yayılması anlamına gelmektedir. Evre III veya IV olarak adlandırılabilir ve tümörün ne kadar uzağa </a:t>
            </a:r>
            <a:r>
              <a:rPr lang="tr-TR" sz="2000" dirty="0" smtClean="0"/>
              <a:t>yayıldığını göstermektedir. </a:t>
            </a:r>
          </a:p>
          <a:p>
            <a:r>
              <a:rPr lang="tr-TR" sz="2000" dirty="0" smtClean="0"/>
              <a:t>Lokal </a:t>
            </a:r>
            <a:r>
              <a:rPr lang="tr-TR" sz="2000" dirty="0"/>
              <a:t>ilerlemiş böbrek kanserlerinin en yaygın tedavisi, tümör içeren böbrek dokusunun cerrahi olarak çıkarılmasıdır</a:t>
            </a:r>
            <a:r>
              <a:rPr lang="tr-TR" sz="2000" dirty="0" smtClean="0"/>
              <a:t>.</a:t>
            </a:r>
          </a:p>
          <a:p>
            <a:r>
              <a:rPr lang="tr-TR" sz="2000" dirty="0" smtClean="0"/>
              <a:t> </a:t>
            </a:r>
            <a:r>
              <a:rPr lang="tr-TR" sz="2000" dirty="0"/>
              <a:t>Lokal ilerlemiş böbrek kanserleri, radikal </a:t>
            </a:r>
            <a:r>
              <a:rPr lang="tr-TR" sz="2000" dirty="0" err="1"/>
              <a:t>nefrektomi</a:t>
            </a:r>
            <a:r>
              <a:rPr lang="tr-TR" sz="2000" dirty="0"/>
              <a:t> olarak adlandırılan ameliyat ile tedavi edilebilir. Bu işlemin açılımı, tümör içeren böbrek dokusu ve etrafındaki dokuların çıkarılmasıdır. Radikal </a:t>
            </a:r>
            <a:r>
              <a:rPr lang="tr-TR" sz="2000" dirty="0" err="1"/>
              <a:t>nefrektomi</a:t>
            </a:r>
            <a:r>
              <a:rPr lang="tr-TR" sz="2000" dirty="0"/>
              <a:t>, açık veya </a:t>
            </a:r>
            <a:r>
              <a:rPr lang="tr-TR" sz="2000" dirty="0" err="1"/>
              <a:t>laparoskopik</a:t>
            </a:r>
            <a:r>
              <a:rPr lang="tr-TR" sz="2000" dirty="0"/>
              <a:t> olarak yapılabilir. Eğer cerrahi imkansız veya çok riskli ise </a:t>
            </a:r>
            <a:r>
              <a:rPr lang="tr-TR" sz="2000" dirty="0" err="1"/>
              <a:t>embolizasyon</a:t>
            </a:r>
            <a:r>
              <a:rPr lang="tr-TR" sz="2000" dirty="0"/>
              <a:t> </a:t>
            </a:r>
            <a:r>
              <a:rPr lang="tr-TR" sz="2000" dirty="0" err="1"/>
              <a:t>önerilebilir.stermektedir</a:t>
            </a:r>
            <a:r>
              <a:rPr lang="tr-TR" sz="2000" dirty="0"/>
              <a:t>.</a:t>
            </a:r>
          </a:p>
        </p:txBody>
      </p:sp>
    </p:spTree>
    <p:extLst>
      <p:ext uri="{BB962C8B-B14F-4D97-AF65-F5344CB8AC3E}">
        <p14:creationId xmlns:p14="http://schemas.microsoft.com/office/powerpoint/2010/main" val="211953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Böbrek Anatomisi</a:t>
            </a:r>
            <a:endParaRPr lang="tr-TR" dirty="0"/>
          </a:p>
        </p:txBody>
      </p:sp>
      <p:pic>
        <p:nvPicPr>
          <p:cNvPr id="4" name="İçerik Yer Tutucusu 3"/>
          <p:cNvPicPr>
            <a:picLocks noGrp="1" noChangeAspect="1"/>
          </p:cNvPicPr>
          <p:nvPr>
            <p:ph idx="1"/>
          </p:nvPr>
        </p:nvPicPr>
        <p:blipFill>
          <a:blip r:embed="rId2"/>
          <a:stretch>
            <a:fillRect/>
          </a:stretch>
        </p:blipFill>
        <p:spPr>
          <a:xfrm>
            <a:off x="6810704" y="2405061"/>
            <a:ext cx="5192110" cy="4274263"/>
          </a:xfrm>
          <a:prstGeom prst="rect">
            <a:avLst/>
          </a:prstGeom>
        </p:spPr>
      </p:pic>
      <p:pic>
        <p:nvPicPr>
          <p:cNvPr id="5" name="Resim 4"/>
          <p:cNvPicPr>
            <a:picLocks noChangeAspect="1"/>
          </p:cNvPicPr>
          <p:nvPr/>
        </p:nvPicPr>
        <p:blipFill>
          <a:blip r:embed="rId3"/>
          <a:stretch>
            <a:fillRect/>
          </a:stretch>
        </p:blipFill>
        <p:spPr>
          <a:xfrm>
            <a:off x="329098" y="2405061"/>
            <a:ext cx="6481606" cy="4452938"/>
          </a:xfrm>
          <a:prstGeom prst="rect">
            <a:avLst/>
          </a:prstGeom>
        </p:spPr>
      </p:pic>
    </p:spTree>
    <p:extLst>
      <p:ext uri="{BB962C8B-B14F-4D97-AF65-F5344CB8AC3E}">
        <p14:creationId xmlns:p14="http://schemas.microsoft.com/office/powerpoint/2010/main" val="60396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38285" y="2532994"/>
            <a:ext cx="7743825" cy="3773213"/>
          </a:xfrm>
          <a:prstGeom prst="rect">
            <a:avLst/>
          </a:prstGeom>
        </p:spPr>
      </p:pic>
    </p:spTree>
    <p:extLst>
      <p:ext uri="{BB962C8B-B14F-4D97-AF65-F5344CB8AC3E}">
        <p14:creationId xmlns:p14="http://schemas.microsoft.com/office/powerpoint/2010/main" val="32604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Embolizasyon</a:t>
            </a:r>
            <a:endParaRPr lang="tr-TR" dirty="0"/>
          </a:p>
        </p:txBody>
      </p:sp>
      <p:pic>
        <p:nvPicPr>
          <p:cNvPr id="4" name="İçerik Yer Tutucusu 3"/>
          <p:cNvPicPr>
            <a:picLocks noGrp="1" noChangeAspect="1"/>
          </p:cNvPicPr>
          <p:nvPr>
            <p:ph idx="1"/>
          </p:nvPr>
        </p:nvPicPr>
        <p:blipFill>
          <a:blip r:embed="rId2"/>
          <a:stretch>
            <a:fillRect/>
          </a:stretch>
        </p:blipFill>
        <p:spPr>
          <a:xfrm>
            <a:off x="1155700" y="2633764"/>
            <a:ext cx="8824913" cy="3893160"/>
          </a:xfrm>
          <a:prstGeom prst="rect">
            <a:avLst/>
          </a:prstGeom>
        </p:spPr>
      </p:pic>
    </p:spTree>
    <p:extLst>
      <p:ext uri="{BB962C8B-B14F-4D97-AF65-F5344CB8AC3E}">
        <p14:creationId xmlns:p14="http://schemas.microsoft.com/office/powerpoint/2010/main" val="75982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Embolizasyon</a:t>
            </a:r>
            <a:endParaRPr lang="tr-TR" dirty="0"/>
          </a:p>
        </p:txBody>
      </p:sp>
      <p:sp>
        <p:nvSpPr>
          <p:cNvPr id="3" name="İçerik Yer Tutucusu 2"/>
          <p:cNvSpPr>
            <a:spLocks noGrp="1"/>
          </p:cNvSpPr>
          <p:nvPr>
            <p:ph idx="1"/>
          </p:nvPr>
        </p:nvSpPr>
        <p:spPr/>
        <p:txBody>
          <a:bodyPr>
            <a:noAutofit/>
          </a:bodyPr>
          <a:lstStyle/>
          <a:p>
            <a:r>
              <a:rPr lang="tr-TR" sz="2800" dirty="0" err="1"/>
              <a:t>Embolizasyon</a:t>
            </a:r>
            <a:r>
              <a:rPr lang="tr-TR" sz="2800" dirty="0"/>
              <a:t> lokal ilerlemiş böbrek kanseri için bir tedavi alternatifidir. Eğer cerrahi için uygun değilseniz ve tümör kanama ve ağrı gibi belirtilere neden oluyorsa, doktorunuz </a:t>
            </a:r>
            <a:r>
              <a:rPr lang="tr-TR" sz="2800" dirty="0" err="1"/>
              <a:t>embolizasyonu</a:t>
            </a:r>
            <a:r>
              <a:rPr lang="tr-TR" sz="2800" dirty="0"/>
              <a:t> önerebilir. Bu tedavi esnasında kasık bölgesinden küçük bir </a:t>
            </a:r>
            <a:r>
              <a:rPr lang="tr-TR" sz="2800" dirty="0" err="1"/>
              <a:t>kateter</a:t>
            </a:r>
            <a:r>
              <a:rPr lang="tr-TR" sz="2800" dirty="0"/>
              <a:t>( damara girilen tüp), böbreğin etrafındaki damarlara ulaşmak için konur.</a:t>
            </a:r>
          </a:p>
        </p:txBody>
      </p:sp>
    </p:spTree>
    <p:extLst>
      <p:ext uri="{BB962C8B-B14F-4D97-AF65-F5344CB8AC3E}">
        <p14:creationId xmlns:p14="http://schemas.microsoft.com/office/powerpoint/2010/main" val="275959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Radikal </a:t>
            </a:r>
            <a:r>
              <a:rPr lang="tr-TR" dirty="0" err="1" smtClean="0"/>
              <a:t>Nefrektomi</a:t>
            </a:r>
            <a:endParaRPr lang="tr-TR" dirty="0"/>
          </a:p>
        </p:txBody>
      </p:sp>
      <p:sp>
        <p:nvSpPr>
          <p:cNvPr id="3" name="İçerik Yer Tutucusu 2"/>
          <p:cNvSpPr>
            <a:spLocks noGrp="1"/>
          </p:cNvSpPr>
          <p:nvPr>
            <p:ph idx="1"/>
          </p:nvPr>
        </p:nvSpPr>
        <p:spPr>
          <a:xfrm>
            <a:off x="1154954" y="2196662"/>
            <a:ext cx="8825659" cy="4661338"/>
          </a:xfrm>
        </p:spPr>
        <p:txBody>
          <a:bodyPr>
            <a:noAutofit/>
          </a:bodyPr>
          <a:lstStyle/>
          <a:p>
            <a:r>
              <a:rPr lang="tr-TR" sz="2000" dirty="0"/>
              <a:t>Radikal </a:t>
            </a:r>
            <a:r>
              <a:rPr lang="tr-TR" sz="2000" dirty="0" err="1"/>
              <a:t>nefrektomi</a:t>
            </a:r>
            <a:r>
              <a:rPr lang="tr-TR" sz="2000" dirty="0"/>
              <a:t>, lokal ilerlemiş böbrek kanserinde bir cerrahi tedavi alternatifidir. Amacı böbreğin tamamını etrafındaki yağlı doklarla birlikte çıkarmaktır. </a:t>
            </a:r>
            <a:endParaRPr lang="tr-TR" sz="2000" dirty="0" smtClean="0"/>
          </a:p>
          <a:p>
            <a:r>
              <a:rPr lang="tr-TR" sz="2000" dirty="0" smtClean="0"/>
              <a:t>Lokal </a:t>
            </a:r>
            <a:r>
              <a:rPr lang="tr-TR" sz="2000" dirty="0"/>
              <a:t>ilerlemiş böbrek kanserinde, tümörü çıkarıp, kalan böbrek dokusunu sağlıklı olarak bırakmak mümkün olmayabilir</a:t>
            </a:r>
            <a:r>
              <a:rPr lang="tr-TR" sz="2000" dirty="0" smtClean="0"/>
              <a:t>.</a:t>
            </a:r>
          </a:p>
          <a:p>
            <a:r>
              <a:rPr lang="tr-TR" sz="2000" dirty="0" smtClean="0"/>
              <a:t> </a:t>
            </a:r>
            <a:r>
              <a:rPr lang="tr-TR" sz="2000" dirty="0"/>
              <a:t>İnsanların çoğu tek böbrek ile büyük bir sorun yaşamadan hayatlarını devam ettirebilmektedir. Tümörün tamamının çıkarılması için ek cerrahi işlemler gerekebilir. </a:t>
            </a:r>
            <a:endParaRPr lang="tr-TR" sz="2000" dirty="0" smtClean="0"/>
          </a:p>
          <a:p>
            <a:r>
              <a:rPr lang="tr-TR" sz="2000" dirty="0" smtClean="0"/>
              <a:t>Bu </a:t>
            </a:r>
            <a:r>
              <a:rPr lang="tr-TR" sz="2000" dirty="0"/>
              <a:t>işlemler büyümüş lenf bezlerinin veya adrenal bezin çıkarılması gibi işlemlerdir. Radikal </a:t>
            </a:r>
            <a:r>
              <a:rPr lang="tr-TR" sz="2000" dirty="0" err="1"/>
              <a:t>nefrektomi</a:t>
            </a:r>
            <a:r>
              <a:rPr lang="tr-TR" sz="2000" dirty="0"/>
              <a:t> için genel anestezi almanız gerekir</a:t>
            </a:r>
            <a:r>
              <a:rPr lang="tr-TR" sz="2000" dirty="0" smtClean="0"/>
              <a:t>.</a:t>
            </a:r>
          </a:p>
          <a:p>
            <a:r>
              <a:rPr lang="tr-TR" sz="2000" dirty="0" smtClean="0"/>
              <a:t> </a:t>
            </a:r>
            <a:r>
              <a:rPr lang="tr-TR" sz="2000" dirty="0"/>
              <a:t>Cerrahi esnasında, tümörün yeri ve boyutu ile alakalı olarak, sırt üstü veya yan yatmanız gerekecektir.</a:t>
            </a:r>
          </a:p>
        </p:txBody>
      </p:sp>
    </p:spTree>
    <p:extLst>
      <p:ext uri="{BB962C8B-B14F-4D97-AF65-F5344CB8AC3E}">
        <p14:creationId xmlns:p14="http://schemas.microsoft.com/office/powerpoint/2010/main" val="208206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Robotik Radikal </a:t>
            </a:r>
            <a:r>
              <a:rPr lang="tr-TR" dirty="0" err="1" smtClean="0"/>
              <a:t>Nefrektomi</a:t>
            </a:r>
            <a:endParaRPr lang="tr-TR" dirty="0"/>
          </a:p>
        </p:txBody>
      </p:sp>
      <p:pic>
        <p:nvPicPr>
          <p:cNvPr id="4" name="İçerik Yer Tutucusu 3"/>
          <p:cNvPicPr>
            <a:picLocks noGrp="1" noChangeAspect="1"/>
          </p:cNvPicPr>
          <p:nvPr>
            <p:ph idx="1"/>
          </p:nvPr>
        </p:nvPicPr>
        <p:blipFill>
          <a:blip r:embed="rId2"/>
          <a:stretch>
            <a:fillRect/>
          </a:stretch>
        </p:blipFill>
        <p:spPr>
          <a:xfrm>
            <a:off x="1786758" y="2333298"/>
            <a:ext cx="7892255" cy="4524702"/>
          </a:xfrm>
          <a:prstGeom prst="rect">
            <a:avLst/>
          </a:prstGeom>
        </p:spPr>
      </p:pic>
    </p:spTree>
    <p:extLst>
      <p:ext uri="{BB962C8B-B14F-4D97-AF65-F5344CB8AC3E}">
        <p14:creationId xmlns:p14="http://schemas.microsoft.com/office/powerpoint/2010/main" val="342227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Tedavinin Etkisi Nedir ?</a:t>
            </a:r>
            <a:endParaRPr lang="tr-TR" dirty="0"/>
          </a:p>
        </p:txBody>
      </p:sp>
      <p:sp>
        <p:nvSpPr>
          <p:cNvPr id="3" name="İçerik Yer Tutucusu 2"/>
          <p:cNvSpPr>
            <a:spLocks noGrp="1"/>
          </p:cNvSpPr>
          <p:nvPr>
            <p:ph idx="1"/>
          </p:nvPr>
        </p:nvSpPr>
        <p:spPr/>
        <p:txBody>
          <a:bodyPr>
            <a:noAutofit/>
          </a:bodyPr>
          <a:lstStyle/>
          <a:p>
            <a:r>
              <a:rPr lang="tr-TR" sz="3200" dirty="0"/>
              <a:t>Radikal </a:t>
            </a:r>
            <a:r>
              <a:rPr lang="tr-TR" sz="3200" dirty="0" err="1"/>
              <a:t>nefrektomi</a:t>
            </a:r>
            <a:r>
              <a:rPr lang="tr-TR" sz="3200" dirty="0"/>
              <a:t> lokal-ilerlemiş böbrek kanseri tedavisinde yaygın bir işlemdir. Hasta tek böbrekle kaldığı için, kronik böbrek yetmezliği riski artmıştır. Ayrıca, azalmış böbrek fonksiyonları, </a:t>
            </a:r>
            <a:r>
              <a:rPr lang="tr-TR" sz="3200" dirty="0" err="1"/>
              <a:t>kardiyovasküler</a:t>
            </a:r>
            <a:r>
              <a:rPr lang="tr-TR" sz="3200" dirty="0"/>
              <a:t> hastalık açısından risk oluşturur.</a:t>
            </a:r>
          </a:p>
        </p:txBody>
      </p:sp>
    </p:spTree>
    <p:extLst>
      <p:ext uri="{BB962C8B-B14F-4D97-AF65-F5344CB8AC3E}">
        <p14:creationId xmlns:p14="http://schemas.microsoft.com/office/powerpoint/2010/main" val="102037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Sitoredüktif</a:t>
            </a:r>
            <a:r>
              <a:rPr lang="tr-TR" dirty="0"/>
              <a:t> </a:t>
            </a:r>
            <a:r>
              <a:rPr lang="tr-TR" dirty="0" err="1" smtClean="0"/>
              <a:t>Nefrektomi</a:t>
            </a:r>
            <a:r>
              <a:rPr lang="tr-TR" dirty="0" smtClean="0"/>
              <a:t> Nasıl Yapılır</a:t>
            </a:r>
            <a:r>
              <a:rPr lang="tr-TR" dirty="0"/>
              <a:t>?</a:t>
            </a:r>
          </a:p>
        </p:txBody>
      </p:sp>
      <p:sp>
        <p:nvSpPr>
          <p:cNvPr id="3" name="İçerik Yer Tutucusu 2"/>
          <p:cNvSpPr>
            <a:spLocks noGrp="1"/>
          </p:cNvSpPr>
          <p:nvPr>
            <p:ph idx="1"/>
          </p:nvPr>
        </p:nvSpPr>
        <p:spPr/>
        <p:txBody>
          <a:bodyPr>
            <a:normAutofit/>
          </a:bodyPr>
          <a:lstStyle/>
          <a:p>
            <a:r>
              <a:rPr lang="tr-TR" sz="2400" dirty="0"/>
              <a:t>Standart tedavi açık </a:t>
            </a:r>
            <a:r>
              <a:rPr lang="tr-TR" sz="2400" dirty="0" err="1"/>
              <a:t>sitoredüktif</a:t>
            </a:r>
            <a:r>
              <a:rPr lang="tr-TR" sz="2400" dirty="0"/>
              <a:t> </a:t>
            </a:r>
            <a:r>
              <a:rPr lang="tr-TR" sz="2400" dirty="0" err="1"/>
              <a:t>nefrektomidir</a:t>
            </a:r>
            <a:r>
              <a:rPr lang="tr-TR" sz="2400" dirty="0"/>
              <a:t>. İlk olarak, tümörün büyüklüğü ve çevresindeki doku veya organların tutulumu doktor tarafından kontrol edilir. Cerrah daha sonra, doğrudan böbreğe erişmek için karın duvarını kesi ile açar. Tümör ekilmesini önlemek için, doktorunuz böbreği saran koruyucu yağ dokusu ile tutar. Cerrah nihayetinde böbreği çıkarmak için böbrek </a:t>
            </a:r>
            <a:r>
              <a:rPr lang="tr-TR" sz="2400" dirty="0" err="1"/>
              <a:t>renal</a:t>
            </a:r>
            <a:r>
              <a:rPr lang="tr-TR" sz="2400" dirty="0"/>
              <a:t> arter, </a:t>
            </a:r>
            <a:r>
              <a:rPr lang="tr-TR" sz="2400" dirty="0" err="1"/>
              <a:t>renal</a:t>
            </a:r>
            <a:r>
              <a:rPr lang="tr-TR" sz="2400" dirty="0"/>
              <a:t> </a:t>
            </a:r>
            <a:r>
              <a:rPr lang="tr-TR" sz="2400" dirty="0" err="1"/>
              <a:t>ven</a:t>
            </a:r>
            <a:r>
              <a:rPr lang="tr-TR" sz="2400" dirty="0"/>
              <a:t> ve </a:t>
            </a:r>
            <a:r>
              <a:rPr lang="tr-TR" sz="2400" dirty="0" err="1"/>
              <a:t>üreteri</a:t>
            </a:r>
            <a:r>
              <a:rPr lang="tr-TR" sz="2400" dirty="0"/>
              <a:t> ayırır.</a:t>
            </a:r>
          </a:p>
        </p:txBody>
      </p:sp>
    </p:spTree>
    <p:extLst>
      <p:ext uri="{BB962C8B-B14F-4D97-AF65-F5344CB8AC3E}">
        <p14:creationId xmlns:p14="http://schemas.microsoft.com/office/powerpoint/2010/main" val="7186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Sitoredüktif</a:t>
            </a:r>
            <a:r>
              <a:rPr lang="tr-TR" dirty="0"/>
              <a:t> </a:t>
            </a:r>
            <a:r>
              <a:rPr lang="tr-TR" dirty="0" err="1" smtClean="0"/>
              <a:t>Parsiyel</a:t>
            </a:r>
            <a:r>
              <a:rPr lang="tr-TR" dirty="0" smtClean="0"/>
              <a:t> </a:t>
            </a:r>
            <a:r>
              <a:rPr lang="tr-TR" dirty="0" err="1" smtClean="0"/>
              <a:t>Nefrektomi</a:t>
            </a:r>
            <a:endParaRPr lang="tr-TR" dirty="0"/>
          </a:p>
        </p:txBody>
      </p:sp>
      <p:sp>
        <p:nvSpPr>
          <p:cNvPr id="3" name="İçerik Yer Tutucusu 2"/>
          <p:cNvSpPr>
            <a:spLocks noGrp="1"/>
          </p:cNvSpPr>
          <p:nvPr>
            <p:ph idx="1"/>
          </p:nvPr>
        </p:nvSpPr>
        <p:spPr>
          <a:xfrm>
            <a:off x="1154954" y="2417379"/>
            <a:ext cx="8825659" cy="4193628"/>
          </a:xfrm>
        </p:spPr>
        <p:txBody>
          <a:bodyPr>
            <a:noAutofit/>
          </a:bodyPr>
          <a:lstStyle/>
          <a:p>
            <a:r>
              <a:rPr lang="tr-TR" sz="2000" dirty="0"/>
              <a:t>Böbrek </a:t>
            </a:r>
            <a:r>
              <a:rPr lang="tr-TR" sz="2000" dirty="0" err="1"/>
              <a:t>primer</a:t>
            </a:r>
            <a:r>
              <a:rPr lang="tr-TR" sz="2000" dirty="0"/>
              <a:t> tümörü çok büyük değilse veya diğer böbrek iyi çalışmıyorsa doktorunuz </a:t>
            </a:r>
            <a:r>
              <a:rPr lang="tr-TR" sz="2000" dirty="0" err="1"/>
              <a:t>sitoredüktif</a:t>
            </a:r>
            <a:r>
              <a:rPr lang="tr-TR" sz="2000" dirty="0"/>
              <a:t> </a:t>
            </a:r>
            <a:r>
              <a:rPr lang="tr-TR" sz="2000" dirty="0" err="1"/>
              <a:t>parsiyel</a:t>
            </a:r>
            <a:r>
              <a:rPr lang="tr-TR" sz="2000" dirty="0"/>
              <a:t> </a:t>
            </a:r>
            <a:r>
              <a:rPr lang="tr-TR" sz="2000" dirty="0" err="1"/>
              <a:t>nefrektomi</a:t>
            </a:r>
            <a:r>
              <a:rPr lang="tr-TR" sz="2000" dirty="0"/>
              <a:t> önerebilir. Bu nadir bir işlemdir. Amaç, tümör tarafından etkilenen böbrek parçasını çıkarmak ve sağlıklı böbrek dokusunu mümkün olduğu kadar fazla bırakmaktır. </a:t>
            </a:r>
            <a:endParaRPr lang="tr-TR" sz="2000" dirty="0" smtClean="0"/>
          </a:p>
          <a:p>
            <a:r>
              <a:rPr lang="tr-TR" sz="2000" dirty="0" smtClean="0"/>
              <a:t>Ameliyat </a:t>
            </a:r>
            <a:r>
              <a:rPr lang="tr-TR" sz="2000" dirty="0"/>
              <a:t>açık cerrahi ya da </a:t>
            </a:r>
            <a:r>
              <a:rPr lang="tr-TR" sz="2000" dirty="0" err="1"/>
              <a:t>laparoskopi</a:t>
            </a:r>
            <a:r>
              <a:rPr lang="tr-TR" sz="2000" dirty="0"/>
              <a:t> ile yapılabilir. Diğer bir olasılık, </a:t>
            </a:r>
            <a:r>
              <a:rPr lang="tr-TR" sz="2000" dirty="0" err="1"/>
              <a:t>ablasyon</a:t>
            </a:r>
            <a:r>
              <a:rPr lang="tr-TR" sz="2000" dirty="0"/>
              <a:t> tedavisi ile tümörü tedavi etmektir. </a:t>
            </a:r>
            <a:r>
              <a:rPr lang="tr-TR" sz="2000" dirty="0" err="1"/>
              <a:t>Ablasyon</a:t>
            </a:r>
            <a:r>
              <a:rPr lang="tr-TR" sz="2000" dirty="0"/>
              <a:t> tedavisi </a:t>
            </a:r>
            <a:r>
              <a:rPr lang="tr-TR" sz="2000" dirty="0" err="1"/>
              <a:t>radyofrekans</a:t>
            </a:r>
            <a:r>
              <a:rPr lang="tr-TR" sz="2000" dirty="0"/>
              <a:t> </a:t>
            </a:r>
            <a:r>
              <a:rPr lang="tr-TR" sz="2000" dirty="0" err="1"/>
              <a:t>ablasyon</a:t>
            </a:r>
            <a:r>
              <a:rPr lang="tr-TR" sz="2000" dirty="0"/>
              <a:t> (RFA) veya </a:t>
            </a:r>
            <a:r>
              <a:rPr lang="tr-TR" sz="2000" dirty="0" err="1"/>
              <a:t>kriyoterapi</a:t>
            </a:r>
            <a:r>
              <a:rPr lang="tr-TR" sz="2000" dirty="0"/>
              <a:t> olabilir. </a:t>
            </a:r>
            <a:endParaRPr lang="tr-TR" sz="2000" dirty="0" smtClean="0"/>
          </a:p>
          <a:p>
            <a:r>
              <a:rPr lang="tr-TR" sz="2000" dirty="0" smtClean="0"/>
              <a:t>Bu </a:t>
            </a:r>
            <a:r>
              <a:rPr lang="tr-TR" sz="2000" dirty="0"/>
              <a:t>işlemlerin amacı ısıtma (RFA) veya dondurma (</a:t>
            </a:r>
            <a:r>
              <a:rPr lang="tr-TR" sz="2000" dirty="0" err="1"/>
              <a:t>kriyoterapi</a:t>
            </a:r>
            <a:r>
              <a:rPr lang="tr-TR" sz="2000" dirty="0"/>
              <a:t>) ile tümör hücrelerini öldürmektir. Bu işlemler lokal veya genel anestezi altında yapılabilir.</a:t>
            </a:r>
          </a:p>
        </p:txBody>
      </p:sp>
    </p:spTree>
    <p:extLst>
      <p:ext uri="{BB962C8B-B14F-4D97-AF65-F5344CB8AC3E}">
        <p14:creationId xmlns:p14="http://schemas.microsoft.com/office/powerpoint/2010/main" val="1051896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Metastatik</a:t>
            </a:r>
            <a:r>
              <a:rPr lang="tr-TR" dirty="0"/>
              <a:t> Böbrek </a:t>
            </a:r>
            <a:r>
              <a:rPr lang="tr-TR" dirty="0" smtClean="0"/>
              <a:t>Kanseri Ve Tedavisi</a:t>
            </a:r>
            <a:endParaRPr lang="tr-TR" dirty="0"/>
          </a:p>
        </p:txBody>
      </p:sp>
      <p:sp>
        <p:nvSpPr>
          <p:cNvPr id="3" name="İçerik Yer Tutucusu 2"/>
          <p:cNvSpPr>
            <a:spLocks noGrp="1"/>
          </p:cNvSpPr>
          <p:nvPr>
            <p:ph idx="1"/>
          </p:nvPr>
        </p:nvSpPr>
        <p:spPr>
          <a:xfrm>
            <a:off x="1154954" y="2333297"/>
            <a:ext cx="8825659" cy="4309241"/>
          </a:xfrm>
        </p:spPr>
        <p:txBody>
          <a:bodyPr>
            <a:normAutofit/>
          </a:bodyPr>
          <a:lstStyle/>
          <a:p>
            <a:r>
              <a:rPr lang="tr-TR" sz="2400" dirty="0"/>
              <a:t>Böbrek tümörleri diğer organlara veya lenf bezlerine yayılabilir. Buna </a:t>
            </a:r>
            <a:r>
              <a:rPr lang="tr-TR" sz="2400" dirty="0" err="1"/>
              <a:t>metastatik</a:t>
            </a:r>
            <a:r>
              <a:rPr lang="tr-TR" sz="2400" dirty="0"/>
              <a:t> hastalık denir. </a:t>
            </a:r>
            <a:r>
              <a:rPr lang="tr-TR" sz="2400" dirty="0" err="1"/>
              <a:t>Metastatik</a:t>
            </a:r>
            <a:r>
              <a:rPr lang="tr-TR" sz="2400" dirty="0"/>
              <a:t> hastalıkta, böbrek tümörü </a:t>
            </a:r>
            <a:r>
              <a:rPr lang="tr-TR" sz="2400" dirty="0" err="1"/>
              <a:t>primer</a:t>
            </a:r>
            <a:r>
              <a:rPr lang="tr-TR" sz="2400" dirty="0"/>
              <a:t> tümör olarak adlandırılır ve diğer organlardaki tümörlere metastaz denir. </a:t>
            </a:r>
            <a:endParaRPr lang="tr-TR" sz="2400" dirty="0" smtClean="0"/>
          </a:p>
          <a:p>
            <a:r>
              <a:rPr lang="tr-TR" sz="2400" dirty="0" smtClean="0"/>
              <a:t>Doktor </a:t>
            </a:r>
            <a:r>
              <a:rPr lang="tr-TR" sz="2400" dirty="0" err="1"/>
              <a:t>metastatik</a:t>
            </a:r>
            <a:r>
              <a:rPr lang="tr-TR" sz="2400" dirty="0"/>
              <a:t> hastalık tedavisinde cerrahi ile birlikte hedef tedavisi olarak bilinen </a:t>
            </a:r>
            <a:r>
              <a:rPr lang="tr-TR" sz="2400" dirty="0" err="1"/>
              <a:t>antianjiogenik</a:t>
            </a:r>
            <a:r>
              <a:rPr lang="tr-TR" sz="2400" dirty="0"/>
              <a:t> tedavi kombinasyonunu önerebilir. Nadir durumlarda </a:t>
            </a:r>
            <a:r>
              <a:rPr lang="tr-TR" sz="2400" dirty="0" err="1"/>
              <a:t>immunoterapi</a:t>
            </a:r>
            <a:r>
              <a:rPr lang="tr-TR" sz="2400" dirty="0"/>
              <a:t> kullanılabilir. Metastazın tedavisi için radyoterapi önerilebilir</a:t>
            </a:r>
            <a:r>
              <a:rPr lang="tr-TR" sz="2400" dirty="0" smtClean="0"/>
              <a:t>.</a:t>
            </a:r>
          </a:p>
        </p:txBody>
      </p:sp>
    </p:spTree>
    <p:extLst>
      <p:ext uri="{BB962C8B-B14F-4D97-AF65-F5344CB8AC3E}">
        <p14:creationId xmlns:p14="http://schemas.microsoft.com/office/powerpoint/2010/main" val="1884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b="38467"/>
          <a:stretch/>
        </p:blipFill>
        <p:spPr>
          <a:xfrm>
            <a:off x="2701158" y="2364828"/>
            <a:ext cx="6274675" cy="4398021"/>
          </a:xfrm>
          <a:prstGeom prst="rect">
            <a:avLst/>
          </a:prstGeom>
        </p:spPr>
      </p:pic>
    </p:spTree>
    <p:extLst>
      <p:ext uri="{BB962C8B-B14F-4D97-AF65-F5344CB8AC3E}">
        <p14:creationId xmlns:p14="http://schemas.microsoft.com/office/powerpoint/2010/main" val="366136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Böbreklerin </a:t>
            </a:r>
            <a:r>
              <a:rPr lang="tr-TR" dirty="0"/>
              <a:t>F</a:t>
            </a:r>
            <a:r>
              <a:rPr lang="tr-TR" dirty="0" smtClean="0"/>
              <a:t>onksiyonu Nedir</a:t>
            </a:r>
            <a:endParaRPr lang="tr-TR" dirty="0"/>
          </a:p>
        </p:txBody>
      </p:sp>
      <p:sp>
        <p:nvSpPr>
          <p:cNvPr id="3" name="İçerik Yer Tutucusu 2"/>
          <p:cNvSpPr>
            <a:spLocks noGrp="1"/>
          </p:cNvSpPr>
          <p:nvPr>
            <p:ph idx="1"/>
          </p:nvPr>
        </p:nvSpPr>
        <p:spPr>
          <a:xfrm>
            <a:off x="1154954" y="2280745"/>
            <a:ext cx="8825659" cy="3739055"/>
          </a:xfrm>
        </p:spPr>
        <p:txBody>
          <a:bodyPr>
            <a:noAutofit/>
          </a:bodyPr>
          <a:lstStyle/>
          <a:p>
            <a:r>
              <a:rPr lang="tr-TR" sz="2400" dirty="0"/>
              <a:t>Vücudun en önemli organlarından olan böbrekler, kandaki ürik asit, </a:t>
            </a:r>
            <a:r>
              <a:rPr lang="tr-TR" sz="2400" dirty="0" err="1"/>
              <a:t>kreatinin</a:t>
            </a:r>
            <a:r>
              <a:rPr lang="tr-TR" sz="2400" dirty="0"/>
              <a:t> ve üre gibi metabolizma artıklarının vücuttan idrar yolu ile atımını sağlar. Ayrıca vücuttaki tuz, potasyum, magnezyum gibi mineraller ile glikoz, protein ve su gibi elzem vücut bileşenlerinin dengeli olarak vücut dokularına dağılımına yardımcı olur.</a:t>
            </a:r>
          </a:p>
          <a:p>
            <a:r>
              <a:rPr lang="tr-TR" sz="2400" dirty="0"/>
              <a:t> Kan basıncı düştüğünde ya da kanda sodyum miktarı azaldığında böbrek hücrelerinden renin, kandaki oksijen miktarı düştüğünde ise </a:t>
            </a:r>
            <a:r>
              <a:rPr lang="tr-TR" sz="2400" dirty="0" err="1"/>
              <a:t>eritroprotein</a:t>
            </a:r>
            <a:r>
              <a:rPr lang="tr-TR" sz="2400" dirty="0"/>
              <a:t> denilen hormonlar salgılanır.</a:t>
            </a:r>
          </a:p>
          <a:p>
            <a:endParaRPr lang="tr-TR" sz="2400" dirty="0"/>
          </a:p>
        </p:txBody>
      </p:sp>
    </p:spTree>
    <p:extLst>
      <p:ext uri="{BB962C8B-B14F-4D97-AF65-F5344CB8AC3E}">
        <p14:creationId xmlns:p14="http://schemas.microsoft.com/office/powerpoint/2010/main" val="875716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Genellikle, </a:t>
            </a:r>
            <a:r>
              <a:rPr lang="tr-TR" sz="2400" dirty="0" err="1"/>
              <a:t>metastatik</a:t>
            </a:r>
            <a:r>
              <a:rPr lang="tr-TR" sz="2400" dirty="0"/>
              <a:t> hastalık tedavi edilemez. </a:t>
            </a:r>
            <a:r>
              <a:rPr lang="tr-TR" sz="2400" dirty="0" err="1"/>
              <a:t>Metastatik</a:t>
            </a:r>
            <a:r>
              <a:rPr lang="tr-TR" sz="2400" dirty="0"/>
              <a:t> hastalığın tedavisi </a:t>
            </a:r>
            <a:r>
              <a:rPr lang="tr-TR" sz="2400" dirty="0" err="1"/>
              <a:t>primer</a:t>
            </a:r>
            <a:r>
              <a:rPr lang="tr-TR" sz="2400" dirty="0"/>
              <a:t> tümörün boyutunu ve metastazları azaltmayı amaçlamaktadır. Bu kişiye daha uzun yaşam ve daha az semptom şansını verecektir. Bu bölümde doktorunuzla görüşmeniz gereken farklı tedavi seçenekleri anlatılacaktır. Bunlar bireysel ihtiyaçlara göre değerlendirilmemiş genel bilgilerdir. Şartlar ülkeden ülkeye farklılık gösterebilir.</a:t>
            </a:r>
          </a:p>
          <a:p>
            <a:endParaRPr lang="tr-TR" sz="2400" dirty="0"/>
          </a:p>
        </p:txBody>
      </p:sp>
    </p:spTree>
    <p:extLst>
      <p:ext uri="{BB962C8B-B14F-4D97-AF65-F5344CB8AC3E}">
        <p14:creationId xmlns:p14="http://schemas.microsoft.com/office/powerpoint/2010/main" val="47227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dirty="0"/>
              <a:t>Böbrek kanseri metastazı ise genellikle akciğer, kemik, uzak lenf düğümleri ya da beyne yayılabilir. Metastazlar ilk tanı veya tedavi sonrası takip ziyaretleri sırasında </a:t>
            </a:r>
            <a:r>
              <a:rPr lang="tr-TR" sz="2400" dirty="0" err="1"/>
              <a:t>BT’de</a:t>
            </a:r>
            <a:r>
              <a:rPr lang="tr-TR" sz="2400" dirty="0"/>
              <a:t> görülebilir. Ayrıca semptomlara neden olduklarından dolayı da tespit edilebilirler. </a:t>
            </a:r>
            <a:r>
              <a:rPr lang="tr-TR" sz="2400" dirty="0" err="1"/>
              <a:t>Metastatik</a:t>
            </a:r>
            <a:r>
              <a:rPr lang="tr-TR" sz="2400" dirty="0"/>
              <a:t> hastalık </a:t>
            </a:r>
            <a:r>
              <a:rPr lang="tr-TR" sz="2400" dirty="0" err="1"/>
              <a:t>asemptomatik</a:t>
            </a:r>
            <a:r>
              <a:rPr lang="tr-TR" sz="2400" dirty="0"/>
              <a:t> olabilir veya kanserin yayıldığı yere göre farklı belirtilere neden olabilir. En sık görülen belirtiler akciğer metastazında kalıcı kronik bir öksürük veya kemik metastazı durumunda kemik ağrısı olabilir.</a:t>
            </a:r>
          </a:p>
        </p:txBody>
      </p:sp>
    </p:spTree>
    <p:extLst>
      <p:ext uri="{BB962C8B-B14F-4D97-AF65-F5344CB8AC3E}">
        <p14:creationId xmlns:p14="http://schemas.microsoft.com/office/powerpoint/2010/main" val="37220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343807"/>
            <a:ext cx="8825659" cy="4267200"/>
          </a:xfrm>
        </p:spPr>
        <p:txBody>
          <a:bodyPr>
            <a:normAutofit lnSpcReduction="10000"/>
          </a:bodyPr>
          <a:lstStyle/>
          <a:p>
            <a:r>
              <a:rPr lang="tr-TR" sz="2400" dirty="0"/>
              <a:t>Eğer </a:t>
            </a:r>
            <a:r>
              <a:rPr lang="tr-TR" sz="2400" dirty="0" err="1"/>
              <a:t>metastatik</a:t>
            </a:r>
            <a:r>
              <a:rPr lang="tr-TR" sz="2400" dirty="0"/>
              <a:t> hastalık varsa böbreğin cerrahi olarak çıkarılması, tümörün boyutunu küçültmek ve semptomları hafifletmek için tavsiye edilir. Bu ameliyata </a:t>
            </a:r>
            <a:r>
              <a:rPr lang="tr-TR" sz="2400" dirty="0" err="1"/>
              <a:t>sitoredüktif</a:t>
            </a:r>
            <a:r>
              <a:rPr lang="tr-TR" sz="2400" dirty="0"/>
              <a:t> </a:t>
            </a:r>
            <a:r>
              <a:rPr lang="tr-TR" sz="2400" dirty="0" err="1"/>
              <a:t>nefrektomi</a:t>
            </a:r>
            <a:r>
              <a:rPr lang="tr-TR" sz="2400" dirty="0"/>
              <a:t> denir</a:t>
            </a:r>
            <a:r>
              <a:rPr lang="tr-TR" sz="2400" dirty="0" smtClean="0"/>
              <a:t>.</a:t>
            </a:r>
          </a:p>
          <a:p>
            <a:r>
              <a:rPr lang="tr-TR" sz="2400" dirty="0" smtClean="0"/>
              <a:t> </a:t>
            </a:r>
            <a:r>
              <a:rPr lang="tr-TR" sz="2400" dirty="0"/>
              <a:t>Eğer ameliyat için yeterince uygun olduğu düşünülürse bu prosedür uygulanabilir. Eğer başarılı olursa, daha uzun yaşam ve daha az yan etkiler oluşmasını sağlayabilirsiniz. </a:t>
            </a:r>
            <a:endParaRPr lang="tr-TR" sz="2400" dirty="0" smtClean="0"/>
          </a:p>
          <a:p>
            <a:r>
              <a:rPr lang="tr-TR" sz="2400" dirty="0" smtClean="0"/>
              <a:t>Metastaz </a:t>
            </a:r>
            <a:r>
              <a:rPr lang="tr-TR" sz="2400" dirty="0"/>
              <a:t>çok fazla ağrı veya diğer belirtilere neden olursa, bu </a:t>
            </a:r>
            <a:r>
              <a:rPr lang="tr-TR" sz="2400" dirty="0" err="1"/>
              <a:t>metastatik</a:t>
            </a:r>
            <a:r>
              <a:rPr lang="tr-TR" sz="2400" dirty="0"/>
              <a:t> tümörleri çıkarmak için ek ameliyat gerekebilir</a:t>
            </a:r>
            <a:r>
              <a:rPr lang="tr-TR" dirty="0"/>
              <a:t>. </a:t>
            </a:r>
          </a:p>
        </p:txBody>
      </p:sp>
    </p:spTree>
    <p:extLst>
      <p:ext uri="{BB962C8B-B14F-4D97-AF65-F5344CB8AC3E}">
        <p14:creationId xmlns:p14="http://schemas.microsoft.com/office/powerpoint/2010/main" val="311994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396359"/>
            <a:ext cx="8825659" cy="3623441"/>
          </a:xfrm>
        </p:spPr>
        <p:txBody>
          <a:bodyPr>
            <a:noAutofit/>
          </a:bodyPr>
          <a:lstStyle/>
          <a:p>
            <a:r>
              <a:rPr lang="tr-TR" sz="2400" dirty="0"/>
              <a:t>Majör cerrahi için uygun olup olmadığınız ve tümörün çıkarılıp çıkarılamayacağı değerlendirip doktorunuz tavsiye edebilir</a:t>
            </a:r>
            <a:r>
              <a:rPr lang="tr-TR" sz="2400" dirty="0" smtClean="0"/>
              <a:t>.</a:t>
            </a:r>
          </a:p>
          <a:p>
            <a:r>
              <a:rPr lang="tr-TR" sz="2400" dirty="0" smtClean="0"/>
              <a:t> </a:t>
            </a:r>
            <a:r>
              <a:rPr lang="tr-TR" sz="2400" dirty="0" err="1"/>
              <a:t>Primer</a:t>
            </a:r>
            <a:r>
              <a:rPr lang="tr-TR" sz="2400" dirty="0"/>
              <a:t> tümörün çok büyük değilse ya da diğer böbrek de çalışmıyor ise doktorunuz </a:t>
            </a:r>
            <a:r>
              <a:rPr lang="tr-TR" sz="2400" dirty="0" err="1"/>
              <a:t>sitoredüktif</a:t>
            </a:r>
            <a:r>
              <a:rPr lang="tr-TR" sz="2400" dirty="0"/>
              <a:t> </a:t>
            </a:r>
            <a:r>
              <a:rPr lang="tr-TR" sz="2400" dirty="0" err="1"/>
              <a:t>parsiyel</a:t>
            </a:r>
            <a:r>
              <a:rPr lang="tr-TR" sz="2400" dirty="0"/>
              <a:t> </a:t>
            </a:r>
            <a:r>
              <a:rPr lang="tr-TR" sz="2400" dirty="0" err="1"/>
              <a:t>nefrektomi</a:t>
            </a:r>
            <a:r>
              <a:rPr lang="tr-TR" sz="2400" dirty="0"/>
              <a:t> önerebilir. </a:t>
            </a:r>
            <a:endParaRPr lang="tr-TR" sz="2400" dirty="0" smtClean="0"/>
          </a:p>
          <a:p>
            <a:r>
              <a:rPr lang="tr-TR" sz="2400" dirty="0" smtClean="0"/>
              <a:t>Bu </a:t>
            </a:r>
            <a:r>
              <a:rPr lang="tr-TR" sz="2400" dirty="0"/>
              <a:t>ameliyat sırasında doktor sağlam, sağlıklı böbrek dokusundan mümkün olduğunca fazla bırakır. </a:t>
            </a:r>
            <a:r>
              <a:rPr lang="tr-TR" sz="2400" dirty="0" err="1"/>
              <a:t>Metastatik</a:t>
            </a:r>
            <a:r>
              <a:rPr lang="tr-TR" sz="2400" dirty="0"/>
              <a:t> hastalıkta, cerrahi genellikle ilaç tedavisi ile birleştirilir.</a:t>
            </a:r>
          </a:p>
        </p:txBody>
      </p:sp>
    </p:spTree>
    <p:extLst>
      <p:ext uri="{BB962C8B-B14F-4D97-AF65-F5344CB8AC3E}">
        <p14:creationId xmlns:p14="http://schemas.microsoft.com/office/powerpoint/2010/main" val="3925642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Metastatektomi</a:t>
            </a:r>
            <a:endParaRPr lang="tr-TR" dirty="0"/>
          </a:p>
        </p:txBody>
      </p:sp>
      <p:sp>
        <p:nvSpPr>
          <p:cNvPr id="3" name="İçerik Yer Tutucusu 2"/>
          <p:cNvSpPr>
            <a:spLocks noGrp="1"/>
          </p:cNvSpPr>
          <p:nvPr>
            <p:ph idx="1"/>
          </p:nvPr>
        </p:nvSpPr>
        <p:spPr/>
        <p:txBody>
          <a:bodyPr>
            <a:normAutofit/>
          </a:bodyPr>
          <a:lstStyle/>
          <a:p>
            <a:r>
              <a:rPr lang="tr-TR" sz="2800" dirty="0"/>
              <a:t>Doktorunuz </a:t>
            </a:r>
            <a:r>
              <a:rPr lang="tr-TR" sz="2800" dirty="0" err="1"/>
              <a:t>metastatik</a:t>
            </a:r>
            <a:r>
              <a:rPr lang="tr-TR" sz="2800" dirty="0"/>
              <a:t> tümörleri çıkarmak için ek ameliyat önerebilir. Metastazları çıkarmak mümkünse ve ağır bir cerrahiye uygunsanız bu ameliyat önerilir. Bu işlem şiddetli ağrınız ve rahatınızı bozan belirtileriniz varsa iyi gelebilir.</a:t>
            </a:r>
          </a:p>
        </p:txBody>
      </p:sp>
    </p:spTree>
    <p:extLst>
      <p:ext uri="{BB962C8B-B14F-4D97-AF65-F5344CB8AC3E}">
        <p14:creationId xmlns:p14="http://schemas.microsoft.com/office/powerpoint/2010/main" val="1552960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buNone/>
            </a:pPr>
            <a:r>
              <a:rPr lang="tr-TR" sz="2000" dirty="0" smtClean="0"/>
              <a:t>    </a:t>
            </a:r>
            <a:r>
              <a:rPr lang="tr-TR" sz="2000" dirty="0" smtClean="0">
                <a:solidFill>
                  <a:schemeClr val="accent1"/>
                </a:solidFill>
              </a:rPr>
              <a:t>Böbrek kanseri için ilaç tedavisinin çeşitli türleri vardır:</a:t>
            </a:r>
          </a:p>
          <a:p>
            <a:r>
              <a:rPr lang="tr-TR" sz="2000" dirty="0" err="1" smtClean="0"/>
              <a:t>Antianjiogenik</a:t>
            </a:r>
            <a:r>
              <a:rPr lang="tr-TR" sz="2000" dirty="0" smtClean="0"/>
              <a:t> </a:t>
            </a:r>
            <a:r>
              <a:rPr lang="tr-TR" sz="2000" dirty="0"/>
              <a:t>terapi, yaygın hedefe yönelik tedavi</a:t>
            </a:r>
          </a:p>
          <a:p>
            <a:r>
              <a:rPr lang="tr-TR" sz="2000" dirty="0" err="1"/>
              <a:t>İmmunoterapi</a:t>
            </a:r>
            <a:endParaRPr lang="tr-TR" sz="2000" dirty="0"/>
          </a:p>
          <a:p>
            <a:r>
              <a:rPr lang="tr-TR" sz="2000" dirty="0"/>
              <a:t>Kemoterapi, </a:t>
            </a:r>
            <a:r>
              <a:rPr lang="tr-TR" sz="2000" dirty="0" err="1"/>
              <a:t>immunoterapi</a:t>
            </a:r>
            <a:r>
              <a:rPr lang="tr-TR" sz="2000" dirty="0"/>
              <a:t> ile kombine</a:t>
            </a:r>
          </a:p>
          <a:p>
            <a:r>
              <a:rPr lang="tr-TR" sz="2000" dirty="0"/>
              <a:t>Böbrek kanseri için en sık kullanılan ilaç tedavisi </a:t>
            </a:r>
            <a:r>
              <a:rPr lang="tr-TR" sz="2000" dirty="0" err="1"/>
              <a:t>antianjiogenik</a:t>
            </a:r>
            <a:r>
              <a:rPr lang="tr-TR" sz="2000" dirty="0"/>
              <a:t> tedavidir.</a:t>
            </a:r>
          </a:p>
          <a:p>
            <a:r>
              <a:rPr lang="tr-TR" sz="2000" dirty="0"/>
              <a:t>Doktorunuz tümörü küçültmek için ameliyat öncesi ilaç tedavisi önerebilir. Bazı durumlarda, </a:t>
            </a:r>
            <a:r>
              <a:rPr lang="tr-TR" sz="2000" dirty="0" err="1"/>
              <a:t>antianjiogenik</a:t>
            </a:r>
            <a:r>
              <a:rPr lang="tr-TR" sz="2000" dirty="0"/>
              <a:t> tedavi kanserin buna nasıl tepki vereceğini görmek için ameliyattan önce kullanılır.</a:t>
            </a:r>
          </a:p>
        </p:txBody>
      </p:sp>
    </p:spTree>
    <p:extLst>
      <p:ext uri="{BB962C8B-B14F-4D97-AF65-F5344CB8AC3E}">
        <p14:creationId xmlns:p14="http://schemas.microsoft.com/office/powerpoint/2010/main" val="2578658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343807"/>
            <a:ext cx="8825659" cy="3675993"/>
          </a:xfrm>
        </p:spPr>
        <p:txBody>
          <a:bodyPr>
            <a:noAutofit/>
          </a:bodyPr>
          <a:lstStyle/>
          <a:p>
            <a:r>
              <a:rPr lang="tr-TR" sz="2200" dirty="0" smtClean="0"/>
              <a:t>İyi </a:t>
            </a:r>
            <a:r>
              <a:rPr lang="tr-TR" sz="2200" dirty="0"/>
              <a:t>yanıt verirse, cerrahi sonrası tedavi devam eder. Doktorunuzun ameliyattan sonra sadece ilaç tedavisi tavsiye etmesi de mümkündür. </a:t>
            </a:r>
            <a:endParaRPr lang="tr-TR" sz="2200" dirty="0" smtClean="0"/>
          </a:p>
          <a:p>
            <a:r>
              <a:rPr lang="tr-TR" sz="2200" dirty="0" smtClean="0"/>
              <a:t>Cerrahi </a:t>
            </a:r>
            <a:r>
              <a:rPr lang="tr-TR" sz="2200" dirty="0"/>
              <a:t>mümkün değilse, hemen ilaç tedavilerine başlanır. Bu ilaçların mekanizması tümör büyümesi üzerinden etki eder. Genellikle, </a:t>
            </a:r>
            <a:r>
              <a:rPr lang="tr-TR" sz="2200" dirty="0" err="1"/>
              <a:t>antianjiojenik</a:t>
            </a:r>
            <a:r>
              <a:rPr lang="tr-TR" sz="2200" dirty="0"/>
              <a:t> tedavi kullanılır. Nadir durumlarda </a:t>
            </a:r>
            <a:r>
              <a:rPr lang="tr-TR" sz="2200" dirty="0" err="1"/>
              <a:t>immunoterapi</a:t>
            </a:r>
            <a:r>
              <a:rPr lang="tr-TR" sz="2200" dirty="0"/>
              <a:t> tavsiye edilebilir. </a:t>
            </a:r>
            <a:endParaRPr lang="tr-TR" sz="2200" dirty="0" smtClean="0"/>
          </a:p>
          <a:p>
            <a:r>
              <a:rPr lang="tr-TR" sz="2200" dirty="0" smtClean="0"/>
              <a:t> </a:t>
            </a:r>
            <a:r>
              <a:rPr lang="tr-TR" sz="2200" dirty="0"/>
              <a:t>İlaç tedavisi belirtileri rahatlatmak, </a:t>
            </a:r>
            <a:r>
              <a:rPr lang="tr-TR" sz="2200" dirty="0" err="1"/>
              <a:t>primer</a:t>
            </a:r>
            <a:r>
              <a:rPr lang="tr-TR" sz="2200" dirty="0"/>
              <a:t> tümörü ve metastazları küçültmeyi sağlayabilir. İlaç tedavisi alırken ameliyattan sonra metastazlara bağlı belirtiler varsa, radyoterapi daha da rahatlatmak için yardımcı olabilir.</a:t>
            </a:r>
          </a:p>
        </p:txBody>
      </p:sp>
    </p:spTree>
    <p:extLst>
      <p:ext uri="{BB962C8B-B14F-4D97-AF65-F5344CB8AC3E}">
        <p14:creationId xmlns:p14="http://schemas.microsoft.com/office/powerpoint/2010/main" val="357316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Antianjiojenik</a:t>
            </a:r>
            <a:r>
              <a:rPr lang="tr-TR" dirty="0" smtClean="0"/>
              <a:t> </a:t>
            </a:r>
            <a:r>
              <a:rPr lang="tr-TR" dirty="0"/>
              <a:t>Tedavi</a:t>
            </a:r>
          </a:p>
        </p:txBody>
      </p:sp>
      <p:sp>
        <p:nvSpPr>
          <p:cNvPr id="3" name="İçerik Yer Tutucusu 2"/>
          <p:cNvSpPr>
            <a:spLocks noGrp="1"/>
          </p:cNvSpPr>
          <p:nvPr>
            <p:ph idx="1"/>
          </p:nvPr>
        </p:nvSpPr>
        <p:spPr>
          <a:xfrm>
            <a:off x="1154954" y="2322786"/>
            <a:ext cx="8825659" cy="3697014"/>
          </a:xfrm>
        </p:spPr>
        <p:txBody>
          <a:bodyPr>
            <a:noAutofit/>
          </a:bodyPr>
          <a:lstStyle/>
          <a:p>
            <a:r>
              <a:rPr lang="tr-TR" sz="2200" dirty="0"/>
              <a:t>Bunlar tümör büyümesini yavaşlatan ve hatta tümörü küçülten bir grup ilaçtır. Kanseri besleyen ve büyümesini sağlayan yeni kan damarı oluşumunu </a:t>
            </a:r>
            <a:r>
              <a:rPr lang="tr-TR" sz="2200" dirty="0" smtClean="0"/>
              <a:t>engellerler. </a:t>
            </a:r>
          </a:p>
          <a:p>
            <a:r>
              <a:rPr lang="tr-TR" sz="2000" dirty="0" smtClean="0"/>
              <a:t>Her </a:t>
            </a:r>
            <a:r>
              <a:rPr lang="tr-TR" sz="2000" dirty="0"/>
              <a:t>biri özel faktörleri hedefleyerek tümör büyümesini etkileyen çeşitli tipleri vardır. Çoğu tipinde </a:t>
            </a:r>
            <a:r>
              <a:rPr lang="tr-TR" sz="2000" dirty="0" err="1"/>
              <a:t>antianjiogenik</a:t>
            </a:r>
            <a:r>
              <a:rPr lang="tr-TR" sz="2000" dirty="0"/>
              <a:t> tedavi evde alınabilen haplar ile yapılır. Birkaçı damardan uygulandığı için hastaneye gitmeniz gerekecektir.</a:t>
            </a:r>
          </a:p>
          <a:p>
            <a:r>
              <a:rPr lang="tr-TR" sz="2000" dirty="0" smtClean="0"/>
              <a:t>Böbrek </a:t>
            </a:r>
            <a:r>
              <a:rPr lang="tr-TR" sz="2000" dirty="0"/>
              <a:t>kanser tedavisindeki sık kullanılan </a:t>
            </a:r>
            <a:r>
              <a:rPr lang="tr-TR" sz="2000" dirty="0" err="1"/>
              <a:t>antianjiogenik</a:t>
            </a:r>
            <a:r>
              <a:rPr lang="tr-TR" sz="2000" dirty="0"/>
              <a:t> ilaçlar:</a:t>
            </a:r>
          </a:p>
          <a:p>
            <a:r>
              <a:rPr lang="tr-TR" sz="2000" dirty="0"/>
              <a:t>-</a:t>
            </a:r>
            <a:r>
              <a:rPr lang="tr-TR" sz="2000" dirty="0" err="1"/>
              <a:t>Sunitinib</a:t>
            </a:r>
            <a:r>
              <a:rPr lang="tr-TR" sz="2000" dirty="0"/>
              <a:t> -</a:t>
            </a:r>
            <a:r>
              <a:rPr lang="tr-TR" sz="2000" dirty="0" err="1"/>
              <a:t>Pazopanib</a:t>
            </a:r>
            <a:r>
              <a:rPr lang="tr-TR" sz="2000" dirty="0"/>
              <a:t> -</a:t>
            </a:r>
            <a:r>
              <a:rPr lang="tr-TR" sz="2000" dirty="0" err="1"/>
              <a:t>Axitinib</a:t>
            </a:r>
            <a:r>
              <a:rPr lang="tr-TR" sz="2000" dirty="0"/>
              <a:t> -</a:t>
            </a:r>
            <a:r>
              <a:rPr lang="tr-TR" sz="2000" dirty="0" err="1"/>
              <a:t>Sorafenib</a:t>
            </a:r>
            <a:r>
              <a:rPr lang="tr-TR" sz="2000" dirty="0"/>
              <a:t> -</a:t>
            </a:r>
            <a:r>
              <a:rPr lang="tr-TR" sz="2000" dirty="0" err="1"/>
              <a:t>Tivozanib</a:t>
            </a:r>
            <a:r>
              <a:rPr lang="tr-TR" sz="2000" dirty="0"/>
              <a:t> -</a:t>
            </a:r>
            <a:r>
              <a:rPr lang="tr-TR" sz="2000" dirty="0" err="1"/>
              <a:t>Bevacizumab</a:t>
            </a:r>
            <a:endParaRPr lang="tr-TR" sz="2000" dirty="0"/>
          </a:p>
        </p:txBody>
      </p:sp>
    </p:spTree>
    <p:extLst>
      <p:ext uri="{BB962C8B-B14F-4D97-AF65-F5344CB8AC3E}">
        <p14:creationId xmlns:p14="http://schemas.microsoft.com/office/powerpoint/2010/main" val="3071532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sim Yer Tutucusu 13"/>
          <p:cNvSpPr>
            <a:spLocks noGrp="1"/>
          </p:cNvSpPr>
          <p:nvPr>
            <p:ph type="pic" idx="15"/>
          </p:nvPr>
        </p:nvSpPr>
        <p:spPr/>
      </p:sp>
      <p:sp>
        <p:nvSpPr>
          <p:cNvPr id="15" name="Metin Yer Tutucusu 14"/>
          <p:cNvSpPr>
            <a:spLocks noGrp="1"/>
          </p:cNvSpPr>
          <p:nvPr>
            <p:ph type="body" sz="half" idx="18"/>
          </p:nvPr>
        </p:nvSpPr>
        <p:spPr/>
        <p:txBody>
          <a:bodyPr/>
          <a:lstStyle/>
          <a:p>
            <a:r>
              <a:rPr lang="tr-TR" dirty="0" smtClean="0"/>
              <a:t>SUNİTİNİB</a:t>
            </a:r>
            <a:endParaRPr lang="tr-TR" dirty="0"/>
          </a:p>
        </p:txBody>
      </p:sp>
      <p:sp>
        <p:nvSpPr>
          <p:cNvPr id="16" name="Metin Yer Tutucusu 15"/>
          <p:cNvSpPr>
            <a:spLocks noGrp="1"/>
          </p:cNvSpPr>
          <p:nvPr>
            <p:ph type="body" sz="half" idx="19"/>
          </p:nvPr>
        </p:nvSpPr>
        <p:spPr/>
        <p:txBody>
          <a:bodyPr/>
          <a:lstStyle/>
          <a:p>
            <a:r>
              <a:rPr lang="tr-TR" dirty="0"/>
              <a:t>P</a:t>
            </a:r>
            <a:r>
              <a:rPr lang="tr-TR" dirty="0" smtClean="0"/>
              <a:t>AZOPANİP</a:t>
            </a:r>
            <a:endParaRPr lang="tr-TR" dirty="0"/>
          </a:p>
        </p:txBody>
      </p:sp>
      <p:sp>
        <p:nvSpPr>
          <p:cNvPr id="19" name="Resim Yer Tutucusu 18"/>
          <p:cNvSpPr>
            <a:spLocks noGrp="1"/>
          </p:cNvSpPr>
          <p:nvPr>
            <p:ph type="pic" idx="22"/>
          </p:nvPr>
        </p:nvSpPr>
        <p:spPr/>
      </p:sp>
      <p:sp>
        <p:nvSpPr>
          <p:cNvPr id="17" name="Metin Yer Tutucusu 16"/>
          <p:cNvSpPr>
            <a:spLocks noGrp="1"/>
          </p:cNvSpPr>
          <p:nvPr>
            <p:ph type="body" sz="half" idx="20"/>
          </p:nvPr>
        </p:nvSpPr>
        <p:spPr/>
        <p:txBody>
          <a:bodyPr/>
          <a:lstStyle/>
          <a:p>
            <a:r>
              <a:rPr lang="tr-TR" dirty="0" smtClean="0"/>
              <a:t>BEVACİZUMAB</a:t>
            </a:r>
            <a:endParaRPr lang="tr-TR" dirty="0"/>
          </a:p>
        </p:txBody>
      </p:sp>
      <p:pic>
        <p:nvPicPr>
          <p:cNvPr id="4" name="İçerik Yer Tutucusu 3"/>
          <p:cNvPicPr>
            <a:picLocks noGrp="1" noChangeAspect="1"/>
          </p:cNvPicPr>
          <p:nvPr>
            <p:ph idx="4294967295"/>
          </p:nvPr>
        </p:nvPicPr>
        <p:blipFill>
          <a:blip r:embed="rId2"/>
          <a:stretch>
            <a:fillRect/>
          </a:stretch>
        </p:blipFill>
        <p:spPr>
          <a:xfrm>
            <a:off x="945342" y="2189125"/>
            <a:ext cx="3185557" cy="2174802"/>
          </a:xfrm>
          <a:prstGeom prst="rect">
            <a:avLst/>
          </a:prstGeom>
        </p:spPr>
      </p:pic>
      <p:pic>
        <p:nvPicPr>
          <p:cNvPr id="5" name="Resim 4"/>
          <p:cNvPicPr>
            <a:picLocks noChangeAspect="1"/>
          </p:cNvPicPr>
          <p:nvPr/>
        </p:nvPicPr>
        <p:blipFill>
          <a:blip r:embed="rId3"/>
          <a:stretch>
            <a:fillRect/>
          </a:stretch>
        </p:blipFill>
        <p:spPr>
          <a:xfrm>
            <a:off x="4783693" y="2350165"/>
            <a:ext cx="2623395" cy="2105025"/>
          </a:xfrm>
          <a:prstGeom prst="rect">
            <a:avLst/>
          </a:prstGeom>
        </p:spPr>
      </p:pic>
      <p:pic>
        <p:nvPicPr>
          <p:cNvPr id="9" name="Resim 8"/>
          <p:cNvPicPr>
            <a:picLocks noChangeAspect="1"/>
          </p:cNvPicPr>
          <p:nvPr/>
        </p:nvPicPr>
        <p:blipFill>
          <a:blip r:embed="rId4"/>
          <a:stretch>
            <a:fillRect/>
          </a:stretch>
        </p:blipFill>
        <p:spPr>
          <a:xfrm>
            <a:off x="7874266" y="2386448"/>
            <a:ext cx="2980007" cy="1977479"/>
          </a:xfrm>
          <a:prstGeom prst="rect">
            <a:avLst/>
          </a:prstGeom>
        </p:spPr>
      </p:pic>
    </p:spTree>
    <p:extLst>
      <p:ext uri="{BB962C8B-B14F-4D97-AF65-F5344CB8AC3E}">
        <p14:creationId xmlns:p14="http://schemas.microsoft.com/office/powerpoint/2010/main" val="40846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p:cNvPicPr>
            <a:picLocks noGrp="1" noChangeAspect="1"/>
          </p:cNvPicPr>
          <p:nvPr>
            <p:ph type="pic" idx="15"/>
          </p:nvPr>
        </p:nvPicPr>
        <p:blipFill>
          <a:blip r:embed="rId2"/>
          <a:srcRect t="20413" b="20413"/>
          <a:stretch>
            <a:fillRect/>
          </a:stretch>
        </p:blipFill>
        <p:spPr>
          <a:prstGeom prst="rect">
            <a:avLst/>
          </a:prstGeom>
        </p:spPr>
      </p:pic>
      <p:sp>
        <p:nvSpPr>
          <p:cNvPr id="5" name="Metin Yer Tutucusu 4"/>
          <p:cNvSpPr>
            <a:spLocks noGrp="1"/>
          </p:cNvSpPr>
          <p:nvPr>
            <p:ph type="body" sz="half" idx="18"/>
          </p:nvPr>
        </p:nvSpPr>
        <p:spPr/>
        <p:txBody>
          <a:bodyPr/>
          <a:lstStyle/>
          <a:p>
            <a:r>
              <a:rPr lang="tr-TR" dirty="0" smtClean="0"/>
              <a:t>SORAFENİB</a:t>
            </a:r>
            <a:endParaRPr lang="tr-TR" dirty="0"/>
          </a:p>
        </p:txBody>
      </p:sp>
      <p:pic>
        <p:nvPicPr>
          <p:cNvPr id="13" name="Resim Yer Tutucusu 12"/>
          <p:cNvPicPr>
            <a:picLocks noGrp="1" noChangeAspect="1"/>
          </p:cNvPicPr>
          <p:nvPr>
            <p:ph type="pic" idx="21"/>
          </p:nvPr>
        </p:nvPicPr>
        <p:blipFill>
          <a:blip r:embed="rId3"/>
          <a:srcRect t="20497" b="20497"/>
          <a:stretch>
            <a:fillRect/>
          </a:stretch>
        </p:blipFill>
        <p:spPr>
          <a:prstGeom prst="rect">
            <a:avLst/>
          </a:prstGeom>
        </p:spPr>
      </p:pic>
      <p:pic>
        <p:nvPicPr>
          <p:cNvPr id="14" name="Resim Yer Tutucusu 13"/>
          <p:cNvPicPr>
            <a:picLocks noGrp="1" noChangeAspect="1"/>
          </p:cNvPicPr>
          <p:nvPr>
            <p:ph type="pic" idx="22"/>
          </p:nvPr>
        </p:nvPicPr>
        <p:blipFill>
          <a:blip r:embed="rId4"/>
          <a:srcRect t="5516" b="5516"/>
          <a:stretch>
            <a:fillRect/>
          </a:stretch>
        </p:blipFill>
        <p:spPr>
          <a:prstGeom prst="rect">
            <a:avLst/>
          </a:prstGeom>
        </p:spPr>
      </p:pic>
      <p:sp>
        <p:nvSpPr>
          <p:cNvPr id="11" name="Metin Yer Tutucusu 10"/>
          <p:cNvSpPr>
            <a:spLocks noGrp="1"/>
          </p:cNvSpPr>
          <p:nvPr>
            <p:ph type="body" sz="half" idx="20"/>
          </p:nvPr>
        </p:nvSpPr>
        <p:spPr/>
        <p:txBody>
          <a:bodyPr/>
          <a:lstStyle/>
          <a:p>
            <a:r>
              <a:rPr lang="tr-TR" dirty="0" smtClean="0"/>
              <a:t>TİVOZANİP</a:t>
            </a:r>
          </a:p>
        </p:txBody>
      </p:sp>
      <p:sp>
        <p:nvSpPr>
          <p:cNvPr id="15" name="Metin Yer Tutucusu 14"/>
          <p:cNvSpPr>
            <a:spLocks noGrp="1"/>
          </p:cNvSpPr>
          <p:nvPr>
            <p:ph type="body" sz="half" idx="19"/>
          </p:nvPr>
        </p:nvSpPr>
        <p:spPr/>
        <p:txBody>
          <a:bodyPr/>
          <a:lstStyle/>
          <a:p>
            <a:r>
              <a:rPr lang="tr-TR" dirty="0" smtClean="0"/>
              <a:t>AXİTİNİB</a:t>
            </a:r>
            <a:endParaRPr lang="tr-TR" dirty="0"/>
          </a:p>
        </p:txBody>
      </p:sp>
    </p:spTree>
    <p:extLst>
      <p:ext uri="{BB962C8B-B14F-4D97-AF65-F5344CB8AC3E}">
        <p14:creationId xmlns:p14="http://schemas.microsoft.com/office/powerpoint/2010/main" val="160842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18593" y="2312275"/>
            <a:ext cx="8297774" cy="4435365"/>
          </a:xfrm>
          <a:prstGeom prst="rect">
            <a:avLst/>
          </a:prstGeom>
        </p:spPr>
      </p:pic>
    </p:spTree>
    <p:extLst>
      <p:ext uri="{BB962C8B-B14F-4D97-AF65-F5344CB8AC3E}">
        <p14:creationId xmlns:p14="http://schemas.microsoft.com/office/powerpoint/2010/main" val="3339608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280745"/>
            <a:ext cx="8825659" cy="4487917"/>
          </a:xfrm>
        </p:spPr>
        <p:txBody>
          <a:bodyPr>
            <a:noAutofit/>
          </a:bodyPr>
          <a:lstStyle/>
          <a:p>
            <a:r>
              <a:rPr lang="tr-TR" sz="2000" dirty="0"/>
              <a:t> </a:t>
            </a:r>
            <a:r>
              <a:rPr lang="tr-TR" sz="2000" dirty="0" smtClean="0"/>
              <a:t>Hedef </a:t>
            </a:r>
            <a:r>
              <a:rPr lang="tr-TR" sz="2000" dirty="0"/>
              <a:t>ilaçlar ise enzime saldırarak tümörü küçültmeyi </a:t>
            </a:r>
            <a:r>
              <a:rPr lang="tr-TR" sz="2000" dirty="0" smtClean="0"/>
              <a:t>hedefler:</a:t>
            </a:r>
          </a:p>
          <a:p>
            <a:r>
              <a:rPr lang="tr-TR" sz="2000" dirty="0"/>
              <a:t>-</a:t>
            </a:r>
            <a:r>
              <a:rPr lang="tr-TR" sz="2000" dirty="0" err="1"/>
              <a:t>Temsorulimus</a:t>
            </a:r>
            <a:r>
              <a:rPr lang="tr-TR" sz="2000" dirty="0"/>
              <a:t> -</a:t>
            </a:r>
            <a:r>
              <a:rPr lang="tr-TR" sz="2000" dirty="0" err="1"/>
              <a:t>Everolimus</a:t>
            </a:r>
            <a:endParaRPr lang="tr-TR" sz="2000" dirty="0"/>
          </a:p>
          <a:p>
            <a:r>
              <a:rPr lang="tr-TR" sz="2000" dirty="0" err="1"/>
              <a:t>Kisisel</a:t>
            </a:r>
            <a:r>
              <a:rPr lang="tr-TR" sz="2000" dirty="0"/>
              <a:t> </a:t>
            </a:r>
            <a:r>
              <a:rPr lang="tr-TR" sz="2000" dirty="0" err="1"/>
              <a:t>prognozunuz</a:t>
            </a:r>
            <a:r>
              <a:rPr lang="tr-TR" sz="2000" dirty="0"/>
              <a:t> ve tümörün özelliklerine dayanarak doktorunuz sizin durumunuz için en iyi </a:t>
            </a:r>
            <a:r>
              <a:rPr lang="tr-TR" sz="2000" dirty="0" err="1"/>
              <a:t>antianjiogenik</a:t>
            </a:r>
            <a:r>
              <a:rPr lang="tr-TR" sz="2000" dirty="0"/>
              <a:t> ilacı seçecektir. Bitkinlik sık görülen bir yan etkidir. Bu tedavi sırasında mide bulantısı ve hasta hissetme hali yaygındır. Ayrıca ishal ve kabızlık olabilir. </a:t>
            </a:r>
            <a:endParaRPr lang="tr-TR" sz="2000" dirty="0" smtClean="0"/>
          </a:p>
          <a:p>
            <a:r>
              <a:rPr lang="tr-TR" sz="2000" dirty="0" smtClean="0"/>
              <a:t>Tedavi </a:t>
            </a:r>
            <a:r>
              <a:rPr lang="tr-TR" sz="2000" dirty="0"/>
              <a:t>sırasında yüksek tansiyonunuz olabilir. Bu ilaçları alırken nefes darlığı, göğüs ağrısı ve şişmiş ayak bilekleri ve ayaklarda şişme ile karşılaşabilirsiniz</a:t>
            </a:r>
            <a:r>
              <a:rPr lang="tr-TR" sz="2000" dirty="0" smtClean="0"/>
              <a:t>.</a:t>
            </a:r>
          </a:p>
          <a:p>
            <a:r>
              <a:rPr lang="tr-TR" sz="2000" dirty="0" smtClean="0"/>
              <a:t> </a:t>
            </a:r>
            <a:r>
              <a:rPr lang="tr-TR" sz="2000" dirty="0"/>
              <a:t>Ayrıca pıhtı oluşumuna neden olarak kalp krizi ve inme riskini arttırabilir. Cildinizde kuruluk, kızarıklık veya döküntü olabilir. Bazı durumlarda cilt sarıya dönebilir ve tedavi bittikten sonra düzelebilir.</a:t>
            </a:r>
          </a:p>
        </p:txBody>
      </p:sp>
    </p:spTree>
    <p:extLst>
      <p:ext uri="{BB962C8B-B14F-4D97-AF65-F5344CB8AC3E}">
        <p14:creationId xmlns:p14="http://schemas.microsoft.com/office/powerpoint/2010/main" val="3416406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endParaRPr lang="tr-TR" dirty="0"/>
          </a:p>
        </p:txBody>
      </p:sp>
      <p:sp>
        <p:nvSpPr>
          <p:cNvPr id="3" name="İçerik Yer Tutucusu 2"/>
          <p:cNvSpPr>
            <a:spLocks noGrp="1"/>
          </p:cNvSpPr>
          <p:nvPr>
            <p:ph idx="1"/>
          </p:nvPr>
        </p:nvSpPr>
        <p:spPr>
          <a:xfrm>
            <a:off x="1154954" y="2280745"/>
            <a:ext cx="8825659" cy="4382813"/>
          </a:xfrm>
        </p:spPr>
        <p:txBody>
          <a:bodyPr>
            <a:noAutofit/>
          </a:bodyPr>
          <a:lstStyle/>
          <a:p>
            <a:r>
              <a:rPr lang="tr-TR" sz="2000" dirty="0"/>
              <a:t>El ve ayak parmaklarında uyuşma ve karıncalanma ile karşılaşabilirsiniz. Tedavi sırasında saçınız griye dönüşebilir. Tedavi seansları arasında bazı renkler geri gelebilir</a:t>
            </a:r>
            <a:r>
              <a:rPr lang="tr-TR" sz="2000" dirty="0" smtClean="0"/>
              <a:t>.</a:t>
            </a:r>
          </a:p>
          <a:p>
            <a:r>
              <a:rPr lang="tr-TR" sz="2000" dirty="0" smtClean="0"/>
              <a:t> </a:t>
            </a:r>
            <a:r>
              <a:rPr lang="tr-TR" sz="2000" dirty="0"/>
              <a:t>Ayrıca el ayak sendromu da denilen avuç ve ayak tabanında kabarcıklar ve kızarıklar gelişebilir. Bu durum ile karşılaşırsanız doktorunuz tedaviyi azaltmayı veya kesmeyi önerebilir</a:t>
            </a:r>
            <a:r>
              <a:rPr lang="tr-TR" sz="2000" dirty="0" smtClean="0"/>
              <a:t>.</a:t>
            </a:r>
          </a:p>
          <a:p>
            <a:r>
              <a:rPr lang="tr-TR" sz="2000" dirty="0" smtClean="0"/>
              <a:t> </a:t>
            </a:r>
            <a:r>
              <a:rPr lang="tr-TR" sz="2000" dirty="0"/>
              <a:t>Tedavi alyuvar, akyuvar veya </a:t>
            </a:r>
            <a:r>
              <a:rPr lang="tr-TR" sz="2000" dirty="0" err="1"/>
              <a:t>trombositlerde</a:t>
            </a:r>
            <a:r>
              <a:rPr lang="tr-TR" sz="2000" dirty="0"/>
              <a:t> geçici bir düşüklüğe neden olabilir. Akyuvarlarda düşüş enfeksiyon riskinde artışa neden olur. Alyuvar sayısında düşüklük yorgunluk ve nefes almada zorluk hissi yapabilir</a:t>
            </a:r>
            <a:r>
              <a:rPr lang="tr-TR" sz="2000" dirty="0" smtClean="0"/>
              <a:t>.</a:t>
            </a:r>
          </a:p>
          <a:p>
            <a:r>
              <a:rPr lang="tr-TR" sz="2000" dirty="0" smtClean="0"/>
              <a:t> </a:t>
            </a:r>
            <a:r>
              <a:rPr lang="tr-TR" sz="2000" dirty="0"/>
              <a:t>Başka bir olası belirti ağızda acı tattır. Yan etkileri ile mücadele edebilmek için yan etkiler ile mücadele bölümünden daha fazla bilgi edinebilirsiniz.</a:t>
            </a:r>
          </a:p>
        </p:txBody>
      </p:sp>
    </p:spTree>
    <p:extLst>
      <p:ext uri="{BB962C8B-B14F-4D97-AF65-F5344CB8AC3E}">
        <p14:creationId xmlns:p14="http://schemas.microsoft.com/office/powerpoint/2010/main" val="2846501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İmmünoterapi</a:t>
            </a:r>
            <a:r>
              <a:rPr lang="tr-TR" dirty="0" smtClean="0"/>
              <a:t>-Kemoterapi</a:t>
            </a:r>
            <a:endParaRPr lang="tr-TR" dirty="0"/>
          </a:p>
        </p:txBody>
      </p:sp>
      <p:pic>
        <p:nvPicPr>
          <p:cNvPr id="4" name="İçerik Yer Tutucusu 3"/>
          <p:cNvPicPr>
            <a:picLocks noGrp="1" noChangeAspect="1"/>
          </p:cNvPicPr>
          <p:nvPr>
            <p:ph idx="1"/>
          </p:nvPr>
        </p:nvPicPr>
        <p:blipFill>
          <a:blip r:embed="rId2"/>
          <a:stretch>
            <a:fillRect/>
          </a:stretch>
        </p:blipFill>
        <p:spPr>
          <a:xfrm>
            <a:off x="6714490" y="2672198"/>
            <a:ext cx="4584132" cy="3723922"/>
          </a:xfrm>
          <a:prstGeom prst="rect">
            <a:avLst/>
          </a:prstGeom>
        </p:spPr>
      </p:pic>
      <p:pic>
        <p:nvPicPr>
          <p:cNvPr id="5" name="Resim 4"/>
          <p:cNvPicPr>
            <a:picLocks noChangeAspect="1"/>
          </p:cNvPicPr>
          <p:nvPr/>
        </p:nvPicPr>
        <p:blipFill>
          <a:blip r:embed="rId3"/>
          <a:stretch>
            <a:fillRect/>
          </a:stretch>
        </p:blipFill>
        <p:spPr>
          <a:xfrm>
            <a:off x="1618592" y="2672198"/>
            <a:ext cx="4692869" cy="3762375"/>
          </a:xfrm>
          <a:prstGeom prst="rect">
            <a:avLst/>
          </a:prstGeom>
        </p:spPr>
      </p:pic>
    </p:spTree>
    <p:extLst>
      <p:ext uri="{BB962C8B-B14F-4D97-AF65-F5344CB8AC3E}">
        <p14:creationId xmlns:p14="http://schemas.microsoft.com/office/powerpoint/2010/main" val="1444352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603500"/>
            <a:ext cx="8825659" cy="4028528"/>
          </a:xfrm>
        </p:spPr>
        <p:txBody>
          <a:bodyPr/>
          <a:lstStyle/>
          <a:p>
            <a:pPr marL="0" indent="0">
              <a:buNone/>
            </a:pPr>
            <a:r>
              <a:rPr lang="tr-TR" dirty="0" smtClean="0"/>
              <a:t>   </a:t>
            </a:r>
            <a:r>
              <a:rPr lang="tr-TR" dirty="0" err="1" smtClean="0">
                <a:solidFill>
                  <a:schemeClr val="accent1"/>
                </a:solidFill>
              </a:rPr>
              <a:t>İmmünoterapi</a:t>
            </a:r>
            <a:endParaRPr lang="tr-TR" dirty="0" smtClean="0">
              <a:solidFill>
                <a:schemeClr val="accent1"/>
              </a:solidFill>
            </a:endParaRPr>
          </a:p>
          <a:p>
            <a:r>
              <a:rPr lang="tr-TR" dirty="0" err="1" smtClean="0"/>
              <a:t>İmmünoterapi</a:t>
            </a:r>
            <a:r>
              <a:rPr lang="tr-TR" dirty="0" smtClean="0"/>
              <a:t> </a:t>
            </a:r>
            <a:r>
              <a:rPr lang="tr-TR" dirty="0"/>
              <a:t>tümör hücreleriyle mücadele için bağışıklık sistemini güçlendiren bir tedavi türüdür. Bu tedaviler sadece özel vakalarda uygulanabilir. Genel durumunuz iyiyse ve akciğerlerde az sayıda metastaz varsa doktorunuz tarafından önerilebilir. 2 farklı </a:t>
            </a:r>
            <a:r>
              <a:rPr lang="tr-TR" dirty="0" err="1"/>
              <a:t>immünoterapi</a:t>
            </a:r>
            <a:r>
              <a:rPr lang="tr-TR" dirty="0"/>
              <a:t> </a:t>
            </a:r>
            <a:r>
              <a:rPr lang="tr-TR" dirty="0" err="1"/>
              <a:t>metastatik</a:t>
            </a:r>
            <a:r>
              <a:rPr lang="tr-TR" dirty="0"/>
              <a:t> böbrek tümörlerinde kullanılabilir. - </a:t>
            </a:r>
            <a:r>
              <a:rPr lang="tr-TR" dirty="0" err="1" smtClean="0"/>
              <a:t>Interferon</a:t>
            </a:r>
            <a:r>
              <a:rPr lang="tr-TR" dirty="0" smtClean="0"/>
              <a:t>-alfa</a:t>
            </a:r>
            <a:r>
              <a:rPr lang="el-GR" dirty="0" smtClean="0"/>
              <a:t> </a:t>
            </a:r>
            <a:r>
              <a:rPr lang="el-GR" dirty="0"/>
              <a:t>-  </a:t>
            </a:r>
            <a:r>
              <a:rPr lang="tr-TR" dirty="0" smtClean="0"/>
              <a:t>Interlokin-2</a:t>
            </a:r>
          </a:p>
          <a:p>
            <a:pPr marL="0" indent="0">
              <a:buNone/>
            </a:pPr>
            <a:r>
              <a:rPr lang="tr-TR" dirty="0" smtClean="0"/>
              <a:t>   </a:t>
            </a:r>
            <a:r>
              <a:rPr lang="tr-TR" dirty="0" smtClean="0">
                <a:solidFill>
                  <a:schemeClr val="accent1"/>
                </a:solidFill>
              </a:rPr>
              <a:t>Kemoterapi</a:t>
            </a:r>
          </a:p>
          <a:p>
            <a:r>
              <a:rPr lang="tr-TR" dirty="0" smtClean="0"/>
              <a:t>Kemoterapi </a:t>
            </a:r>
            <a:r>
              <a:rPr lang="tr-TR" dirty="0"/>
              <a:t>genellikle böbrek kanseri için etkili değildir. </a:t>
            </a:r>
            <a:r>
              <a:rPr lang="tr-TR" dirty="0" err="1"/>
              <a:t>Metastatik</a:t>
            </a:r>
            <a:r>
              <a:rPr lang="tr-TR" dirty="0"/>
              <a:t> böbrek tümörlerinde 5-florourasil ile kombine </a:t>
            </a:r>
            <a:r>
              <a:rPr lang="tr-TR" dirty="0" err="1"/>
              <a:t>immünoterapi</a:t>
            </a:r>
            <a:r>
              <a:rPr lang="tr-TR" dirty="0"/>
              <a:t> </a:t>
            </a:r>
            <a:r>
              <a:rPr lang="tr-TR" dirty="0" err="1"/>
              <a:t>primer</a:t>
            </a:r>
            <a:r>
              <a:rPr lang="tr-TR" dirty="0"/>
              <a:t> tümörün </a:t>
            </a:r>
            <a:r>
              <a:rPr lang="tr-TR" dirty="0" err="1"/>
              <a:t>komplet</a:t>
            </a:r>
            <a:r>
              <a:rPr lang="tr-TR" dirty="0"/>
              <a:t> rezeksiyonu (tamamen çıkartılması) sonrası etkili olabilir.</a:t>
            </a:r>
          </a:p>
        </p:txBody>
      </p:sp>
    </p:spTree>
    <p:extLst>
      <p:ext uri="{BB962C8B-B14F-4D97-AF65-F5344CB8AC3E}">
        <p14:creationId xmlns:p14="http://schemas.microsoft.com/office/powerpoint/2010/main" val="772904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312276"/>
            <a:ext cx="8825659" cy="4545724"/>
          </a:xfrm>
        </p:spPr>
        <p:txBody>
          <a:bodyPr>
            <a:normAutofit/>
          </a:bodyPr>
          <a:lstStyle/>
          <a:p>
            <a:pPr marL="0" indent="0">
              <a:buNone/>
            </a:pPr>
            <a:r>
              <a:rPr lang="tr-TR" dirty="0" smtClean="0">
                <a:solidFill>
                  <a:schemeClr val="accent1"/>
                </a:solidFill>
              </a:rPr>
              <a:t>    Radyoterapi</a:t>
            </a:r>
          </a:p>
          <a:p>
            <a:r>
              <a:rPr lang="tr-TR" dirty="0">
                <a:solidFill>
                  <a:schemeClr val="tx1"/>
                </a:solidFill>
              </a:rPr>
              <a:t>Radyoterapi kanserli dokuyu öldürür ve yok eder. Böbrek tümörleri genelde radyoterapiye çok cevap vermezler. Bu nedenle tedavi sadece cerrahi ile çıkarılamayacak </a:t>
            </a:r>
            <a:r>
              <a:rPr lang="tr-TR" dirty="0" err="1">
                <a:solidFill>
                  <a:schemeClr val="tx1"/>
                </a:solidFill>
              </a:rPr>
              <a:t>primer</a:t>
            </a:r>
            <a:r>
              <a:rPr lang="tr-TR" dirty="0">
                <a:solidFill>
                  <a:schemeClr val="tx1"/>
                </a:solidFill>
              </a:rPr>
              <a:t> tümörün veya metastazın neden olduğu semptomları hafifletmek için tavsiye edilir</a:t>
            </a:r>
            <a:r>
              <a:rPr lang="tr-TR" dirty="0" smtClean="0">
                <a:solidFill>
                  <a:schemeClr val="tx1"/>
                </a:solidFill>
              </a:rPr>
              <a:t>.</a:t>
            </a:r>
          </a:p>
        </p:txBody>
      </p:sp>
      <p:pic>
        <p:nvPicPr>
          <p:cNvPr id="4" name="Resim 3"/>
          <p:cNvPicPr>
            <a:picLocks noChangeAspect="1"/>
          </p:cNvPicPr>
          <p:nvPr/>
        </p:nvPicPr>
        <p:blipFill>
          <a:blip r:embed="rId2"/>
          <a:stretch>
            <a:fillRect/>
          </a:stretch>
        </p:blipFill>
        <p:spPr>
          <a:xfrm>
            <a:off x="2561824" y="3993932"/>
            <a:ext cx="6172272" cy="2606565"/>
          </a:xfrm>
          <a:prstGeom prst="rect">
            <a:avLst/>
          </a:prstGeom>
        </p:spPr>
      </p:pic>
    </p:spTree>
    <p:extLst>
      <p:ext uri="{BB962C8B-B14F-4D97-AF65-F5344CB8AC3E}">
        <p14:creationId xmlns:p14="http://schemas.microsoft.com/office/powerpoint/2010/main" val="3267202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37489" y="945931"/>
            <a:ext cx="6943123" cy="2911366"/>
          </a:xfrm>
        </p:spPr>
        <p:txBody>
          <a:bodyPr/>
          <a:lstStyle/>
          <a:p>
            <a:r>
              <a:rPr lang="tr-TR" dirty="0" smtClean="0"/>
              <a:t>Dinlediğiniz İçin Teşekkürler </a:t>
            </a:r>
            <a:r>
              <a:rPr lang="tr-TR" dirty="0" smtClean="0">
                <a:sym typeface="Wingdings" panose="05000000000000000000" pitchFamily="2" charset="2"/>
              </a:rPr>
              <a:t></a:t>
            </a:r>
            <a:endParaRPr lang="tr-TR" dirty="0"/>
          </a:p>
        </p:txBody>
      </p:sp>
    </p:spTree>
    <p:extLst>
      <p:ext uri="{BB962C8B-B14F-4D97-AF65-F5344CB8AC3E}">
        <p14:creationId xmlns:p14="http://schemas.microsoft.com/office/powerpoint/2010/main" val="391087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207172"/>
            <a:ext cx="8825659" cy="4214648"/>
          </a:xfrm>
        </p:spPr>
        <p:txBody>
          <a:bodyPr>
            <a:noAutofit/>
          </a:bodyPr>
          <a:lstStyle/>
          <a:p>
            <a:r>
              <a:rPr lang="tr-TR" sz="2000" dirty="0" smtClean="0"/>
              <a:t>Böbrekler</a:t>
            </a:r>
            <a:r>
              <a:rPr lang="tr-TR" sz="2000" dirty="0"/>
              <a:t>, renin hormonu ile kan basıncını düzenlerken, </a:t>
            </a:r>
            <a:r>
              <a:rPr lang="tr-TR" sz="2000" dirty="0" err="1"/>
              <a:t>eritroprotein</a:t>
            </a:r>
            <a:r>
              <a:rPr lang="tr-TR" sz="2000" dirty="0"/>
              <a:t> hormonu ile kemik iliğinin uyarılmasını sağlayarak kan hücresi yapımını destekler. Vücuda alınan D vitamininin daha verimli kullanılmasını </a:t>
            </a:r>
            <a:r>
              <a:rPr lang="tr-TR" sz="2000" dirty="0" smtClean="0"/>
              <a:t>sağlayan böbrekler kemik ve diş gelişiminde önemli rol oynar. </a:t>
            </a:r>
          </a:p>
          <a:p>
            <a:r>
              <a:rPr lang="tr-TR" sz="2000" dirty="0" smtClean="0"/>
              <a:t> </a:t>
            </a:r>
            <a:r>
              <a:rPr lang="tr-TR" sz="2000" dirty="0"/>
              <a:t>Böbrek kanserleri tüm dünyada tanı konulan kanserlerin yaklaşık %2’sini oluşturur. Son 25 yılda Avrupa’da böbrek kanserli hasta sayısı biraz artmıştır. Ancak hayatta kalma oranı da birçok bölgede artmıştır</a:t>
            </a:r>
            <a:r>
              <a:rPr lang="tr-TR" sz="2000" dirty="0" smtClean="0"/>
              <a:t>.</a:t>
            </a:r>
          </a:p>
          <a:p>
            <a:r>
              <a:rPr lang="tr-TR" sz="2000" dirty="0" smtClean="0"/>
              <a:t> </a:t>
            </a:r>
            <a:r>
              <a:rPr lang="tr-TR" sz="2000" dirty="0"/>
              <a:t>Ultrason ve BT gibi görüntüleme teknolojilerindeki gelişmeler ve daha sık kullanılmalarından dolayı daha fazla böbrek kanserine şimdilerde erken dönemde tanı konulmaktadır. Erkeklerde kadınlara kıyasla böbrek kanseri tanı riski fazladır. Çoğu insana 60-70 yaş arasında teşhis konulur.</a:t>
            </a:r>
          </a:p>
          <a:p>
            <a:endParaRPr lang="tr-TR" sz="2000" dirty="0"/>
          </a:p>
        </p:txBody>
      </p:sp>
    </p:spTree>
    <p:extLst>
      <p:ext uri="{BB962C8B-B14F-4D97-AF65-F5344CB8AC3E}">
        <p14:creationId xmlns:p14="http://schemas.microsoft.com/office/powerpoint/2010/main" val="427798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Böbrek </a:t>
            </a:r>
            <a:r>
              <a:rPr lang="tr-TR" dirty="0" smtClean="0"/>
              <a:t>Kanseri Nedir</a:t>
            </a:r>
            <a:r>
              <a:rPr lang="tr-TR" dirty="0"/>
              <a:t>?</a:t>
            </a:r>
          </a:p>
        </p:txBody>
      </p:sp>
      <p:sp>
        <p:nvSpPr>
          <p:cNvPr id="3" name="İçerik Yer Tutucusu 2"/>
          <p:cNvSpPr>
            <a:spLocks noGrp="1"/>
          </p:cNvSpPr>
          <p:nvPr>
            <p:ph idx="1"/>
          </p:nvPr>
        </p:nvSpPr>
        <p:spPr>
          <a:xfrm>
            <a:off x="1154954" y="2375337"/>
            <a:ext cx="8825659" cy="3993931"/>
          </a:xfrm>
        </p:spPr>
        <p:txBody>
          <a:bodyPr>
            <a:noAutofit/>
          </a:bodyPr>
          <a:lstStyle/>
          <a:p>
            <a:r>
              <a:rPr lang="tr-TR" sz="2400" dirty="0"/>
              <a:t>Böbrek kanseri, böbreğin idrar üreten kısmında ve idrarın toplandığı havuzcuk kısmında oluşan kanser olmak üzere ikiye ayrılır. Böbrek kanserinin teşhisinin konulabilmesi için CA testleri yapılır. Peki CA nedir? Kanser hücrelerinin varlığının tespit edilmesinde kullanılan bir test yöntemi olan CA, kandaki antijen miktarının seviyesinin ölçülmesinde kullanılır. Bağışıklık sisteminde oluşan herhangi bir problem kandaki antijen miktarını artırır. Antijen yüksekliği durumunda kanser hücresi varlığından söz edilebilir.</a:t>
            </a:r>
          </a:p>
        </p:txBody>
      </p:sp>
    </p:spTree>
    <p:extLst>
      <p:ext uri="{BB962C8B-B14F-4D97-AF65-F5344CB8AC3E}">
        <p14:creationId xmlns:p14="http://schemas.microsoft.com/office/powerpoint/2010/main" val="3756549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92773" y="2438400"/>
            <a:ext cx="8870730" cy="4419600"/>
          </a:xfrm>
          <a:prstGeom prst="rect">
            <a:avLst/>
          </a:prstGeom>
        </p:spPr>
      </p:pic>
    </p:spTree>
    <p:extLst>
      <p:ext uri="{BB962C8B-B14F-4D97-AF65-F5344CB8AC3E}">
        <p14:creationId xmlns:p14="http://schemas.microsoft.com/office/powerpoint/2010/main" val="262414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270235" y="2396359"/>
            <a:ext cx="7010400" cy="4246179"/>
          </a:xfrm>
          <a:prstGeom prst="rect">
            <a:avLst/>
          </a:prstGeom>
        </p:spPr>
      </p:pic>
    </p:spTree>
    <p:extLst>
      <p:ext uri="{BB962C8B-B14F-4D97-AF65-F5344CB8AC3E}">
        <p14:creationId xmlns:p14="http://schemas.microsoft.com/office/powerpoint/2010/main" val="375200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54925" y="2375337"/>
            <a:ext cx="7798676" cy="4172607"/>
          </a:xfrm>
          <a:prstGeom prst="rect">
            <a:avLst/>
          </a:prstGeom>
        </p:spPr>
      </p:pic>
    </p:spTree>
    <p:extLst>
      <p:ext uri="{BB962C8B-B14F-4D97-AF65-F5344CB8AC3E}">
        <p14:creationId xmlns:p14="http://schemas.microsoft.com/office/powerpoint/2010/main" val="3581855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İyon Toplantı Odası</Template>
  <TotalTime>148</TotalTime>
  <Words>2227</Words>
  <Application>Microsoft Office PowerPoint</Application>
  <PresentationFormat>Geniş ekran</PresentationFormat>
  <Paragraphs>116</Paragraphs>
  <Slides>45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45</vt:i4>
      </vt:variant>
    </vt:vector>
  </HeadingPairs>
  <TitlesOfParts>
    <vt:vector size="50" baseType="lpstr">
      <vt:lpstr>Arial</vt:lpstr>
      <vt:lpstr>Century Gothic</vt:lpstr>
      <vt:lpstr>Wingdings</vt:lpstr>
      <vt:lpstr>Wingdings 3</vt:lpstr>
      <vt:lpstr>İyon Toplantı Odası</vt:lpstr>
      <vt:lpstr>BÖBREK KANSERİ</vt:lpstr>
      <vt:lpstr>Böbrek Anatomisi</vt:lpstr>
      <vt:lpstr>Böbreklerin Fonksiyonu Nedir</vt:lpstr>
      <vt:lpstr>PowerPoint Sunusu</vt:lpstr>
      <vt:lpstr>PowerPoint Sunusu</vt:lpstr>
      <vt:lpstr>Böbrek Kanseri Nedir?</vt:lpstr>
      <vt:lpstr>PowerPoint Sunusu</vt:lpstr>
      <vt:lpstr>PowerPoint Sunusu</vt:lpstr>
      <vt:lpstr>PowerPoint Sunusu</vt:lpstr>
      <vt:lpstr>Böbrek Toplayıcı Sistem Kanseri: Pelvis Renalis Tümörü</vt:lpstr>
      <vt:lpstr>Böbrek Kanseri Nedenleri</vt:lpstr>
      <vt:lpstr>Böbrek Kanseri Belirtileri</vt:lpstr>
      <vt:lpstr>Böbrek Kanserinin Tanısı</vt:lpstr>
      <vt:lpstr>Böbrek Tümör Biyopsisi</vt:lpstr>
      <vt:lpstr>Böbrek Tümör Biyopsisi</vt:lpstr>
      <vt:lpstr>Böbrek Kanseri Tedavisi</vt:lpstr>
      <vt:lpstr>PowerPoint Sunusu</vt:lpstr>
      <vt:lpstr>Böbrek Kanseri İçin Palyatif Bakım</vt:lpstr>
      <vt:lpstr>Lokal İlerlemiş Böbrek Kanseri Ve Tedavisi</vt:lpstr>
      <vt:lpstr>PowerPoint Sunusu</vt:lpstr>
      <vt:lpstr>Embolizasyon</vt:lpstr>
      <vt:lpstr>Embolizasyon</vt:lpstr>
      <vt:lpstr>Radikal Nefrektomi</vt:lpstr>
      <vt:lpstr>Robotik Radikal Nefrektomi</vt:lpstr>
      <vt:lpstr>Tedavinin Etkisi Nedir ?</vt:lpstr>
      <vt:lpstr>Sitoredüktif Nefrektomi Nasıl Yapılır?</vt:lpstr>
      <vt:lpstr>Sitoredüktif Parsiyel Nefrektomi</vt:lpstr>
      <vt:lpstr>Metastatik Böbrek Kanseri Ve Tedavisi</vt:lpstr>
      <vt:lpstr>PowerPoint Sunusu</vt:lpstr>
      <vt:lpstr>PowerPoint Sunusu</vt:lpstr>
      <vt:lpstr>PowerPoint Sunusu</vt:lpstr>
      <vt:lpstr>PowerPoint Sunusu</vt:lpstr>
      <vt:lpstr>PowerPoint Sunusu</vt:lpstr>
      <vt:lpstr>Metastatektomi</vt:lpstr>
      <vt:lpstr>PowerPoint Sunusu</vt:lpstr>
      <vt:lpstr>PowerPoint Sunusu</vt:lpstr>
      <vt:lpstr>Antianjiojenik Tedavi</vt:lpstr>
      <vt:lpstr>PowerPoint Sunusu</vt:lpstr>
      <vt:lpstr>PowerPoint Sunusu</vt:lpstr>
      <vt:lpstr>PowerPoint Sunusu</vt:lpstr>
      <vt:lpstr> </vt:lpstr>
      <vt:lpstr>İmmünoterapi-Kemoterapi</vt:lpstr>
      <vt:lpstr>PowerPoint Sunusu</vt:lpstr>
      <vt:lpstr>PowerPoint Sunusu</vt:lpstr>
      <vt:lpstr>Dinlediğiniz İçin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BÖBREK KANSERİ</dc:title>
  <dc:creator>lab2</dc:creator>
  <cp:lastModifiedBy>lab2</cp:lastModifiedBy>
  <cp:revision>17</cp:revision>
  <dcterms:created xsi:type="dcterms:W3CDTF">2019-10-15T08:29:40Z</dcterms:created>
  <dcterms:modified xsi:type="dcterms:W3CDTF">2019-10-15T10:58:29Z</dcterms:modified>
</cp:coreProperties>
</file>