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83" r:id="rId11"/>
    <p:sldId id="284" r:id="rId12"/>
    <p:sldId id="285" r:id="rId13"/>
    <p:sldId id="286" r:id="rId14"/>
    <p:sldId id="266" r:id="rId15"/>
    <p:sldId id="267" r:id="rId16"/>
    <p:sldId id="268" r:id="rId17"/>
    <p:sldId id="269" r:id="rId18"/>
    <p:sldId id="287" r:id="rId19"/>
    <p:sldId id="288" r:id="rId20"/>
    <p:sldId id="289" r:id="rId21"/>
    <p:sldId id="257"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0" autoAdjust="0"/>
    <p:restoredTop sz="94660"/>
  </p:normalViewPr>
  <p:slideViewPr>
    <p:cSldViewPr>
      <p:cViewPr varScale="1">
        <p:scale>
          <a:sx n="57" d="100"/>
          <a:sy n="57" d="100"/>
        </p:scale>
        <p:origin x="285"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15CA5E-BD30-4DD2-9481-E871017045BC}"/>
              </a:ext>
            </a:extLst>
          </p:cNvPr>
          <p:cNvSpPr>
            <a:spLocks noGrp="1"/>
          </p:cNvSpPr>
          <p:nvPr>
            <p:ph type="ctrTitle"/>
          </p:nvPr>
        </p:nvSpPr>
        <p:spPr>
          <a:xfrm>
            <a:off x="685800" y="2130425"/>
            <a:ext cx="7772400" cy="3458815"/>
          </a:xfrm>
        </p:spPr>
        <p:txBody>
          <a:bodyPr>
            <a:normAutofit/>
          </a:bodyPr>
          <a:lstStyle/>
          <a:p>
            <a:r>
              <a:rPr lang="tr-TR" dirty="0"/>
              <a:t>KONU 13</a:t>
            </a:r>
            <a:br>
              <a:rPr lang="tr-TR" dirty="0"/>
            </a:br>
            <a:r>
              <a:rPr lang="tr-TR" dirty="0" err="1"/>
              <a:t>Postmodernizm</a:t>
            </a:r>
            <a:r>
              <a:rPr lang="tr-TR" dirty="0"/>
              <a:t> ve Halkla İlişkiler</a:t>
            </a:r>
          </a:p>
        </p:txBody>
      </p:sp>
    </p:spTree>
    <p:extLst>
      <p:ext uri="{BB962C8B-B14F-4D97-AF65-F5344CB8AC3E}">
        <p14:creationId xmlns:p14="http://schemas.microsoft.com/office/powerpoint/2010/main" val="3161609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b="1" dirty="0"/>
              <a:t>Modern Tüketim </a:t>
            </a:r>
          </a:p>
          <a:p>
            <a:pPr marL="0" indent="0">
              <a:buNone/>
            </a:pPr>
            <a:r>
              <a:rPr lang="tr-TR" dirty="0" err="1"/>
              <a:t>Fordist</a:t>
            </a:r>
            <a:r>
              <a:rPr lang="tr-TR" dirty="0"/>
              <a:t> üretim</a:t>
            </a:r>
            <a:r>
              <a:rPr lang="tr-TR" dirty="0">
                <a:sym typeface="Wingdings" panose="05000000000000000000" pitchFamily="2" charset="2"/>
              </a:rPr>
              <a:t> kitlesel tüketim (farklı gelir grupları için ulaşılabilir ürünler) </a:t>
            </a:r>
          </a:p>
          <a:p>
            <a:pPr marL="0" indent="0">
              <a:buNone/>
            </a:pPr>
            <a:r>
              <a:rPr lang="tr-TR" dirty="0">
                <a:sym typeface="Wingdings" panose="05000000000000000000" pitchFamily="2" charset="2"/>
              </a:rPr>
              <a:t>		     fabrika işçisi ≈ tüketici</a:t>
            </a:r>
          </a:p>
          <a:p>
            <a:pPr marL="0" indent="0">
              <a:buNone/>
            </a:pPr>
            <a:r>
              <a:rPr lang="tr-TR" dirty="0">
                <a:sym typeface="Wingdings" panose="05000000000000000000" pitchFamily="2" charset="2"/>
              </a:rPr>
              <a:t>		    akılcı tüketim(verimlilik, nicelik, öngörülebilirlik ve standardizasyon)</a:t>
            </a:r>
          </a:p>
          <a:p>
            <a:pPr marL="0" indent="0">
              <a:buNone/>
            </a:pPr>
            <a:r>
              <a:rPr lang="tr-TR" b="1" dirty="0" err="1">
                <a:sym typeface="Wingdings" panose="05000000000000000000" pitchFamily="2" charset="2"/>
              </a:rPr>
              <a:t>Postmodern</a:t>
            </a:r>
            <a:r>
              <a:rPr lang="tr-TR" b="1" dirty="0">
                <a:sym typeface="Wingdings" panose="05000000000000000000" pitchFamily="2" charset="2"/>
              </a:rPr>
              <a:t> tüketim</a:t>
            </a:r>
          </a:p>
          <a:p>
            <a:pPr marL="0" indent="0">
              <a:buNone/>
            </a:pPr>
            <a:r>
              <a:rPr lang="tr-TR" dirty="0"/>
              <a:t>Değişen talepler, ürün çeşitliliği, ihtiyaç yerine sembol ve simge tüketimi, kullan-at kültürü, kimlik ve tüketim bağı, standart yerine farklı ürün talebi, ürünün işlevi yerine anlamı (Artan </a:t>
            </a:r>
            <a:r>
              <a:rPr lang="tr-TR" dirty="0" err="1"/>
              <a:t>Özoran</a:t>
            </a:r>
            <a:r>
              <a:rPr lang="tr-TR" dirty="0"/>
              <a:t>, 2018: 41-51)</a:t>
            </a:r>
          </a:p>
        </p:txBody>
      </p:sp>
    </p:spTree>
    <p:extLst>
      <p:ext uri="{BB962C8B-B14F-4D97-AF65-F5344CB8AC3E}">
        <p14:creationId xmlns:p14="http://schemas.microsoft.com/office/powerpoint/2010/main" val="1077937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b="1" dirty="0" err="1"/>
              <a:t>Postmodern</a:t>
            </a:r>
            <a:r>
              <a:rPr lang="tr-TR" b="1" dirty="0"/>
              <a:t> Kültür</a:t>
            </a:r>
          </a:p>
          <a:p>
            <a:pPr marL="0" indent="0">
              <a:buNone/>
            </a:pPr>
            <a:r>
              <a:rPr lang="tr-TR" dirty="0"/>
              <a:t>Kültürün 20.yy’da üç yaygın kullanımı</a:t>
            </a:r>
          </a:p>
          <a:p>
            <a:pPr marL="514350" indent="-514350">
              <a:buAutoNum type="arabicPeriod"/>
            </a:pPr>
            <a:r>
              <a:rPr lang="tr-TR" dirty="0"/>
              <a:t>«Bireyler ya da toplumların düşünsel, dinsel ve estetik biçimi»</a:t>
            </a:r>
          </a:p>
          <a:p>
            <a:pPr marL="514350" indent="-514350">
              <a:buAutoNum type="arabicPeriod"/>
            </a:pPr>
            <a:r>
              <a:rPr lang="tr-TR" dirty="0"/>
              <a:t>«Düşünsel ve sanatsal etkinlikler…. Sanat ve kültür eş anlamlı kabul edilmektedir.»</a:t>
            </a:r>
          </a:p>
          <a:p>
            <a:pPr marL="514350" indent="-514350">
              <a:buAutoNum type="arabicPeriod"/>
            </a:pPr>
            <a:r>
              <a:rPr lang="tr-TR" dirty="0"/>
              <a:t>Bireyler ve toplumlar için yaşam tarzı, inanç ve gelenekler oluşturmak» </a:t>
            </a:r>
          </a:p>
          <a:p>
            <a:pPr marL="0" indent="0">
              <a:buNone/>
            </a:pPr>
            <a:r>
              <a:rPr lang="tr-TR" dirty="0"/>
              <a:t>Başka tanımlar;</a:t>
            </a:r>
          </a:p>
          <a:p>
            <a:pPr marL="0" indent="0">
              <a:buNone/>
            </a:pPr>
            <a:r>
              <a:rPr lang="tr-TR" dirty="0"/>
              <a:t>“insanın insana, maddeye ve içinde doğup büyüdüğü fiziksel çevreye karşı tavır alışını belirleyen bir bütün” </a:t>
            </a:r>
          </a:p>
          <a:p>
            <a:pPr marL="0" indent="0">
              <a:buNone/>
            </a:pPr>
            <a:r>
              <a:rPr lang="tr-TR" dirty="0"/>
              <a:t>“duygu, anlam ve anlayışın toplumsal üretimi ve yeniden üretimi” </a:t>
            </a:r>
          </a:p>
          <a:p>
            <a:pPr marL="0" indent="0">
              <a:buNone/>
            </a:pPr>
            <a:r>
              <a:rPr lang="tr-TR" dirty="0"/>
              <a:t>«yaşam tarzı»</a:t>
            </a:r>
          </a:p>
          <a:p>
            <a:pPr marL="0" indent="0">
              <a:buNone/>
            </a:pPr>
            <a:r>
              <a:rPr lang="tr-TR" dirty="0"/>
              <a:t>…. (Artan </a:t>
            </a:r>
            <a:r>
              <a:rPr lang="tr-TR" dirty="0" err="1"/>
              <a:t>Özoran</a:t>
            </a:r>
            <a:r>
              <a:rPr lang="tr-TR" dirty="0"/>
              <a:t>, 2018: 57-59)</a:t>
            </a:r>
          </a:p>
          <a:p>
            <a:pPr marL="0" indent="0">
              <a:buNone/>
            </a:pPr>
            <a:endParaRPr lang="tr-TR" dirty="0"/>
          </a:p>
        </p:txBody>
      </p:sp>
    </p:spTree>
    <p:extLst>
      <p:ext uri="{BB962C8B-B14F-4D97-AF65-F5344CB8AC3E}">
        <p14:creationId xmlns:p14="http://schemas.microsoft.com/office/powerpoint/2010/main" val="1629028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552728"/>
          </a:xfrm>
        </p:spPr>
        <p:txBody>
          <a:bodyPr>
            <a:normAutofit fontScale="77500" lnSpcReduction="20000"/>
          </a:bodyPr>
          <a:lstStyle/>
          <a:p>
            <a:pPr marL="0" indent="0">
              <a:buNone/>
            </a:pPr>
            <a:r>
              <a:rPr lang="tr-TR" b="1" dirty="0" err="1"/>
              <a:t>Postmodernizm</a:t>
            </a:r>
            <a:r>
              <a:rPr lang="tr-TR" b="1" dirty="0"/>
              <a:t> nedir?</a:t>
            </a:r>
          </a:p>
          <a:p>
            <a:pPr marL="0" indent="0">
              <a:buNone/>
            </a:pPr>
            <a:r>
              <a:rPr lang="tr-TR" dirty="0"/>
              <a:t>-Anlamı üzerinde uzlaşı yok</a:t>
            </a:r>
          </a:p>
          <a:p>
            <a:pPr marL="0" indent="0">
              <a:buNone/>
            </a:pPr>
            <a:r>
              <a:rPr lang="tr-TR" dirty="0"/>
              <a:t>-</a:t>
            </a:r>
            <a:r>
              <a:rPr lang="tr-TR" dirty="0" err="1"/>
              <a:t>Moderniteden</a:t>
            </a:r>
            <a:r>
              <a:rPr lang="tr-TR" dirty="0"/>
              <a:t> tamamen farklı mı? Devamı mı?</a:t>
            </a:r>
          </a:p>
          <a:p>
            <a:pPr marL="0" indent="0">
              <a:buNone/>
            </a:pPr>
            <a:r>
              <a:rPr lang="tr-TR" dirty="0"/>
              <a:t>-</a:t>
            </a:r>
            <a:r>
              <a:rPr lang="tr-TR" dirty="0" err="1"/>
              <a:t>Postmodernizm</a:t>
            </a:r>
            <a:r>
              <a:rPr lang="tr-TR" dirty="0"/>
              <a:t> «akıl» ve Aydınlanma Projesi» eleştirisi üzerine temellenir.  (akıl bireyi özgürleştirir mi? Tek gerçek var mıdır? </a:t>
            </a:r>
          </a:p>
          <a:p>
            <a:pPr marL="0" indent="0">
              <a:buNone/>
            </a:pPr>
            <a:r>
              <a:rPr lang="tr-TR" dirty="0"/>
              <a:t>-1960’larda</a:t>
            </a:r>
            <a:r>
              <a:rPr lang="tr-TR" dirty="0">
                <a:sym typeface="Wingdings" panose="05000000000000000000" pitchFamily="2" charset="2"/>
              </a:rPr>
              <a:t> sanatçılar, yazarlar, eleştirmenler</a:t>
            </a:r>
          </a:p>
          <a:p>
            <a:pPr marL="0" indent="0">
              <a:buNone/>
            </a:pPr>
            <a:r>
              <a:rPr lang="tr-TR" dirty="0"/>
              <a:t>-1970 ve 80’li yıllar</a:t>
            </a:r>
            <a:r>
              <a:rPr lang="tr-TR" dirty="0">
                <a:sym typeface="Wingdings" panose="05000000000000000000" pitchFamily="2" charset="2"/>
              </a:rPr>
              <a:t> mimari, görsel sanatlar, sahne sanatları</a:t>
            </a:r>
          </a:p>
          <a:p>
            <a:pPr marL="0" indent="0">
              <a:buNone/>
            </a:pPr>
            <a:r>
              <a:rPr lang="tr-TR" dirty="0"/>
              <a:t>-1980 sonrası </a:t>
            </a:r>
            <a:r>
              <a:rPr lang="tr-TR" dirty="0">
                <a:sym typeface="Wingdings" panose="05000000000000000000" pitchFamily="2" charset="2"/>
              </a:rPr>
              <a:t> bütün dünya ve alanlara yayılma</a:t>
            </a:r>
          </a:p>
          <a:p>
            <a:pPr marL="0" indent="0">
              <a:buNone/>
            </a:pPr>
            <a:r>
              <a:rPr lang="tr-TR" dirty="0">
                <a:sym typeface="Wingdings" panose="05000000000000000000" pitchFamily="2" charset="2"/>
              </a:rPr>
              <a:t>-</a:t>
            </a:r>
            <a:r>
              <a:rPr lang="tr-TR" dirty="0" err="1">
                <a:sym typeface="Wingdings" panose="05000000000000000000" pitchFamily="2" charset="2"/>
              </a:rPr>
              <a:t>Postmodern</a:t>
            </a:r>
            <a:r>
              <a:rPr lang="tr-TR" dirty="0">
                <a:sym typeface="Wingdings" panose="05000000000000000000" pitchFamily="2" charset="2"/>
              </a:rPr>
              <a:t> dönem «tarihsel geçmiş duygusunun yitirilmesi, </a:t>
            </a:r>
            <a:r>
              <a:rPr lang="tr-TR" dirty="0" err="1">
                <a:sym typeface="Wingdings" panose="05000000000000000000" pitchFamily="2" charset="2"/>
              </a:rPr>
              <a:t>şizoit</a:t>
            </a:r>
            <a:r>
              <a:rPr lang="tr-TR" dirty="0">
                <a:sym typeface="Wingdings" panose="05000000000000000000" pitchFamily="2" charset="2"/>
              </a:rPr>
              <a:t> kültür, gerçekliğin yerini imajların alması, simülasyonlar, zincirinden boşalmış gösterenler» (</a:t>
            </a:r>
            <a:r>
              <a:rPr lang="tr-TR" dirty="0" err="1">
                <a:sym typeface="Wingdings" panose="05000000000000000000" pitchFamily="2" charset="2"/>
              </a:rPr>
              <a:t>Featherstone’dan</a:t>
            </a:r>
            <a:r>
              <a:rPr lang="tr-TR" dirty="0">
                <a:sym typeface="Wingdings" panose="05000000000000000000" pitchFamily="2" charset="2"/>
              </a:rPr>
              <a:t> </a:t>
            </a:r>
            <a:r>
              <a:rPr lang="tr-TR" dirty="0" err="1">
                <a:sym typeface="Wingdings" panose="05000000000000000000" pitchFamily="2" charset="2"/>
              </a:rPr>
              <a:t>akt</a:t>
            </a:r>
            <a:r>
              <a:rPr lang="tr-TR" dirty="0">
                <a:sym typeface="Wingdings" panose="05000000000000000000" pitchFamily="2" charset="2"/>
              </a:rPr>
              <a:t>. </a:t>
            </a:r>
            <a:r>
              <a:rPr lang="tr-TR" dirty="0"/>
              <a:t>Artan </a:t>
            </a:r>
            <a:r>
              <a:rPr lang="tr-TR" dirty="0" err="1"/>
              <a:t>Özoran</a:t>
            </a:r>
            <a:r>
              <a:rPr lang="tr-TR" dirty="0"/>
              <a:t>, 2018: 71)</a:t>
            </a:r>
          </a:p>
          <a:p>
            <a:pPr marL="0" indent="0">
              <a:buNone/>
            </a:pPr>
            <a:r>
              <a:rPr lang="tr-TR" dirty="0"/>
              <a:t>Farklı görüşler olmasına rağmen </a:t>
            </a:r>
            <a:r>
              <a:rPr lang="tr-TR" b="1" dirty="0"/>
              <a:t>siyasal, ekonomik ve sosyal değişim</a:t>
            </a:r>
            <a:r>
              <a:rPr lang="tr-TR" dirty="0"/>
              <a:t> kabulü ortak. </a:t>
            </a:r>
          </a:p>
          <a:p>
            <a:pPr marL="0" indent="0">
              <a:buNone/>
            </a:pPr>
            <a:r>
              <a:rPr lang="tr-TR" dirty="0"/>
              <a:t>(Artan </a:t>
            </a:r>
            <a:r>
              <a:rPr lang="tr-TR" dirty="0" err="1"/>
              <a:t>Özoran</a:t>
            </a:r>
            <a:r>
              <a:rPr lang="tr-TR" dirty="0"/>
              <a:t>, 2018: 60-77)</a:t>
            </a:r>
          </a:p>
          <a:p>
            <a:r>
              <a:rPr lang="tr-TR" sz="2600" dirty="0"/>
              <a:t>«</a:t>
            </a:r>
            <a:r>
              <a:rPr lang="tr-TR" sz="2600" dirty="0" err="1"/>
              <a:t>modernite</a:t>
            </a:r>
            <a:r>
              <a:rPr lang="tr-TR" sz="2600" dirty="0"/>
              <a:t> belirli bir dönemi; </a:t>
            </a:r>
            <a:r>
              <a:rPr lang="tr-TR" sz="2600" dirty="0" err="1"/>
              <a:t>modernizm</a:t>
            </a:r>
            <a:r>
              <a:rPr lang="tr-TR" sz="2600" dirty="0"/>
              <a:t> ise bir süreci, kültür üzerindeki etkiyi ifade etmek için» kullanılır. </a:t>
            </a:r>
          </a:p>
        </p:txBody>
      </p:sp>
    </p:spTree>
    <p:extLst>
      <p:ext uri="{BB962C8B-B14F-4D97-AF65-F5344CB8AC3E}">
        <p14:creationId xmlns:p14="http://schemas.microsoft.com/office/powerpoint/2010/main" val="496481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Pek çok alandaki değişimle birlikte «kültür» alanının da değiştiği görülmektedir. </a:t>
            </a:r>
          </a:p>
          <a:p>
            <a:pPr marL="0" indent="0">
              <a:buNone/>
            </a:pPr>
            <a:r>
              <a:rPr lang="tr-TR" dirty="0"/>
              <a:t>-tüketim anlayışındaki değişim</a:t>
            </a:r>
          </a:p>
          <a:p>
            <a:pPr marL="0" indent="0">
              <a:buNone/>
            </a:pPr>
            <a:r>
              <a:rPr lang="tr-TR" dirty="0"/>
              <a:t>-yaşam tarzı olarak kültürün farklılaşması</a:t>
            </a:r>
          </a:p>
          <a:p>
            <a:pPr marL="0" indent="0">
              <a:buNone/>
            </a:pPr>
            <a:r>
              <a:rPr lang="tr-TR" dirty="0"/>
              <a:t>-yorumlama ve anlamlandırmanın değişimi</a:t>
            </a:r>
          </a:p>
          <a:p>
            <a:pPr marL="0" indent="0">
              <a:buNone/>
            </a:pPr>
            <a:r>
              <a:rPr lang="tr-TR" dirty="0"/>
              <a:t>-ilişkilerde değişim</a:t>
            </a:r>
          </a:p>
          <a:p>
            <a:pPr marL="0" indent="0">
              <a:buNone/>
            </a:pPr>
            <a:r>
              <a:rPr lang="tr-TR" dirty="0"/>
              <a:t>- </a:t>
            </a:r>
            <a:r>
              <a:rPr lang="tr-TR" b="1" dirty="0"/>
              <a:t>«görsel» olanın yükselişi (aracılı (</a:t>
            </a:r>
            <a:r>
              <a:rPr lang="tr-TR" b="1" dirty="0" err="1"/>
              <a:t>mediated</a:t>
            </a:r>
            <a:r>
              <a:rPr lang="tr-TR" b="1" dirty="0"/>
              <a:t>))</a:t>
            </a:r>
          </a:p>
          <a:p>
            <a:pPr marL="0" indent="0">
              <a:buNone/>
            </a:pPr>
            <a:r>
              <a:rPr lang="tr-TR" dirty="0"/>
              <a:t>	</a:t>
            </a:r>
            <a:r>
              <a:rPr lang="tr-TR" dirty="0">
                <a:sym typeface="Wingdings" panose="05000000000000000000" pitchFamily="2" charset="2"/>
              </a:rPr>
              <a:t>simülasyon ve </a:t>
            </a:r>
            <a:r>
              <a:rPr lang="tr-TR" dirty="0" err="1">
                <a:sym typeface="Wingdings" panose="05000000000000000000" pitchFamily="2" charset="2"/>
              </a:rPr>
              <a:t>hipergerçeklik</a:t>
            </a:r>
            <a:endParaRPr lang="tr-TR" dirty="0">
              <a:sym typeface="Wingdings" panose="05000000000000000000" pitchFamily="2" charset="2"/>
            </a:endParaRPr>
          </a:p>
          <a:p>
            <a:pPr marL="0" indent="0">
              <a:buNone/>
            </a:pPr>
            <a:r>
              <a:rPr lang="tr-TR" dirty="0">
                <a:sym typeface="Wingdings" panose="05000000000000000000" pitchFamily="2" charset="2"/>
              </a:rPr>
              <a:t>	gösteri toplumu</a:t>
            </a:r>
          </a:p>
          <a:p>
            <a:pPr marL="0" indent="0">
              <a:buNone/>
            </a:pPr>
            <a:r>
              <a:rPr lang="tr-TR" dirty="0">
                <a:sym typeface="Wingdings" panose="05000000000000000000" pitchFamily="2" charset="2"/>
              </a:rPr>
              <a:t>	 </a:t>
            </a:r>
            <a:r>
              <a:rPr lang="tr-TR" dirty="0" err="1">
                <a:sym typeface="Wingdings" panose="05000000000000000000" pitchFamily="2" charset="2"/>
              </a:rPr>
              <a:t>infotainment</a:t>
            </a:r>
            <a:r>
              <a:rPr lang="tr-TR" dirty="0">
                <a:sym typeface="Wingdings" panose="05000000000000000000" pitchFamily="2" charset="2"/>
              </a:rPr>
              <a:t> (</a:t>
            </a:r>
            <a:r>
              <a:rPr lang="tr-TR" dirty="0" err="1">
                <a:sym typeface="Wingdings" panose="05000000000000000000" pitchFamily="2" charset="2"/>
              </a:rPr>
              <a:t>habereğlence</a:t>
            </a:r>
            <a:r>
              <a:rPr lang="tr-TR" dirty="0">
                <a:sym typeface="Wingdings" panose="05000000000000000000" pitchFamily="2" charset="2"/>
              </a:rPr>
              <a:t>)</a:t>
            </a:r>
            <a:endParaRPr lang="tr-TR" dirty="0"/>
          </a:p>
          <a:p>
            <a:pPr marL="0" indent="0">
              <a:buNone/>
            </a:pPr>
            <a:r>
              <a:rPr lang="tr-TR" dirty="0"/>
              <a:t>(Artan </a:t>
            </a:r>
            <a:r>
              <a:rPr lang="tr-TR" dirty="0" err="1"/>
              <a:t>Özoran</a:t>
            </a:r>
            <a:r>
              <a:rPr lang="tr-TR" dirty="0"/>
              <a:t>, 2018: 78-90)</a:t>
            </a:r>
          </a:p>
          <a:p>
            <a:pPr marL="0" indent="0">
              <a:buNone/>
            </a:pPr>
            <a:endParaRPr lang="tr-TR" dirty="0"/>
          </a:p>
        </p:txBody>
      </p:sp>
    </p:spTree>
    <p:extLst>
      <p:ext uri="{BB962C8B-B14F-4D97-AF65-F5344CB8AC3E}">
        <p14:creationId xmlns:p14="http://schemas.microsoft.com/office/powerpoint/2010/main" val="2027707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a:t>«Kitle iletişim araçlarının simülasyonun bir üreticisi ve parçası olması tüketim, </a:t>
            </a:r>
            <a:r>
              <a:rPr lang="tr-TR" b="1" dirty="0"/>
              <a:t>reklam ve halkla ilişkiler </a:t>
            </a:r>
            <a:r>
              <a:rPr lang="tr-TR" dirty="0"/>
              <a:t>açısından da oldukça önemlidir. Batı’ya (2015: 111-112) göre, kitle iletişim araçlarının şekillendirdiği gerçekler, hayattaki fiziki gerçeklikten daha gerçek bir konuma geçmeye başlamaktadır. İletişim kurumları yoğun bir şekilde imajlar üretmekte ve bunun sonucunda gerçek ile </a:t>
            </a:r>
            <a:r>
              <a:rPr lang="tr-TR" dirty="0" err="1"/>
              <a:t>hipergerçek</a:t>
            </a:r>
            <a:r>
              <a:rPr lang="tr-TR" dirty="0"/>
              <a:t> arasındaki sınır ortadan kalkmaktadır.» (Batı, 2015’ten </a:t>
            </a:r>
            <a:r>
              <a:rPr lang="tr-TR" dirty="0" err="1"/>
              <a:t>akt</a:t>
            </a:r>
            <a:r>
              <a:rPr lang="tr-TR" dirty="0"/>
              <a:t>. Artan </a:t>
            </a:r>
            <a:r>
              <a:rPr lang="tr-TR" dirty="0" err="1"/>
              <a:t>Özoran</a:t>
            </a:r>
            <a:r>
              <a:rPr lang="tr-TR" dirty="0"/>
              <a:t>, 2018: 90-91)</a:t>
            </a:r>
          </a:p>
          <a:p>
            <a:pPr marL="0" indent="0">
              <a:buNone/>
            </a:pPr>
            <a:r>
              <a:rPr lang="tr-TR" dirty="0"/>
              <a:t> </a:t>
            </a:r>
          </a:p>
        </p:txBody>
      </p:sp>
    </p:spTree>
    <p:extLst>
      <p:ext uri="{BB962C8B-B14F-4D97-AF65-F5344CB8AC3E}">
        <p14:creationId xmlns:p14="http://schemas.microsoft.com/office/powerpoint/2010/main" val="3125052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07504" y="116632"/>
            <a:ext cx="9036496" cy="6741368"/>
          </a:xfrm>
        </p:spPr>
        <p:txBody>
          <a:bodyPr>
            <a:normAutofit fontScale="77500" lnSpcReduction="20000"/>
          </a:bodyPr>
          <a:lstStyle/>
          <a:p>
            <a:pPr marL="0" indent="0">
              <a:buNone/>
            </a:pPr>
            <a:r>
              <a:rPr lang="tr-TR" b="1" dirty="0"/>
              <a:t>Kültürel Dönüşüm ve Halkla İlişkiler</a:t>
            </a:r>
          </a:p>
          <a:p>
            <a:pPr marL="0" indent="0">
              <a:buNone/>
            </a:pPr>
            <a:r>
              <a:rPr lang="tr-TR" dirty="0"/>
              <a:t>-</a:t>
            </a:r>
            <a:r>
              <a:rPr lang="tr-TR" dirty="0" err="1"/>
              <a:t>sosyo</a:t>
            </a:r>
            <a:r>
              <a:rPr lang="tr-TR" dirty="0"/>
              <a:t>-kültürel çalışmalar</a:t>
            </a:r>
          </a:p>
          <a:p>
            <a:pPr marL="0" indent="0">
              <a:buNone/>
            </a:pPr>
            <a:r>
              <a:rPr lang="tr-TR" dirty="0"/>
              <a:t>	</a:t>
            </a:r>
            <a:r>
              <a:rPr lang="tr-TR" dirty="0">
                <a:sym typeface="Wingdings" panose="05000000000000000000" pitchFamily="2" charset="2"/>
              </a:rPr>
              <a:t> «halkla ilişkiler alanında halkla ilişkilerin toplum içindeki konumunu inceler»</a:t>
            </a:r>
          </a:p>
          <a:p>
            <a:pPr marL="0" indent="0">
              <a:buNone/>
            </a:pPr>
            <a:r>
              <a:rPr lang="tr-TR" dirty="0">
                <a:sym typeface="Wingdings" panose="05000000000000000000" pitchFamily="2" charset="2"/>
              </a:rPr>
              <a:t>«</a:t>
            </a:r>
            <a:r>
              <a:rPr lang="tr-TR" dirty="0" err="1"/>
              <a:t>Edwards</a:t>
            </a:r>
            <a:r>
              <a:rPr lang="tr-TR" dirty="0"/>
              <a:t> ve </a:t>
            </a:r>
            <a:r>
              <a:rPr lang="tr-TR" dirty="0" err="1"/>
              <a:t>Hodges’a</a:t>
            </a:r>
            <a:r>
              <a:rPr lang="tr-TR" dirty="0"/>
              <a:t> (2011: 2,3) göre, bu dönüşümle halkla ilişkiler, örgütsel bağlamda sahnelenen işlevsel bir süreç olarak anlaşılmak yerine; toplumun kendi sembolik ve maddi gerçeğini inşa ettiği iletişimsel sürecin bir parçası olan </a:t>
            </a:r>
            <a:r>
              <a:rPr lang="tr-TR" dirty="0" err="1"/>
              <a:t>sosyo</a:t>
            </a:r>
            <a:r>
              <a:rPr lang="tr-TR" dirty="0"/>
              <a:t>-kültürel bir eylem olarak anlaşılmaya başlanmıştır. Onlara göre kültür, hayatla ilgili bilgilerin ve tavırların iletildiği, geliştirildiği ve dönüştürüldüğü bir süreçse, halkla ilişkiler de bu anlamları üretme, sürdürme ve düzenlemeyle ilgilidir. Bu yaklaşıma göre, </a:t>
            </a:r>
            <a:r>
              <a:rPr lang="tr-TR" dirty="0" err="1"/>
              <a:t>sosyo</a:t>
            </a:r>
            <a:r>
              <a:rPr lang="tr-TR" dirty="0"/>
              <a:t>-kültürel bağlam hem halkla ilişkileri oluşturmakta hem de halkla ilişkiler tarafından oluşturulmaktadır. </a:t>
            </a:r>
            <a:r>
              <a:rPr lang="tr-TR" dirty="0" err="1"/>
              <a:t>Soyo</a:t>
            </a:r>
            <a:r>
              <a:rPr lang="tr-TR" dirty="0"/>
              <a:t>-kültürel perspektiften yapılan araştırmalar halkla ilişkiler tarafından oluşturulan toplumsal bağlamı incelerken, aynı zamanda halkla ilişkilerde örgütsel yönelimli görüşlerin içine yerleşen neoliberal, ırkçı ve toplumsal cinsiyetçi değerleri ortaya çıkarmayı amaçlamaktadır. Söylem analizleri yoluyla halkla ilişkiler tarafından anlamların nasıl üretildiği ve bu söylemler yoluyla kamuların güçsüzleştirip güçsüzleştirilmediği, devlet ile kurumlar lehine anlam üretilip üretilmediği araştırılmaktadır»(</a:t>
            </a:r>
            <a:r>
              <a:rPr lang="tr-TR" dirty="0" err="1"/>
              <a:t>akt</a:t>
            </a:r>
            <a:r>
              <a:rPr lang="tr-TR" dirty="0"/>
              <a:t>. Artan </a:t>
            </a:r>
            <a:r>
              <a:rPr lang="tr-TR" dirty="0" err="1"/>
              <a:t>Özoran</a:t>
            </a:r>
            <a:r>
              <a:rPr lang="tr-TR" dirty="0"/>
              <a:t>, 2018: 111)</a:t>
            </a:r>
          </a:p>
          <a:p>
            <a:pPr marL="0" indent="0">
              <a:buNone/>
            </a:pPr>
            <a:endParaRPr lang="tr-TR" dirty="0"/>
          </a:p>
        </p:txBody>
      </p:sp>
    </p:spTree>
    <p:extLst>
      <p:ext uri="{BB962C8B-B14F-4D97-AF65-F5344CB8AC3E}">
        <p14:creationId xmlns:p14="http://schemas.microsoft.com/office/powerpoint/2010/main" val="61713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07504" y="188640"/>
            <a:ext cx="8856984" cy="6669360"/>
          </a:xfrm>
        </p:spPr>
        <p:txBody>
          <a:bodyPr>
            <a:normAutofit fontScale="92500"/>
          </a:bodyPr>
          <a:lstStyle/>
          <a:p>
            <a:pPr marL="0" indent="0">
              <a:buNone/>
            </a:pPr>
            <a:r>
              <a:rPr lang="tr-TR" dirty="0" err="1"/>
              <a:t>Gay</a:t>
            </a:r>
            <a:r>
              <a:rPr lang="tr-TR" dirty="0"/>
              <a:t> </a:t>
            </a:r>
            <a:r>
              <a:rPr lang="tr-TR" dirty="0">
                <a:sym typeface="Wingdings" panose="05000000000000000000" pitchFamily="2" charset="2"/>
              </a:rPr>
              <a:t> </a:t>
            </a:r>
            <a:r>
              <a:rPr lang="tr-TR" dirty="0"/>
              <a:t> “kültür çemberi” (</a:t>
            </a:r>
            <a:r>
              <a:rPr lang="tr-TR" dirty="0" err="1"/>
              <a:t>circuit</a:t>
            </a:r>
            <a:r>
              <a:rPr lang="tr-TR" dirty="0"/>
              <a:t> of </a:t>
            </a:r>
            <a:r>
              <a:rPr lang="tr-TR" dirty="0" err="1"/>
              <a:t>culture</a:t>
            </a:r>
            <a:r>
              <a:rPr lang="tr-TR" dirty="0"/>
              <a:t>)</a:t>
            </a:r>
          </a:p>
          <a:p>
            <a:pPr marL="0" indent="0">
              <a:buNone/>
            </a:pPr>
            <a:r>
              <a:rPr lang="tr-TR" dirty="0"/>
              <a:t>«</a:t>
            </a:r>
            <a:r>
              <a:rPr lang="tr-TR" dirty="0" err="1"/>
              <a:t>Gay’a</a:t>
            </a:r>
            <a:r>
              <a:rPr lang="tr-TR" dirty="0"/>
              <a:t> göre “anlam” özerk bir alandan -üretim- gönderilen ve özerk bir alan -tüketim- tarafından alınan bir şey değildir. Dolayısıyla anlamın oluşumu durağan değil, sürekli devam eden bir süreçtir. Bu yorum, halkla ilişkilerin ekonomik bir işlev olarak tanımlanmasından ve işlevsel teoriden38 uzaklaşmayı gerektirmektedir. İletişim </a:t>
            </a:r>
            <a:r>
              <a:rPr lang="tr-TR" dirty="0" err="1"/>
              <a:t>sinerjik</a:t>
            </a:r>
            <a:r>
              <a:rPr lang="tr-TR" dirty="0"/>
              <a:t>, doğrusal olmayan ve dinamik bir süreç olarak ele alınmakta, bir kültürel form olarak kabul edilmektedir. Dolayısıyla bu yaklaşım halkla ilişkileri örgütsel düzeye, örgütün stratejik amaçlarını gerçekleştirme işlevine indirgeyen işlevsel yaklaşımdan farklılaşmakta, ona bir alternatif sunmaktadır.»</a:t>
            </a:r>
            <a:r>
              <a:rPr lang="sv-SE" dirty="0"/>
              <a:t> (akt. Artan Özoran, 2018: 111)</a:t>
            </a:r>
            <a:endParaRPr lang="tr-TR" dirty="0"/>
          </a:p>
        </p:txBody>
      </p:sp>
    </p:spTree>
    <p:extLst>
      <p:ext uri="{BB962C8B-B14F-4D97-AF65-F5344CB8AC3E}">
        <p14:creationId xmlns:p14="http://schemas.microsoft.com/office/powerpoint/2010/main" val="3221717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07504" y="116632"/>
            <a:ext cx="8928992" cy="6624736"/>
          </a:xfrm>
        </p:spPr>
        <p:txBody>
          <a:bodyPr>
            <a:normAutofit fontScale="92500" lnSpcReduction="20000"/>
          </a:bodyPr>
          <a:lstStyle/>
          <a:p>
            <a:pPr marL="0" indent="0">
              <a:buNone/>
            </a:pPr>
            <a:r>
              <a:rPr lang="tr-TR" dirty="0"/>
              <a:t>«</a:t>
            </a:r>
            <a:r>
              <a:rPr lang="tr-TR" dirty="0" err="1"/>
              <a:t>du</a:t>
            </a:r>
            <a:r>
              <a:rPr lang="tr-TR" dirty="0"/>
              <a:t> </a:t>
            </a:r>
            <a:r>
              <a:rPr lang="tr-TR" dirty="0" err="1"/>
              <a:t>Gay’ın</a:t>
            </a:r>
            <a:r>
              <a:rPr lang="tr-TR" dirty="0"/>
              <a:t> “kültür çevrimi” anlayışı her birinde anlamın inşa edildiği beş “</a:t>
            </a:r>
            <a:r>
              <a:rPr lang="tr-TR" dirty="0" err="1"/>
              <a:t>an”a</a:t>
            </a:r>
            <a:r>
              <a:rPr lang="tr-TR" dirty="0"/>
              <a:t> dayanmaktadır.»</a:t>
            </a:r>
          </a:p>
          <a:p>
            <a:pPr marL="0" indent="0">
              <a:buNone/>
            </a:pPr>
            <a:r>
              <a:rPr lang="tr-TR" dirty="0"/>
              <a:t>-Temsil</a:t>
            </a:r>
          </a:p>
          <a:p>
            <a:pPr marL="0" indent="0">
              <a:buNone/>
            </a:pPr>
            <a:r>
              <a:rPr lang="tr-TR" dirty="0"/>
              <a:t>-Üretim</a:t>
            </a:r>
          </a:p>
          <a:p>
            <a:pPr marL="0" indent="0">
              <a:buNone/>
            </a:pPr>
            <a:r>
              <a:rPr lang="tr-TR" dirty="0"/>
              <a:t>-Tüketim</a:t>
            </a:r>
          </a:p>
          <a:p>
            <a:pPr marL="0" indent="0">
              <a:buNone/>
            </a:pPr>
            <a:r>
              <a:rPr lang="tr-TR" dirty="0"/>
              <a:t>-Kimlik</a:t>
            </a:r>
          </a:p>
          <a:p>
            <a:pPr marL="0" indent="0">
              <a:buNone/>
            </a:pPr>
            <a:r>
              <a:rPr lang="tr-TR" dirty="0"/>
              <a:t>-Düzenleme (</a:t>
            </a:r>
            <a:r>
              <a:rPr lang="sv-SE" dirty="0"/>
              <a:t>akt. Artan Özoran, 2018: 11</a:t>
            </a:r>
            <a:r>
              <a:rPr lang="tr-TR" dirty="0"/>
              <a:t>5-118</a:t>
            </a:r>
            <a:r>
              <a:rPr lang="sv-SE" dirty="0"/>
              <a:t>)</a:t>
            </a:r>
            <a:endParaRPr lang="tr-TR" dirty="0"/>
          </a:p>
          <a:p>
            <a:pPr marL="0" indent="0">
              <a:buNone/>
            </a:pPr>
            <a:endParaRPr lang="tr-TR" dirty="0"/>
          </a:p>
          <a:p>
            <a:pPr marL="0" indent="0">
              <a:buNone/>
            </a:pPr>
            <a:r>
              <a:rPr lang="tr-TR" dirty="0"/>
              <a:t>** «Eleştirel- kültürel perspektiften biraz uzaklaşarak </a:t>
            </a:r>
            <a:r>
              <a:rPr lang="tr-TR" dirty="0" err="1"/>
              <a:t>postmodern</a:t>
            </a:r>
            <a:r>
              <a:rPr lang="tr-TR" dirty="0"/>
              <a:t> perspektifi de kapsayarak, halkla ilişkileri söylem içeren bir pratik olarak değerlendiren bu yaklaşım, mesleğin anlamın inşa edildiği toplumsal sürecin önemli bir parçası olduğunu vurgulamaktadır. Bu yaklaşımın ortaya koyduğu en önemli görüşlerden biri ise, halkla ilişkiler uzmanlarının, “kültürel aracılar” olarak tanımlanmasıdır» (</a:t>
            </a:r>
            <a:r>
              <a:rPr lang="sv-SE" dirty="0"/>
              <a:t>Artan Özoran, 2018: 11</a:t>
            </a:r>
            <a:r>
              <a:rPr lang="tr-TR" dirty="0"/>
              <a:t>9).</a:t>
            </a:r>
          </a:p>
        </p:txBody>
      </p:sp>
    </p:spTree>
    <p:extLst>
      <p:ext uri="{BB962C8B-B14F-4D97-AF65-F5344CB8AC3E}">
        <p14:creationId xmlns:p14="http://schemas.microsoft.com/office/powerpoint/2010/main" val="2837371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b="1" dirty="0"/>
              <a:t>Kültürel aracı olarak halkla ilişkiler</a:t>
            </a:r>
          </a:p>
          <a:p>
            <a:pPr marL="0" indent="0">
              <a:buNone/>
            </a:pPr>
            <a:r>
              <a:rPr lang="tr-TR" dirty="0"/>
              <a:t>-kullanım değeri ve değişim değerini şekillendirmekte</a:t>
            </a:r>
          </a:p>
          <a:p>
            <a:pPr marL="0" indent="0">
              <a:buNone/>
            </a:pPr>
            <a:r>
              <a:rPr lang="tr-TR" dirty="0"/>
              <a:t>-kimlik duygusu yaratmakta</a:t>
            </a:r>
          </a:p>
          <a:p>
            <a:pPr marL="0" indent="0">
              <a:buNone/>
            </a:pPr>
            <a:r>
              <a:rPr lang="tr-TR" dirty="0"/>
              <a:t>-ilk önce reklamcılık kültür aracısı olarak dikkat çekmiş; sonra halkla ilişkiler</a:t>
            </a:r>
          </a:p>
          <a:p>
            <a:pPr marL="0" indent="0">
              <a:buNone/>
            </a:pPr>
            <a:r>
              <a:rPr lang="tr-TR" dirty="0"/>
              <a:t>«“Yeni kültür aracıları” kavramı çerçevesinde halkla ilişkiler değerlendirildiğinde, halkla ilişkilerin belirli bir tür “</a:t>
            </a:r>
            <a:r>
              <a:rPr lang="tr-TR" dirty="0" err="1"/>
              <a:t>habitus”u</a:t>
            </a:r>
            <a:r>
              <a:rPr lang="tr-TR" dirty="0"/>
              <a:t> teşvik ettiği savunulmaktadır. Örneğin nasıl iyi bir “</a:t>
            </a:r>
            <a:r>
              <a:rPr lang="tr-TR" dirty="0" err="1"/>
              <a:t>rock</a:t>
            </a:r>
            <a:r>
              <a:rPr lang="tr-TR" dirty="0"/>
              <a:t> fanı”, müşteri ya da vatandaş olunacağı; nasıl daha iyi, daha çekici, daha mantıklı ve daha sorumlu olunacağıyla ilgili varsayımlar ortaya atılmaktadır (</a:t>
            </a:r>
            <a:r>
              <a:rPr lang="tr-TR" dirty="0" err="1"/>
              <a:t>Edwards</a:t>
            </a:r>
            <a:r>
              <a:rPr lang="tr-TR" dirty="0"/>
              <a:t>, 2012: 439-440). Dolayısıyla halkla ilişkilerin belirli bir yaşam tarzı için “aracı” olduğu görülmektedir.»(</a:t>
            </a:r>
            <a:r>
              <a:rPr lang="sv-SE" dirty="0"/>
              <a:t>Artan Özoran, 2018: 11</a:t>
            </a:r>
            <a:r>
              <a:rPr lang="tr-TR" dirty="0"/>
              <a:t>9-121).</a:t>
            </a:r>
          </a:p>
        </p:txBody>
      </p:sp>
    </p:spTree>
    <p:extLst>
      <p:ext uri="{BB962C8B-B14F-4D97-AF65-F5344CB8AC3E}">
        <p14:creationId xmlns:p14="http://schemas.microsoft.com/office/powerpoint/2010/main" val="25541471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77500" lnSpcReduction="20000"/>
          </a:bodyPr>
          <a:lstStyle/>
          <a:p>
            <a:pPr marL="0" indent="0">
              <a:buNone/>
            </a:pPr>
            <a:r>
              <a:rPr lang="tr-TR" dirty="0"/>
              <a:t>«Halka ilişkileri “kültürel aracı” olarak gören yaklaşımda halkla ilişkiler uygulayıcıları enformasyonu şekillendirme ve aktarma yoluyla anlam yaratan ve temel olarak üretim ve tüketim alanlarında faaliyet gösteren “kültür ajanları” olarak kabul edilmektedir. Kültür aracıları, kamuların nasıl düşündüğü, hissettiği ve davrandığını yapılandırmaya yardımcı olmak için üretim ve tüketimin yorumlanmasında devamlı olarak temsiller üretmektedir. Halkla ilişkiler bu şekilde ele alındığında, kültürel ekonomide kilit bir oyuncu haline gelmektedir. Reklamcılık, yönetim danışmanlığı, halkla ilişkiler gibi meslekler, başka bir ifadeyle aracılık yapan meslekler, ekonomik ve kültürel hayatta merkezi hale gelen enformasyon-yoğun işleri içermektedir (</a:t>
            </a:r>
            <a:r>
              <a:rPr lang="tr-TR" dirty="0" err="1"/>
              <a:t>Curtin</a:t>
            </a:r>
            <a:r>
              <a:rPr lang="tr-TR" dirty="0"/>
              <a:t> ve </a:t>
            </a:r>
            <a:r>
              <a:rPr lang="tr-TR" dirty="0" err="1"/>
              <a:t>Gaither</a:t>
            </a:r>
            <a:r>
              <a:rPr lang="tr-TR" dirty="0"/>
              <a:t>, 2005: 107). Dolayısıyla halkla ilişkileri “kültürel aracı” bir meslek olarak ele alan anlayışın ekonomik ve politik söylemlerin kültürel bir boyut taşıdığını kabul etmesi gerekmektedir. Kültür ve ekonomi birbirinden ayrı düşünülmemelidir. Halkla ilişkilerde de “kültürel boyut” kendini belirli anlamlarla </a:t>
            </a:r>
            <a:r>
              <a:rPr lang="tr-TR" dirty="0" err="1"/>
              <a:t>artifaktları</a:t>
            </a:r>
            <a:r>
              <a:rPr lang="tr-TR" dirty="0"/>
              <a:t>, tavırları ve davranışları ilişkilendiren sembolik “</a:t>
            </a:r>
            <a:r>
              <a:rPr lang="tr-TR" dirty="0" err="1"/>
              <a:t>iş”te</a:t>
            </a:r>
            <a:r>
              <a:rPr lang="tr-TR" dirty="0"/>
              <a:t> göstermektedir» (</a:t>
            </a:r>
            <a:r>
              <a:rPr lang="sv-SE" dirty="0"/>
              <a:t>Artan Özoran, 2018: </a:t>
            </a:r>
            <a:r>
              <a:rPr lang="tr-TR" dirty="0"/>
              <a:t>122)</a:t>
            </a:r>
          </a:p>
        </p:txBody>
      </p:sp>
    </p:spTree>
    <p:extLst>
      <p:ext uri="{BB962C8B-B14F-4D97-AF65-F5344CB8AC3E}">
        <p14:creationId xmlns:p14="http://schemas.microsoft.com/office/powerpoint/2010/main" val="2099483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10000"/>
          </a:bodyPr>
          <a:lstStyle/>
          <a:p>
            <a:pPr marL="0" indent="0">
              <a:buNone/>
            </a:pPr>
            <a:r>
              <a:rPr lang="tr-TR" b="1" dirty="0" err="1"/>
              <a:t>Postmodern</a:t>
            </a:r>
            <a:r>
              <a:rPr lang="tr-TR" b="1" dirty="0"/>
              <a:t> Kültüre Giden Yol</a:t>
            </a:r>
          </a:p>
          <a:p>
            <a:pPr marL="0" indent="0">
              <a:buNone/>
            </a:pPr>
            <a:r>
              <a:rPr lang="tr-TR" b="1" dirty="0"/>
              <a:t>Üretim Sisteminde Yaşanan Dönüşüm</a:t>
            </a:r>
          </a:p>
          <a:p>
            <a:pPr marL="0" indent="0">
              <a:buNone/>
            </a:pPr>
            <a:r>
              <a:rPr lang="tr-TR" dirty="0"/>
              <a:t>-En önemlisi atölye tipi üretim ve </a:t>
            </a:r>
            <a:r>
              <a:rPr lang="tr-TR" dirty="0" err="1"/>
              <a:t>manüfaktürden</a:t>
            </a:r>
            <a:r>
              <a:rPr lang="tr-TR" dirty="0"/>
              <a:t>  sonra fabrikaların ortaya çıkışı</a:t>
            </a:r>
          </a:p>
          <a:p>
            <a:pPr marL="0" indent="0">
              <a:buNone/>
            </a:pPr>
            <a:r>
              <a:rPr lang="tr-TR" dirty="0"/>
              <a:t>	-üretimin yapılma şekli değişti</a:t>
            </a:r>
          </a:p>
          <a:p>
            <a:pPr marL="0" indent="0">
              <a:buNone/>
            </a:pPr>
            <a:r>
              <a:rPr lang="tr-TR" dirty="0"/>
              <a:t>	-insan eylemi iş makinelerine adapte oldu</a:t>
            </a:r>
          </a:p>
          <a:p>
            <a:pPr marL="0" indent="0">
              <a:buNone/>
            </a:pPr>
            <a:r>
              <a:rPr lang="tr-TR" dirty="0"/>
              <a:t>	-iş ve zaman disiplini (gündelik hayatın iş hayatı ve aile hayatı olarak bölünmesi) </a:t>
            </a:r>
            <a:r>
              <a:rPr lang="tr-TR" dirty="0">
                <a:sym typeface="Wingdings" panose="05000000000000000000" pitchFamily="2" charset="2"/>
              </a:rPr>
              <a:t>(Artan </a:t>
            </a:r>
            <a:r>
              <a:rPr lang="tr-TR" dirty="0" err="1">
                <a:sym typeface="Wingdings" panose="05000000000000000000" pitchFamily="2" charset="2"/>
              </a:rPr>
              <a:t>Özoran</a:t>
            </a:r>
            <a:r>
              <a:rPr lang="tr-TR" dirty="0">
                <a:sym typeface="Wingdings" panose="05000000000000000000" pitchFamily="2" charset="2"/>
              </a:rPr>
              <a:t>, 2018: 12-17)</a:t>
            </a:r>
          </a:p>
          <a:p>
            <a:pPr marL="0" indent="0">
              <a:buNone/>
            </a:pPr>
            <a:r>
              <a:rPr lang="tr-TR" dirty="0"/>
              <a:t>	*İlk fabrikalar zanaatkar atölyelerinin toplamı gibi, sayıca az, sınırlı alanda, insan sayısı az.</a:t>
            </a:r>
          </a:p>
          <a:p>
            <a:pPr marL="0" indent="0">
              <a:buNone/>
            </a:pPr>
            <a:endParaRPr lang="tr-TR" dirty="0"/>
          </a:p>
          <a:p>
            <a:pPr marL="0" indent="0">
              <a:buNone/>
            </a:pPr>
            <a:r>
              <a:rPr lang="tr-TR" sz="2000" dirty="0" err="1"/>
              <a:t>Manüfaktür</a:t>
            </a:r>
            <a:r>
              <a:rPr lang="tr-TR" sz="2000" dirty="0"/>
              <a:t> aletle yapılan üretim. Atölye fabrika arası geçiş. Patron altında çalışan zanaatkarlar. </a:t>
            </a:r>
          </a:p>
        </p:txBody>
      </p:sp>
    </p:spTree>
    <p:extLst>
      <p:ext uri="{BB962C8B-B14F-4D97-AF65-F5344CB8AC3E}">
        <p14:creationId xmlns:p14="http://schemas.microsoft.com/office/powerpoint/2010/main" val="429134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77500" lnSpcReduction="20000"/>
          </a:bodyPr>
          <a:lstStyle/>
          <a:p>
            <a:pPr marL="0" indent="0">
              <a:buNone/>
            </a:pPr>
            <a:r>
              <a:rPr lang="tr-TR" dirty="0"/>
              <a:t>ÖRN: Erkekler de Ağlar (</a:t>
            </a:r>
            <a:r>
              <a:rPr lang="tr-TR" dirty="0" err="1"/>
              <a:t>Axe</a:t>
            </a:r>
            <a:r>
              <a:rPr lang="tr-TR" dirty="0"/>
              <a:t> /</a:t>
            </a:r>
            <a:r>
              <a:rPr lang="tr-TR" dirty="0" err="1"/>
              <a:t>Unilever</a:t>
            </a:r>
            <a:r>
              <a:rPr lang="tr-TR" dirty="0"/>
              <a:t>)  (2017)</a:t>
            </a:r>
          </a:p>
          <a:p>
            <a:pPr marL="0" indent="0">
              <a:buNone/>
            </a:pPr>
            <a:r>
              <a:rPr lang="tr-TR" dirty="0"/>
              <a:t>Kampanyanın amacı “ ‘erkek olmanın yanlış bir yolu’ olmadığı, etiketlerin olmadığı, erkeklerin olabileceği ve yapabileceği şeylerin bir sınırı olmadığı bir toplum yaratmak için çalışmak” (</a:t>
            </a:r>
            <a:r>
              <a:rPr lang="sv-SE" dirty="0"/>
              <a:t> </a:t>
            </a:r>
            <a:r>
              <a:rPr lang="tr-TR" dirty="0"/>
              <a:t>«</a:t>
            </a:r>
            <a:r>
              <a:rPr lang="tr-TR" dirty="0" err="1"/>
              <a:t>Axe</a:t>
            </a:r>
            <a:r>
              <a:rPr lang="tr-TR" dirty="0"/>
              <a:t>, “Sihrini bul” sloganıyla geleneksel erkeklik anlayışına karşı çıktığını ve her erkeğin kendi “erkeklik” anlayışını ortaya koymasını desteklediğini ifade etmektedir.» </a:t>
            </a:r>
            <a:r>
              <a:rPr lang="tr-TR" dirty="0">
                <a:sym typeface="Wingdings" panose="05000000000000000000" pitchFamily="2" charset="2"/>
              </a:rPr>
              <a:t> kültürel dönüşüme katkı sunmayı hedefliyor.  erkek stereotipini yıkma erkekler ağlamaz klişesinin yıkılması </a:t>
            </a:r>
            <a:r>
              <a:rPr lang="tr-TR" dirty="0" err="1"/>
              <a:t>postmodern</a:t>
            </a:r>
            <a:r>
              <a:rPr lang="tr-TR" dirty="0"/>
              <a:t> kültürün önemli bir özelliği olan “meta anlatılara karşı çıkma” </a:t>
            </a:r>
            <a:endParaRPr lang="tr-TR" dirty="0">
              <a:sym typeface="Wingdings" panose="05000000000000000000" pitchFamily="2" charset="2"/>
            </a:endParaRPr>
          </a:p>
          <a:p>
            <a:pPr>
              <a:buFont typeface="Wingdings" panose="05000000000000000000" pitchFamily="2" charset="2"/>
              <a:buChar char="à"/>
            </a:pPr>
            <a:r>
              <a:rPr lang="tr-TR" dirty="0">
                <a:sym typeface="Wingdings" panose="05000000000000000000" pitchFamily="2" charset="2"/>
              </a:rPr>
              <a:t>Kampanyanın yüzü Can </a:t>
            </a:r>
            <a:r>
              <a:rPr lang="tr-TR" dirty="0" err="1">
                <a:sym typeface="Wingdings" panose="05000000000000000000" pitchFamily="2" charset="2"/>
              </a:rPr>
              <a:t>Bonomo</a:t>
            </a:r>
            <a:endParaRPr lang="tr-TR" dirty="0">
              <a:sym typeface="Wingdings" panose="05000000000000000000" pitchFamily="2" charset="2"/>
            </a:endParaRPr>
          </a:p>
          <a:p>
            <a:pPr>
              <a:buFont typeface="Wingdings" panose="05000000000000000000" pitchFamily="2" charset="2"/>
              <a:buChar char="à"/>
            </a:pPr>
            <a:r>
              <a:rPr lang="tr-TR" dirty="0">
                <a:sym typeface="Wingdings" panose="05000000000000000000" pitchFamily="2" charset="2"/>
              </a:rPr>
              <a:t>Hedef kitle kim? (kadınlar)»</a:t>
            </a:r>
            <a:r>
              <a:rPr lang="tr-TR" dirty="0"/>
              <a:t>Erkeklere bir yandan “kendin ol” mesajı verilirken diğer yandan, “kadınları etkileme” görevi hatırlatılmaktadır.»</a:t>
            </a:r>
          </a:p>
          <a:p>
            <a:pPr>
              <a:buFont typeface="Wingdings" panose="05000000000000000000" pitchFamily="2" charset="2"/>
              <a:buChar char="à"/>
            </a:pPr>
            <a:r>
              <a:rPr lang="tr-TR" dirty="0" err="1">
                <a:sym typeface="Wingdings" panose="05000000000000000000" pitchFamily="2" charset="2"/>
              </a:rPr>
              <a:t>Axe</a:t>
            </a:r>
            <a:r>
              <a:rPr lang="tr-TR" dirty="0">
                <a:sym typeface="Wingdings" panose="05000000000000000000" pitchFamily="2" charset="2"/>
              </a:rPr>
              <a:t> diğer kampanyaları? </a:t>
            </a:r>
            <a:r>
              <a:rPr lang="tr-TR" dirty="0" err="1"/>
              <a:t>Axe</a:t>
            </a:r>
            <a:r>
              <a:rPr lang="tr-TR" dirty="0"/>
              <a:t> Black duş jeli reklamı eril profil</a:t>
            </a:r>
            <a:r>
              <a:rPr lang="tr-TR" dirty="0">
                <a:sym typeface="Wingdings" panose="05000000000000000000" pitchFamily="2" charset="2"/>
              </a:rPr>
              <a:t> «</a:t>
            </a:r>
            <a:r>
              <a:rPr lang="tr-TR" dirty="0"/>
              <a:t>markanın “erkeklik anlayışına” karşı çıkmadığı, çıkıyor-muş gibi yaptığı söylenebilir.»</a:t>
            </a:r>
          </a:p>
          <a:p>
            <a:pPr>
              <a:buFont typeface="Wingdings" panose="05000000000000000000" pitchFamily="2" charset="2"/>
              <a:buChar char="à"/>
            </a:pPr>
            <a:r>
              <a:rPr lang="tr-TR" dirty="0"/>
              <a:t>Bireyselleşme, farklı olma, </a:t>
            </a:r>
            <a:r>
              <a:rPr lang="tr-TR" dirty="0" err="1"/>
              <a:t>bio</a:t>
            </a:r>
            <a:r>
              <a:rPr lang="tr-TR" dirty="0"/>
              <a:t>-art eserler(</a:t>
            </a:r>
            <a:r>
              <a:rPr lang="sv-SE" dirty="0"/>
              <a:t>Artan Özoran, 2018: </a:t>
            </a:r>
            <a:r>
              <a:rPr lang="tr-TR" dirty="0"/>
              <a:t>155-171)</a:t>
            </a:r>
          </a:p>
          <a:p>
            <a:pPr marL="0" indent="0">
              <a:buNone/>
            </a:pPr>
            <a:endParaRPr lang="tr-TR" dirty="0"/>
          </a:p>
        </p:txBody>
      </p:sp>
    </p:spTree>
    <p:extLst>
      <p:ext uri="{BB962C8B-B14F-4D97-AF65-F5344CB8AC3E}">
        <p14:creationId xmlns:p14="http://schemas.microsoft.com/office/powerpoint/2010/main" val="3292245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a:t>Kaynakça</a:t>
            </a:r>
          </a:p>
          <a:p>
            <a:pPr marL="0" indent="0">
              <a:buNone/>
            </a:pPr>
            <a:r>
              <a:rPr lang="tr-TR" dirty="0"/>
              <a:t>Artan </a:t>
            </a:r>
            <a:r>
              <a:rPr lang="tr-TR" dirty="0" err="1"/>
              <a:t>Özoran</a:t>
            </a:r>
            <a:r>
              <a:rPr lang="tr-TR" dirty="0"/>
              <a:t>, </a:t>
            </a:r>
            <a:r>
              <a:rPr lang="tr-TR" dirty="0" err="1"/>
              <a:t>Beris</a:t>
            </a:r>
            <a:r>
              <a:rPr lang="tr-TR" dirty="0"/>
              <a:t> (2018), </a:t>
            </a:r>
            <a:r>
              <a:rPr lang="tr-TR" b="1" dirty="0" err="1"/>
              <a:t>Postmodern</a:t>
            </a:r>
            <a:r>
              <a:rPr lang="tr-TR" b="1" dirty="0"/>
              <a:t> Kültür ve Halkla İlişkiler: Kampanyalar Üzerine Bir Analiz</a:t>
            </a:r>
            <a:r>
              <a:rPr lang="tr-TR" dirty="0"/>
              <a:t>, Ankara Üniversitesi Sosyal Bilimler Enstitüsü Halkla İlişkiler ve Tanıtım ABD Yayımlanmamış Doktora Tezi. </a:t>
            </a:r>
          </a:p>
        </p:txBody>
      </p:sp>
    </p:spTree>
    <p:extLst>
      <p:ext uri="{BB962C8B-B14F-4D97-AF65-F5344CB8AC3E}">
        <p14:creationId xmlns:p14="http://schemas.microsoft.com/office/powerpoint/2010/main" val="3300808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b="1" dirty="0" err="1"/>
              <a:t>Fordizm</a:t>
            </a:r>
            <a:endParaRPr lang="tr-TR" b="1" dirty="0"/>
          </a:p>
          <a:p>
            <a:pPr marL="0" indent="0">
              <a:buNone/>
            </a:pPr>
            <a:r>
              <a:rPr lang="tr-TR" dirty="0"/>
              <a:t>1914-Henry Ford’un farikası – Model T otomobiller</a:t>
            </a:r>
          </a:p>
          <a:p>
            <a:pPr marL="0" indent="0">
              <a:buNone/>
            </a:pPr>
            <a:r>
              <a:rPr lang="tr-TR" dirty="0"/>
              <a:t>başlangıç kabul edilir ama yerleşmesi yarım aşırı bulur. </a:t>
            </a:r>
          </a:p>
          <a:p>
            <a:pPr marL="0" indent="0">
              <a:buNone/>
            </a:pPr>
            <a:r>
              <a:rPr lang="tr-TR" dirty="0" err="1"/>
              <a:t>Fordizm</a:t>
            </a:r>
            <a:r>
              <a:rPr lang="tr-TR" dirty="0"/>
              <a:t> «emek verimliliğinde bir artış sağlayarak üretimde de bir artış yaşanmasını öngören» üretim modelidir. </a:t>
            </a:r>
          </a:p>
          <a:p>
            <a:pPr marL="0" indent="0">
              <a:buNone/>
            </a:pPr>
            <a:r>
              <a:rPr lang="tr-TR" dirty="0"/>
              <a:t>Akıl ve rasyonel davranış</a:t>
            </a:r>
            <a:r>
              <a:rPr lang="tr-TR" dirty="0">
                <a:sym typeface="Wingdings" panose="05000000000000000000" pitchFamily="2" charset="2"/>
              </a:rPr>
              <a:t> amaç verimliliği ve üretkenliği arttırmak irrasyonel ve duygusal boyut örgütten çıkarılmalı </a:t>
            </a:r>
            <a:r>
              <a:rPr lang="tr-TR" dirty="0"/>
              <a:t>(Artan </a:t>
            </a:r>
            <a:r>
              <a:rPr lang="tr-TR" dirty="0" err="1"/>
              <a:t>Özoran</a:t>
            </a:r>
            <a:r>
              <a:rPr lang="tr-TR" dirty="0"/>
              <a:t>, 2018: 17-18)</a:t>
            </a:r>
          </a:p>
          <a:p>
            <a:pPr marL="0" indent="0">
              <a:buNone/>
            </a:pPr>
            <a:endParaRPr lang="tr-TR" dirty="0"/>
          </a:p>
        </p:txBody>
      </p:sp>
    </p:spTree>
    <p:extLst>
      <p:ext uri="{BB962C8B-B14F-4D97-AF65-F5344CB8AC3E}">
        <p14:creationId xmlns:p14="http://schemas.microsoft.com/office/powerpoint/2010/main" val="327510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16632"/>
            <a:ext cx="8856984" cy="6624736"/>
          </a:xfrm>
        </p:spPr>
        <p:txBody>
          <a:bodyPr>
            <a:normAutofit fontScale="85000" lnSpcReduction="20000"/>
          </a:bodyPr>
          <a:lstStyle/>
          <a:p>
            <a:pPr marL="0" indent="0">
              <a:buNone/>
            </a:pPr>
            <a:r>
              <a:rPr lang="tr-TR" dirty="0" err="1"/>
              <a:t>Robin</a:t>
            </a:r>
            <a:r>
              <a:rPr lang="tr-TR" dirty="0"/>
              <a:t> </a:t>
            </a:r>
            <a:r>
              <a:rPr lang="tr-TR" dirty="0" err="1"/>
              <a:t>Murray’e</a:t>
            </a:r>
            <a:r>
              <a:rPr lang="tr-TR" dirty="0"/>
              <a:t> (1995: 47) göre, </a:t>
            </a:r>
            <a:r>
              <a:rPr lang="tr-TR" dirty="0" err="1"/>
              <a:t>Fordizmin</a:t>
            </a:r>
            <a:r>
              <a:rPr lang="tr-TR" dirty="0"/>
              <a:t> dört temel ilkesi (</a:t>
            </a:r>
            <a:r>
              <a:rPr lang="tr-TR" dirty="0" err="1"/>
              <a:t>akt</a:t>
            </a:r>
            <a:r>
              <a:rPr lang="tr-TR" dirty="0"/>
              <a:t>. Artan </a:t>
            </a:r>
            <a:r>
              <a:rPr lang="tr-TR" dirty="0" err="1"/>
              <a:t>Özoran</a:t>
            </a:r>
            <a:r>
              <a:rPr lang="tr-TR" dirty="0"/>
              <a:t>, 2018: 18)</a:t>
            </a:r>
          </a:p>
          <a:p>
            <a:pPr marL="0" indent="0">
              <a:buNone/>
            </a:pPr>
            <a:r>
              <a:rPr lang="tr-TR" dirty="0"/>
              <a:t>«-</a:t>
            </a:r>
            <a:r>
              <a:rPr lang="tr-TR" b="1" dirty="0"/>
              <a:t>Ürünler standartlaşmıştır</a:t>
            </a:r>
            <a:r>
              <a:rPr lang="tr-TR" dirty="0"/>
              <a:t>. Bu her parçanın ve her görevin de standartlaşabileceği anlamına gelmektedir. Zanaatçı üretimde tam tersine her parça özel olarak tasarlanmak, yapılmak ve yerleştirilmek zorundadır.</a:t>
            </a:r>
          </a:p>
          <a:p>
            <a:pPr marL="0" indent="0">
              <a:buNone/>
            </a:pPr>
            <a:r>
              <a:rPr lang="tr-TR" dirty="0"/>
              <a:t>-Eğer </a:t>
            </a:r>
            <a:r>
              <a:rPr lang="tr-TR" b="1" dirty="0"/>
              <a:t>görevler aynıysa</a:t>
            </a:r>
            <a:r>
              <a:rPr lang="tr-TR" dirty="0"/>
              <a:t>, bazıları </a:t>
            </a:r>
            <a:r>
              <a:rPr lang="tr-TR" b="1" dirty="0"/>
              <a:t>mekanize</a:t>
            </a:r>
            <a:r>
              <a:rPr lang="tr-TR" dirty="0"/>
              <a:t> edilebilmektedir. Böylece seri üretim işletmeleri her model için, çoğu üründen ürüne aktarılmayan özel amaçlı makineler geliştirmişlerdir.</a:t>
            </a:r>
          </a:p>
          <a:p>
            <a:pPr marL="0" indent="0">
              <a:buNone/>
            </a:pPr>
            <a:r>
              <a:rPr lang="tr-TR" dirty="0"/>
              <a:t>- Geriye </a:t>
            </a:r>
            <a:r>
              <a:rPr lang="tr-TR" b="1" dirty="0"/>
              <a:t>kalan görevler bilimsel idare </a:t>
            </a:r>
            <a:r>
              <a:rPr lang="tr-TR" dirty="0"/>
              <a:t>ya da </a:t>
            </a:r>
            <a:r>
              <a:rPr lang="tr-TR" b="1" dirty="0" err="1"/>
              <a:t>Taylorizme</a:t>
            </a:r>
            <a:r>
              <a:rPr lang="tr-TR" dirty="0"/>
              <a:t> tabidir. Burada her görev bileşenlerine ayrılmakta, iş-inceleme uzmanlarınca zaman-hareket ilkesine göre yeniden tasarlanma ve elle çalışan işçilere işin nasıl yapılması gerektiği talimatı verilmektedir.</a:t>
            </a:r>
          </a:p>
          <a:p>
            <a:pPr marL="0" indent="0">
              <a:buNone/>
            </a:pPr>
            <a:r>
              <a:rPr lang="tr-TR" dirty="0"/>
              <a:t>-Sabit tezgâhın yerini </a:t>
            </a:r>
            <a:r>
              <a:rPr lang="tr-TR" b="1" dirty="0"/>
              <a:t>yürüyen bant </a:t>
            </a:r>
            <a:r>
              <a:rPr lang="tr-TR" dirty="0"/>
              <a:t>almıştır, böylece işçi bir üründen diğerine gitmek yerine, ürün işçinin önünden gelip geçecektir.»</a:t>
            </a:r>
          </a:p>
          <a:p>
            <a:pPr marL="0" indent="0">
              <a:buNone/>
            </a:pPr>
            <a:endParaRPr lang="tr-TR" dirty="0"/>
          </a:p>
        </p:txBody>
      </p:sp>
    </p:spTree>
    <p:extLst>
      <p:ext uri="{BB962C8B-B14F-4D97-AF65-F5344CB8AC3E}">
        <p14:creationId xmlns:p14="http://schemas.microsoft.com/office/powerpoint/2010/main" val="739680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lnSpcReduction="10000"/>
          </a:bodyPr>
          <a:lstStyle/>
          <a:p>
            <a:pPr marL="0" indent="0">
              <a:buNone/>
            </a:pPr>
            <a:r>
              <a:rPr lang="tr-TR" dirty="0" err="1"/>
              <a:t>Fordizm</a:t>
            </a:r>
            <a:r>
              <a:rPr lang="tr-TR" dirty="0"/>
              <a:t> ve standardizasyon:</a:t>
            </a:r>
          </a:p>
          <a:p>
            <a:r>
              <a:rPr lang="tr-TR" dirty="0"/>
              <a:t>aklın standardizasyonu, (insan dünyadan ayrı</a:t>
            </a:r>
            <a:r>
              <a:rPr lang="tr-TR" dirty="0">
                <a:sym typeface="Wingdings" panose="05000000000000000000" pitchFamily="2" charset="2"/>
              </a:rPr>
              <a:t> doğaya hükmetme isteği ve inceleme)</a:t>
            </a:r>
            <a:endParaRPr lang="tr-TR" dirty="0"/>
          </a:p>
          <a:p>
            <a:r>
              <a:rPr lang="tr-TR" dirty="0"/>
              <a:t>zamanın standardizasyonu, (saat iktidar aracı, ücret saat hesaplaması)</a:t>
            </a:r>
          </a:p>
          <a:p>
            <a:r>
              <a:rPr lang="tr-TR" dirty="0"/>
              <a:t>mekânın standardizasyonu, (çalışma ve yaşam alanı ayrılığı, çalışma alanının verimliliğe göre tasarımı)</a:t>
            </a:r>
          </a:p>
          <a:p>
            <a:r>
              <a:rPr lang="tr-TR" dirty="0"/>
              <a:t>ürünün standardizasyonu (elle mümkün olmayan tıpatıp aynı ürün üretilmesi)</a:t>
            </a:r>
          </a:p>
          <a:p>
            <a:r>
              <a:rPr lang="tr-TR" dirty="0"/>
              <a:t>emeğin standardizasyonu (bant, makineler)  (Artan </a:t>
            </a:r>
            <a:r>
              <a:rPr lang="tr-TR" dirty="0" err="1"/>
              <a:t>Özoran</a:t>
            </a:r>
            <a:r>
              <a:rPr lang="tr-TR" dirty="0"/>
              <a:t>, 2018: 19-20)</a:t>
            </a:r>
          </a:p>
        </p:txBody>
      </p:sp>
    </p:spTree>
    <p:extLst>
      <p:ext uri="{BB962C8B-B14F-4D97-AF65-F5344CB8AC3E}">
        <p14:creationId xmlns:p14="http://schemas.microsoft.com/office/powerpoint/2010/main" val="3842673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lstStyle/>
          <a:p>
            <a:pPr marL="0" indent="0">
              <a:buNone/>
            </a:pPr>
            <a:r>
              <a:rPr lang="tr-TR" dirty="0" err="1"/>
              <a:t>Fordizm’de</a:t>
            </a:r>
            <a:r>
              <a:rPr lang="tr-TR" dirty="0"/>
              <a:t> üretim hacmindeki artışla maliyetler azalmıştır. (kira, ısıtma </a:t>
            </a:r>
            <a:r>
              <a:rPr lang="tr-TR" dirty="0" err="1"/>
              <a:t>vb</a:t>
            </a:r>
            <a:r>
              <a:rPr lang="tr-TR" dirty="0"/>
              <a:t> sabit ama ürün başına maliyet düşüyor) </a:t>
            </a:r>
            <a:r>
              <a:rPr lang="tr-TR" dirty="0">
                <a:sym typeface="Wingdings" panose="05000000000000000000" pitchFamily="2" charset="2"/>
              </a:rPr>
              <a:t></a:t>
            </a:r>
            <a:r>
              <a:rPr lang="tr-TR" dirty="0"/>
              <a:t>ölçek ekonomisi</a:t>
            </a:r>
          </a:p>
          <a:p>
            <a:pPr marL="0" indent="0">
              <a:buNone/>
            </a:pPr>
            <a:r>
              <a:rPr lang="tr-TR" dirty="0"/>
              <a:t>Farklılaştırılmış ürün </a:t>
            </a:r>
            <a:r>
              <a:rPr lang="tr-TR" dirty="0">
                <a:sym typeface="Wingdings" panose="05000000000000000000" pitchFamily="2" charset="2"/>
              </a:rPr>
              <a:t>ç</a:t>
            </a:r>
            <a:r>
              <a:rPr lang="tr-TR" dirty="0"/>
              <a:t>eşit ekonomisi (aynı bantta birkaç parça değişerek farklı ürün üretilmesi)</a:t>
            </a:r>
          </a:p>
          <a:p>
            <a:pPr marL="0" indent="0">
              <a:buNone/>
            </a:pPr>
            <a:r>
              <a:rPr lang="tr-TR" dirty="0"/>
              <a:t>1970’li yıllar</a:t>
            </a:r>
            <a:r>
              <a:rPr lang="tr-TR" dirty="0">
                <a:sym typeface="Wingdings" panose="05000000000000000000" pitchFamily="2" charset="2"/>
              </a:rPr>
              <a:t> </a:t>
            </a:r>
            <a:r>
              <a:rPr lang="tr-TR" dirty="0" err="1">
                <a:sym typeface="Wingdings" panose="05000000000000000000" pitchFamily="2" charset="2"/>
              </a:rPr>
              <a:t>Fordizmin</a:t>
            </a:r>
            <a:r>
              <a:rPr lang="tr-TR" dirty="0">
                <a:sym typeface="Wingdings" panose="05000000000000000000" pitchFamily="2" charset="2"/>
              </a:rPr>
              <a:t> tıkanması NEDEN?</a:t>
            </a:r>
          </a:p>
          <a:p>
            <a:pPr marL="514350" indent="-514350">
              <a:buAutoNum type="arabicPeriod"/>
            </a:pPr>
            <a:r>
              <a:rPr lang="tr-TR" dirty="0">
                <a:sym typeface="Wingdings" panose="05000000000000000000" pitchFamily="2" charset="2"/>
              </a:rPr>
              <a:t>Yığın üretim-yığın tüketim paradoksu</a:t>
            </a:r>
          </a:p>
          <a:p>
            <a:pPr marL="514350" indent="-514350">
              <a:buAutoNum type="arabicPeriod"/>
            </a:pPr>
            <a:r>
              <a:rPr lang="tr-TR" dirty="0">
                <a:sym typeface="Wingdings" panose="05000000000000000000" pitchFamily="2" charset="2"/>
              </a:rPr>
              <a:t>Montaj hattı paradoksu (esneklik az, maliyet yüksek)</a:t>
            </a:r>
          </a:p>
          <a:p>
            <a:pPr marL="0" indent="0">
              <a:buNone/>
            </a:pPr>
            <a:r>
              <a:rPr lang="tr-TR" dirty="0">
                <a:sym typeface="Wingdings" panose="05000000000000000000" pitchFamily="2" charset="2"/>
              </a:rPr>
              <a:t>SONUÇ küresel üretim sisteminin ortaya çıkışı (</a:t>
            </a:r>
            <a:r>
              <a:rPr lang="tr-TR" dirty="0"/>
              <a:t>Artan </a:t>
            </a:r>
            <a:r>
              <a:rPr lang="tr-TR" dirty="0" err="1"/>
              <a:t>Özoran</a:t>
            </a:r>
            <a:r>
              <a:rPr lang="tr-TR" dirty="0"/>
              <a:t>, 2018: 20-22)</a:t>
            </a:r>
          </a:p>
          <a:p>
            <a:pPr marL="0" indent="0">
              <a:buNone/>
            </a:pPr>
            <a:endParaRPr lang="tr-TR" dirty="0"/>
          </a:p>
        </p:txBody>
      </p:sp>
    </p:spTree>
    <p:extLst>
      <p:ext uri="{BB962C8B-B14F-4D97-AF65-F5344CB8AC3E}">
        <p14:creationId xmlns:p14="http://schemas.microsoft.com/office/powerpoint/2010/main" val="1183921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62500" lnSpcReduction="20000"/>
          </a:bodyPr>
          <a:lstStyle/>
          <a:p>
            <a:pPr marL="0" indent="0">
              <a:buNone/>
            </a:pPr>
            <a:r>
              <a:rPr lang="tr-TR" b="1" dirty="0"/>
              <a:t>Küresel Üretim Sistemi</a:t>
            </a:r>
          </a:p>
          <a:p>
            <a:pPr marL="0" indent="0">
              <a:buNone/>
            </a:pPr>
            <a:r>
              <a:rPr lang="tr-TR" dirty="0" err="1"/>
              <a:t>Fordizmin</a:t>
            </a:r>
            <a:r>
              <a:rPr lang="tr-TR" dirty="0"/>
              <a:t> paradokslarının yanında 1973 </a:t>
            </a:r>
            <a:r>
              <a:rPr lang="tr-TR" dirty="0" err="1"/>
              <a:t>Bretton</a:t>
            </a:r>
            <a:r>
              <a:rPr lang="tr-TR" dirty="0"/>
              <a:t> </a:t>
            </a:r>
            <a:r>
              <a:rPr lang="tr-TR" dirty="0" err="1"/>
              <a:t>Woods</a:t>
            </a:r>
            <a:r>
              <a:rPr lang="tr-TR" dirty="0"/>
              <a:t> sisteminin çökmesi, kârdaki düşüş, petrol fiyatlarının artışı</a:t>
            </a:r>
            <a:r>
              <a:rPr lang="tr-TR" dirty="0">
                <a:sym typeface="Wingdings" panose="05000000000000000000" pitchFamily="2" charset="2"/>
              </a:rPr>
              <a:t> eleştiriler Post-</a:t>
            </a:r>
            <a:r>
              <a:rPr lang="tr-TR" dirty="0" err="1">
                <a:sym typeface="Wingdings" panose="05000000000000000000" pitchFamily="2" charset="2"/>
              </a:rPr>
              <a:t>Fordizm</a:t>
            </a:r>
            <a:endParaRPr lang="tr-TR" dirty="0">
              <a:sym typeface="Wingdings" panose="05000000000000000000" pitchFamily="2" charset="2"/>
            </a:endParaRPr>
          </a:p>
          <a:p>
            <a:r>
              <a:rPr lang="tr-TR" dirty="0"/>
              <a:t>«Esnek bir birikim düzeni ve esnek üretim rejimi. Tüketim taleplerine göre farklılaştırılabilen bir üretim süreci.</a:t>
            </a:r>
          </a:p>
          <a:p>
            <a:r>
              <a:rPr lang="tr-TR" dirty="0"/>
              <a:t>Büyük ölçekli üretim anlayışı yerine, küçük ölçekli üretim.</a:t>
            </a:r>
          </a:p>
          <a:p>
            <a:r>
              <a:rPr lang="tr-TR" dirty="0"/>
              <a:t>Standartlaşmış ürünler yerine, tüketici taleplerine uygun olarak farklılaştırılmış uygulamalar.</a:t>
            </a:r>
          </a:p>
          <a:p>
            <a:r>
              <a:rPr lang="tr-TR" dirty="0"/>
              <a:t>Tüketim tercihlerinin devamlı değişimi nedeniyle stoksuz üretim anlayışı.</a:t>
            </a:r>
          </a:p>
          <a:p>
            <a:r>
              <a:rPr lang="tr-TR" dirty="0"/>
              <a:t>Üretim sonrası kalite kontrolü yerine, üretim sırasında kalite kontrolü.</a:t>
            </a:r>
          </a:p>
          <a:p>
            <a:r>
              <a:rPr lang="tr-TR" dirty="0"/>
              <a:t> Üretim sürecinin parçalanması ve değişik birimlerde tamamlanması.</a:t>
            </a:r>
          </a:p>
          <a:p>
            <a:r>
              <a:rPr lang="tr-TR" dirty="0"/>
              <a:t>İş gücünün uzmanlaşması ve çalışanlara birden çok görev verilmesi.</a:t>
            </a:r>
          </a:p>
          <a:p>
            <a:r>
              <a:rPr lang="tr-TR" dirty="0"/>
              <a:t>İşgücünün niteliğine göre iş güvencesi ve ücretin belirlenmesi.</a:t>
            </a:r>
          </a:p>
          <a:p>
            <a:r>
              <a:rPr lang="tr-TR" dirty="0"/>
              <a:t>Sendikalaşmanın esnek işgücü anlayışına aykırı olması nedeniyle önemini kaybetmesi.</a:t>
            </a:r>
          </a:p>
          <a:p>
            <a:r>
              <a:rPr lang="tr-TR" dirty="0"/>
              <a:t>Mavi yakalı işçi sınıfının yerine artan şekilde beyaz yakalı işgücünün hâkim olması.</a:t>
            </a:r>
          </a:p>
          <a:p>
            <a:r>
              <a:rPr lang="tr-TR" dirty="0"/>
              <a:t>Kadının çalışabilmesi için yeni teknolojilerin imkan sağlaması.</a:t>
            </a:r>
          </a:p>
          <a:p>
            <a:r>
              <a:rPr lang="tr-TR" dirty="0"/>
              <a:t>Kapitalist üretim sisteminin küreselleşmesi sonucunda çokuluslu şirketlerin hâkimiyeti ve özerkliği.</a:t>
            </a:r>
          </a:p>
          <a:p>
            <a:r>
              <a:rPr lang="tr-TR" dirty="0"/>
              <a:t>Küresel üretim sonucunda esnek uluslararası iş bölümünün ortaya çıkması. (</a:t>
            </a:r>
            <a:r>
              <a:rPr lang="tr-TR" dirty="0" err="1"/>
              <a:t>Saklı’dan</a:t>
            </a:r>
            <a:r>
              <a:rPr lang="tr-TR" dirty="0"/>
              <a:t> </a:t>
            </a:r>
            <a:r>
              <a:rPr lang="tr-TR" dirty="0" err="1"/>
              <a:t>akt</a:t>
            </a:r>
            <a:r>
              <a:rPr lang="tr-TR" dirty="0"/>
              <a:t>. Artan </a:t>
            </a:r>
            <a:r>
              <a:rPr lang="tr-TR" dirty="0" err="1"/>
              <a:t>Özoran</a:t>
            </a:r>
            <a:r>
              <a:rPr lang="tr-TR" dirty="0"/>
              <a:t>, 2018: 22-25)»</a:t>
            </a:r>
          </a:p>
          <a:p>
            <a:pPr marL="0" indent="0">
              <a:buNone/>
            </a:pPr>
            <a:endParaRPr lang="tr-TR" dirty="0"/>
          </a:p>
        </p:txBody>
      </p:sp>
    </p:spTree>
    <p:extLst>
      <p:ext uri="{BB962C8B-B14F-4D97-AF65-F5344CB8AC3E}">
        <p14:creationId xmlns:p14="http://schemas.microsoft.com/office/powerpoint/2010/main" val="3639329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dirty="0"/>
              <a:t>Post – </a:t>
            </a:r>
            <a:r>
              <a:rPr lang="tr-TR" dirty="0" err="1"/>
              <a:t>Fordizm</a:t>
            </a:r>
            <a:r>
              <a:rPr lang="tr-TR" dirty="0"/>
              <a:t> uygulanıyor mu? </a:t>
            </a:r>
          </a:p>
          <a:p>
            <a:pPr marL="0" indent="0">
              <a:buNone/>
            </a:pPr>
            <a:r>
              <a:rPr lang="tr-TR" dirty="0"/>
              <a:t>Toplumlar ve bölgeler tarihin farklı dönemlerini yaşıyor. </a:t>
            </a:r>
          </a:p>
          <a:p>
            <a:pPr marL="0" indent="0">
              <a:buNone/>
            </a:pPr>
            <a:r>
              <a:rPr lang="tr-TR" dirty="0"/>
              <a:t>** Ekonomik sistem Çok Ülkeli Şirketlerin egemenliğinde! </a:t>
            </a:r>
          </a:p>
          <a:p>
            <a:pPr marL="0" indent="0">
              <a:buNone/>
            </a:pPr>
            <a:r>
              <a:rPr lang="tr-TR" dirty="0"/>
              <a:t>	“Ucuza çalışmaya razı az gelişmiş ülke işçisi” düşü gerçekleşti.</a:t>
            </a:r>
          </a:p>
          <a:p>
            <a:pPr marL="0" indent="0">
              <a:buNone/>
            </a:pPr>
            <a:r>
              <a:rPr lang="tr-TR" dirty="0"/>
              <a:t>	Üretim riskleri farklı ülke ve farklı işletmeler arasında paylaşıldı.</a:t>
            </a:r>
          </a:p>
          <a:p>
            <a:pPr marL="0" indent="0">
              <a:buNone/>
            </a:pPr>
            <a:r>
              <a:rPr lang="tr-TR" dirty="0"/>
              <a:t>	Ürün çeşitlendirmesi mümkün hale geldi.</a:t>
            </a:r>
          </a:p>
          <a:p>
            <a:pPr marL="0" indent="0">
              <a:buNone/>
            </a:pPr>
            <a:r>
              <a:rPr lang="tr-TR" dirty="0"/>
              <a:t>	Ürünlerin ekonomik ömrü kısaldı. (</a:t>
            </a:r>
            <a:r>
              <a:rPr lang="tr-TR" dirty="0" err="1"/>
              <a:t>Örn</a:t>
            </a:r>
            <a:r>
              <a:rPr lang="tr-TR" dirty="0"/>
              <a:t>. cep telefonlarında sürekli yeni model çıkması)</a:t>
            </a:r>
          </a:p>
          <a:p>
            <a:pPr marL="0" indent="0">
              <a:buNone/>
            </a:pPr>
            <a:r>
              <a:rPr lang="tr-TR" dirty="0"/>
              <a:t>Ancak çevre ülkeler riskleri üzerine aldı. Çok uluslu şirketlerin esnekliği onlar için bağımlılığa dönüştü. Bireylerin tüketim kalıpları değişti. </a:t>
            </a:r>
          </a:p>
          <a:p>
            <a:pPr marL="0" indent="0">
              <a:buNone/>
            </a:pPr>
            <a:r>
              <a:rPr lang="tr-TR" dirty="0"/>
              <a:t> (Artan </a:t>
            </a:r>
            <a:r>
              <a:rPr lang="tr-TR" dirty="0" err="1"/>
              <a:t>Özoran</a:t>
            </a:r>
            <a:r>
              <a:rPr lang="tr-TR" dirty="0"/>
              <a:t>, 2018: 25-29)</a:t>
            </a:r>
          </a:p>
        </p:txBody>
      </p:sp>
    </p:spTree>
    <p:extLst>
      <p:ext uri="{BB962C8B-B14F-4D97-AF65-F5344CB8AC3E}">
        <p14:creationId xmlns:p14="http://schemas.microsoft.com/office/powerpoint/2010/main" val="1550918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A38D3D-9D62-489F-A792-89A6DE326295}"/>
              </a:ext>
            </a:extLst>
          </p:cNvPr>
          <p:cNvSpPr>
            <a:spLocks noGrp="1"/>
          </p:cNvSpPr>
          <p:nvPr>
            <p:ph idx="1"/>
          </p:nvPr>
        </p:nvSpPr>
        <p:spPr>
          <a:xfrm>
            <a:off x="179512" y="188640"/>
            <a:ext cx="8784976" cy="6408712"/>
          </a:xfrm>
        </p:spPr>
        <p:txBody>
          <a:bodyPr>
            <a:normAutofit fontScale="92500" lnSpcReduction="20000"/>
          </a:bodyPr>
          <a:lstStyle/>
          <a:p>
            <a:pPr marL="0" indent="0">
              <a:buNone/>
            </a:pPr>
            <a:r>
              <a:rPr lang="tr-TR" b="1" dirty="0"/>
              <a:t>Endüstri 4.0 </a:t>
            </a:r>
          </a:p>
          <a:p>
            <a:pPr marL="0" indent="0">
              <a:buNone/>
            </a:pPr>
            <a:r>
              <a:rPr lang="tr-TR" dirty="0"/>
              <a:t>2015 yılı sonrası gelişmeler</a:t>
            </a:r>
          </a:p>
          <a:p>
            <a:pPr marL="0" indent="0">
              <a:buNone/>
            </a:pPr>
            <a:r>
              <a:rPr lang="tr-TR" dirty="0"/>
              <a:t>-3D (üç boyutlu) yazıcıyla üretim</a:t>
            </a:r>
          </a:p>
          <a:p>
            <a:pPr marL="0" indent="0">
              <a:buNone/>
            </a:pPr>
            <a:r>
              <a:rPr lang="tr-TR" dirty="0"/>
              <a:t>-insansız fabrika </a:t>
            </a:r>
          </a:p>
          <a:p>
            <a:pPr marL="0" indent="0">
              <a:buNone/>
            </a:pPr>
            <a:r>
              <a:rPr lang="tr-TR" dirty="0"/>
              <a:t>-birbirine nesnelerin interneti ile bağlı akıllı makineler (ve dolayısıyla akıllı fabrikalar)</a:t>
            </a:r>
          </a:p>
          <a:p>
            <a:pPr marL="0" indent="0">
              <a:buNone/>
            </a:pPr>
            <a:r>
              <a:rPr lang="tr-TR" dirty="0"/>
              <a:t>-simülasyonlar (dijital ikiz/tasarım</a:t>
            </a:r>
          </a:p>
          <a:p>
            <a:pPr marL="0" indent="0">
              <a:buNone/>
            </a:pPr>
            <a:r>
              <a:rPr lang="tr-TR" dirty="0"/>
              <a:t>-akıllı ürün (hafıza-veri depolama</a:t>
            </a:r>
            <a:r>
              <a:rPr lang="tr-TR" dirty="0">
                <a:sym typeface="Wingdings" panose="05000000000000000000" pitchFamily="2" charset="2"/>
              </a:rPr>
              <a:t> veriye göre yeni ürün)</a:t>
            </a:r>
            <a:endParaRPr lang="tr-TR" dirty="0"/>
          </a:p>
          <a:p>
            <a:pPr marL="0" indent="0">
              <a:buNone/>
            </a:pPr>
            <a:r>
              <a:rPr lang="tr-TR" dirty="0"/>
              <a:t>? İşsizlik</a:t>
            </a:r>
          </a:p>
          <a:p>
            <a:pPr marL="0" indent="0">
              <a:buNone/>
            </a:pPr>
            <a:r>
              <a:rPr lang="tr-TR" dirty="0"/>
              <a:t>?Teknolojiye erişimi olmayan küçük şirketler</a:t>
            </a:r>
          </a:p>
          <a:p>
            <a:pPr marL="0" indent="0">
              <a:buNone/>
            </a:pPr>
            <a:r>
              <a:rPr lang="tr-TR" dirty="0"/>
              <a:t>?eşitsizliğin artışı</a:t>
            </a:r>
          </a:p>
          <a:p>
            <a:pPr marL="0" indent="0">
              <a:buNone/>
            </a:pPr>
            <a:r>
              <a:rPr lang="tr-TR" dirty="0"/>
              <a:t>? Tüketimde kullan-at kültürü  (Artan </a:t>
            </a:r>
            <a:r>
              <a:rPr lang="tr-TR" dirty="0" err="1"/>
              <a:t>Özoran</a:t>
            </a:r>
            <a:r>
              <a:rPr lang="tr-TR" dirty="0"/>
              <a:t>, 2018: 29-34)</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93133013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1724</Words>
  <Application>Microsoft Office PowerPoint</Application>
  <PresentationFormat>Ekran Gösterisi (4:3)</PresentationFormat>
  <Paragraphs>134</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Calibri</vt:lpstr>
      <vt:lpstr>Wingdings</vt:lpstr>
      <vt:lpstr>Ofis Teması</vt:lpstr>
      <vt:lpstr>KONU 13 Postmodernizm ve Halkla İlişkiler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9 Halkla İlişkiler Okuryazarı Olabilmek Mükemmellik Teorisine Eleştirel Bakış</dc:title>
  <dc:creator>Nilüfer Pınar KILIÇ</dc:creator>
  <cp:lastModifiedBy>Author</cp:lastModifiedBy>
  <cp:revision>28</cp:revision>
  <dcterms:created xsi:type="dcterms:W3CDTF">2019-10-01T09:54:08Z</dcterms:created>
  <dcterms:modified xsi:type="dcterms:W3CDTF">2019-10-03T07:47:29Z</dcterms:modified>
</cp:coreProperties>
</file>