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512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BÖLGESEL POLİTİKA: ORTADOĞU (</a:t>
            </a:r>
            <a:r>
              <a:rPr lang="en-US" sz="3600" dirty="0" err="1">
                <a:solidFill>
                  <a:srgbClr val="660066"/>
                </a:solidFill>
              </a:rPr>
              <a:t>Bahar</a:t>
            </a:r>
            <a:r>
              <a:rPr lang="en-US" sz="3600">
                <a:solidFill>
                  <a:srgbClr val="660066"/>
                </a:solidFill>
              </a:rPr>
              <a:t> </a:t>
            </a:r>
            <a:r>
              <a:rPr lang="en-US" sz="3600" smtClean="0">
                <a:solidFill>
                  <a:srgbClr val="660066"/>
                </a:solidFill>
              </a:rPr>
              <a:t>2019-2020)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54875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10</a:t>
            </a:r>
            <a:r>
              <a:rPr lang="en-US" sz="3200" dirty="0" smtClean="0">
                <a:solidFill>
                  <a:srgbClr val="660066"/>
                </a:solidFill>
              </a:rPr>
              <a:t>. </a:t>
            </a:r>
            <a:r>
              <a:rPr lang="en-US" sz="3200" dirty="0" err="1" smtClean="0">
                <a:solidFill>
                  <a:srgbClr val="660066"/>
                </a:solidFill>
              </a:rPr>
              <a:t>Hafta</a:t>
            </a:r>
            <a:r>
              <a:rPr lang="en-US" sz="3200" dirty="0" smtClean="0">
                <a:solidFill>
                  <a:srgbClr val="660066"/>
                </a:solidFill>
              </a:rPr>
              <a:t>: </a:t>
            </a:r>
            <a:r>
              <a:rPr lang="tr-TR" sz="3200" dirty="0" smtClean="0">
                <a:solidFill>
                  <a:srgbClr val="660066"/>
                </a:solidFill>
              </a:rPr>
              <a:t>Siyasal </a:t>
            </a:r>
            <a:r>
              <a:rPr lang="tr-TR" sz="3200" dirty="0">
                <a:solidFill>
                  <a:srgbClr val="660066"/>
                </a:solidFill>
              </a:rPr>
              <a:t>İslam</a:t>
            </a:r>
            <a:r>
              <a:rPr lang="tr-TR" sz="3200" dirty="0">
                <a:solidFill>
                  <a:srgbClr val="660066"/>
                </a:solidFill>
              </a:rPr>
              <a:t> </a:t>
            </a:r>
            <a:endParaRPr lang="en-US" sz="32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02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MISIR VE İRAN İSLAMCILIĞINI KARŞILAŞTIRMAK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ülkedeki</a:t>
            </a:r>
            <a:r>
              <a:rPr lang="en-US" dirty="0" smtClean="0"/>
              <a:t> </a:t>
            </a:r>
            <a:r>
              <a:rPr lang="en-US" dirty="0" err="1" smtClean="0"/>
              <a:t>ulemanın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konumları</a:t>
            </a:r>
            <a:r>
              <a:rPr lang="en-US" dirty="0" smtClean="0"/>
              <a:t>: </a:t>
            </a:r>
            <a:r>
              <a:rPr lang="en-US" dirty="0" err="1" smtClean="0"/>
              <a:t>Mısır’da</a:t>
            </a:r>
            <a:r>
              <a:rPr lang="en-US" dirty="0" smtClean="0"/>
              <a:t> </a:t>
            </a:r>
            <a:r>
              <a:rPr lang="en-US" dirty="0" err="1" smtClean="0"/>
              <a:t>ulema</a:t>
            </a:r>
            <a:r>
              <a:rPr lang="en-US" dirty="0" smtClean="0"/>
              <a:t> 19. </a:t>
            </a:r>
            <a:r>
              <a:rPr lang="en-US" dirty="0" err="1" smtClean="0"/>
              <a:t>yüzyılın</a:t>
            </a:r>
            <a:r>
              <a:rPr lang="en-US" dirty="0" smtClean="0"/>
              <a:t> </a:t>
            </a:r>
            <a:r>
              <a:rPr lang="en-US" dirty="0" err="1" smtClean="0"/>
              <a:t>başından</a:t>
            </a:r>
            <a:r>
              <a:rPr lang="en-US" dirty="0" smtClean="0"/>
              <a:t> </a:t>
            </a:r>
            <a:r>
              <a:rPr lang="en-US" dirty="0" err="1" smtClean="0"/>
              <a:t>itibaren</a:t>
            </a:r>
            <a:r>
              <a:rPr lang="en-US" dirty="0" smtClean="0"/>
              <a:t> </a:t>
            </a:r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otoritenin</a:t>
            </a:r>
            <a:r>
              <a:rPr lang="en-US" dirty="0" smtClean="0"/>
              <a:t> </a:t>
            </a:r>
            <a:r>
              <a:rPr lang="en-US" dirty="0" err="1" smtClean="0"/>
              <a:t>yetkesi</a:t>
            </a:r>
            <a:r>
              <a:rPr lang="en-US" dirty="0" smtClean="0"/>
              <a:t> </a:t>
            </a:r>
            <a:r>
              <a:rPr lang="en-US" dirty="0" err="1" smtClean="0"/>
              <a:t>altına</a:t>
            </a:r>
            <a:r>
              <a:rPr lang="en-US" dirty="0" smtClean="0"/>
              <a:t> </a:t>
            </a:r>
            <a:r>
              <a:rPr lang="en-US" dirty="0" err="1" smtClean="0"/>
              <a:t>alınmışken</a:t>
            </a:r>
            <a:r>
              <a:rPr lang="en-US" dirty="0" smtClean="0"/>
              <a:t>, İran </a:t>
            </a:r>
            <a:r>
              <a:rPr lang="en-US" dirty="0" err="1" smtClean="0"/>
              <a:t>uleması</a:t>
            </a:r>
            <a:r>
              <a:rPr lang="en-US" dirty="0" smtClean="0"/>
              <a:t> </a:t>
            </a:r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 smtClean="0"/>
              <a:t>ak</a:t>
            </a:r>
            <a:r>
              <a:rPr lang="en-US" dirty="0" smtClean="0"/>
              <a:t> </a:t>
            </a:r>
            <a:r>
              <a:rPr lang="en-US" dirty="0" err="1" smtClean="0"/>
              <a:t>devrim’le</a:t>
            </a:r>
            <a:r>
              <a:rPr lang="en-US" dirty="0" smtClean="0"/>
              <a:t> </a:t>
            </a:r>
            <a:r>
              <a:rPr lang="en-US" dirty="0" err="1" smtClean="0"/>
              <a:t>beraber</a:t>
            </a:r>
            <a:r>
              <a:rPr lang="en-US" dirty="0" smtClean="0"/>
              <a:t> </a:t>
            </a:r>
            <a:r>
              <a:rPr lang="en-US" dirty="0" err="1" smtClean="0"/>
              <a:t>rejimin</a:t>
            </a:r>
            <a:r>
              <a:rPr lang="en-US" dirty="0" smtClean="0"/>
              <a:t> en </a:t>
            </a:r>
            <a:r>
              <a:rPr lang="en-US" dirty="0" err="1" smtClean="0"/>
              <a:t>uzlaşmaz</a:t>
            </a:r>
            <a:r>
              <a:rPr lang="en-US" dirty="0" smtClean="0"/>
              <a:t> </a:t>
            </a:r>
            <a:r>
              <a:rPr lang="en-US" dirty="0" err="1" smtClean="0"/>
              <a:t>muhaliflerinden</a:t>
            </a:r>
            <a:r>
              <a:rPr lang="en-US" dirty="0" smtClean="0"/>
              <a:t> </a:t>
            </a:r>
            <a:r>
              <a:rPr lang="en-US" dirty="0" err="1" smtClean="0"/>
              <a:t>biri</a:t>
            </a:r>
            <a:r>
              <a:rPr lang="en-US" dirty="0" smtClean="0"/>
              <a:t> </a:t>
            </a:r>
            <a:r>
              <a:rPr lang="en-US" dirty="0" err="1" smtClean="0"/>
              <a:t>haline</a:t>
            </a:r>
            <a:r>
              <a:rPr lang="en-US" dirty="0" smtClean="0"/>
              <a:t> </a:t>
            </a:r>
            <a:r>
              <a:rPr lang="en-US" dirty="0" err="1" smtClean="0"/>
              <a:t>geldi</a:t>
            </a:r>
            <a:r>
              <a:rPr lang="en-US" dirty="0" smtClean="0"/>
              <a:t>. </a:t>
            </a:r>
            <a:r>
              <a:rPr lang="en-US" dirty="0" err="1" smtClean="0"/>
              <a:t>Dolayısıyla</a:t>
            </a:r>
            <a:r>
              <a:rPr lang="en-US" dirty="0" smtClean="0"/>
              <a:t> da İran İslam </a:t>
            </a:r>
            <a:r>
              <a:rPr lang="en-US" dirty="0" err="1" smtClean="0"/>
              <a:t>devrimine</a:t>
            </a:r>
            <a:r>
              <a:rPr lang="en-US" dirty="0" smtClean="0"/>
              <a:t> </a:t>
            </a:r>
            <a:r>
              <a:rPr lang="en-US" dirty="0" err="1" smtClean="0"/>
              <a:t>giden</a:t>
            </a:r>
            <a:r>
              <a:rPr lang="en-US" dirty="0" smtClean="0"/>
              <a:t> </a:t>
            </a:r>
            <a:r>
              <a:rPr lang="en-US" dirty="0" err="1" smtClean="0"/>
              <a:t>yolda</a:t>
            </a:r>
            <a:r>
              <a:rPr lang="en-US" dirty="0" smtClean="0"/>
              <a:t> </a:t>
            </a:r>
            <a:r>
              <a:rPr lang="en-US" dirty="0" err="1" smtClean="0"/>
              <a:t>ulema</a:t>
            </a:r>
            <a:r>
              <a:rPr lang="en-US" dirty="0" smtClean="0"/>
              <a:t> </a:t>
            </a:r>
            <a:r>
              <a:rPr lang="en-US" dirty="0" err="1" smtClean="0"/>
              <a:t>rejimin</a:t>
            </a:r>
            <a:r>
              <a:rPr lang="en-US" dirty="0" smtClean="0"/>
              <a:t> </a:t>
            </a:r>
            <a:r>
              <a:rPr lang="en-US" dirty="0" err="1" smtClean="0"/>
              <a:t>muarızı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sahneye</a:t>
            </a:r>
            <a:r>
              <a:rPr lang="en-US" dirty="0" smtClean="0"/>
              <a:t> </a:t>
            </a:r>
            <a:r>
              <a:rPr lang="en-US" dirty="0" err="1" smtClean="0"/>
              <a:t>indi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yeri</a:t>
            </a:r>
            <a:r>
              <a:rPr lang="en-US" dirty="0" smtClean="0"/>
              <a:t> </a:t>
            </a:r>
            <a:r>
              <a:rPr lang="en-US" dirty="0" err="1" smtClean="0"/>
              <a:t>geldiğinde</a:t>
            </a:r>
            <a:r>
              <a:rPr lang="en-US" dirty="0" smtClean="0"/>
              <a:t> </a:t>
            </a:r>
            <a:r>
              <a:rPr lang="en-US" dirty="0" err="1" smtClean="0"/>
              <a:t>devrimi</a:t>
            </a:r>
            <a:r>
              <a:rPr lang="en-US" dirty="0" smtClean="0"/>
              <a:t> </a:t>
            </a:r>
            <a:r>
              <a:rPr lang="en-US" dirty="0" err="1" smtClean="0"/>
              <a:t>sırtladı</a:t>
            </a:r>
            <a:r>
              <a:rPr lang="en-US" dirty="0" smtClean="0"/>
              <a:t>. </a:t>
            </a:r>
            <a:r>
              <a:rPr lang="en-US" dirty="0" err="1" smtClean="0"/>
              <a:t>Oysa</a:t>
            </a:r>
            <a:r>
              <a:rPr lang="en-US" dirty="0" smtClean="0"/>
              <a:t>, </a:t>
            </a:r>
            <a:r>
              <a:rPr lang="en-US" dirty="0" err="1" smtClean="0"/>
              <a:t>Mısır’daki</a:t>
            </a:r>
            <a:r>
              <a:rPr lang="en-US" dirty="0" smtClean="0"/>
              <a:t> </a:t>
            </a:r>
            <a:r>
              <a:rPr lang="en-US" dirty="0" err="1" smtClean="0"/>
              <a:t>İslamcı</a:t>
            </a:r>
            <a:r>
              <a:rPr lang="en-US" dirty="0" smtClean="0"/>
              <a:t> </a:t>
            </a:r>
            <a:r>
              <a:rPr lang="en-US" dirty="0" err="1" smtClean="0"/>
              <a:t>dönüşümü</a:t>
            </a:r>
            <a:r>
              <a:rPr lang="en-US" dirty="0" smtClean="0"/>
              <a:t> </a:t>
            </a:r>
            <a:r>
              <a:rPr lang="en-US" dirty="0" err="1" smtClean="0"/>
              <a:t>ulema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haline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Müslüman</a:t>
            </a:r>
            <a:r>
              <a:rPr lang="en-US" dirty="0" smtClean="0"/>
              <a:t> </a:t>
            </a:r>
            <a:r>
              <a:rPr lang="en-US" dirty="0" err="1" smtClean="0"/>
              <a:t>Kardeşler</a:t>
            </a:r>
            <a:r>
              <a:rPr lang="en-US" dirty="0" smtClean="0"/>
              <a:t> </a:t>
            </a:r>
            <a:r>
              <a:rPr lang="en-US" dirty="0" err="1" smtClean="0"/>
              <a:t>yürüttü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581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MISIR VE İRAN İSLAMCILIĞINI KARŞILAŞTIRMAK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ülkede</a:t>
            </a:r>
            <a:r>
              <a:rPr lang="en-US" dirty="0" smtClean="0"/>
              <a:t> </a:t>
            </a:r>
            <a:r>
              <a:rPr lang="en-US" dirty="0" err="1" smtClean="0"/>
              <a:t>İslamiyet’in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alandaki</a:t>
            </a:r>
            <a:r>
              <a:rPr lang="en-US" dirty="0" smtClean="0"/>
              <a:t> </a:t>
            </a:r>
            <a:r>
              <a:rPr lang="en-US" dirty="0" err="1" smtClean="0"/>
              <a:t>varlığının</a:t>
            </a:r>
            <a:r>
              <a:rPr lang="en-US" dirty="0" smtClean="0"/>
              <a:t> </a:t>
            </a:r>
            <a:r>
              <a:rPr lang="en-US" dirty="0" err="1" smtClean="0"/>
              <a:t>farklılığı</a:t>
            </a:r>
            <a:r>
              <a:rPr lang="en-US" dirty="0" smtClean="0"/>
              <a:t>: </a:t>
            </a:r>
            <a:r>
              <a:rPr lang="en-US" dirty="0" err="1" smtClean="0"/>
              <a:t>Mısır’da</a:t>
            </a:r>
            <a:r>
              <a:rPr lang="en-US" dirty="0" smtClean="0"/>
              <a:t> </a:t>
            </a:r>
            <a:r>
              <a:rPr lang="en-US" dirty="0" err="1" smtClean="0"/>
              <a:t>İslami</a:t>
            </a:r>
            <a:r>
              <a:rPr lang="en-US" dirty="0" smtClean="0"/>
              <a:t> </a:t>
            </a:r>
            <a:r>
              <a:rPr lang="en-US" dirty="0" err="1" smtClean="0"/>
              <a:t>pratikler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kamusal-özel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ayrımı</a:t>
            </a:r>
            <a:r>
              <a:rPr lang="en-US" dirty="0" smtClean="0"/>
              <a:t> </a:t>
            </a:r>
            <a:r>
              <a:rPr lang="en-US" dirty="0" err="1" smtClean="0"/>
              <a:t>yokken</a:t>
            </a:r>
            <a:r>
              <a:rPr lang="en-US" dirty="0" smtClean="0"/>
              <a:t>, </a:t>
            </a:r>
            <a:r>
              <a:rPr lang="en-US" dirty="0" err="1" smtClean="0"/>
              <a:t>İran’da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ayrım</a:t>
            </a:r>
            <a:r>
              <a:rPr lang="en-US" dirty="0" smtClean="0"/>
              <a:t> İslam </a:t>
            </a:r>
            <a:r>
              <a:rPr lang="en-US" dirty="0" err="1" smtClean="0"/>
              <a:t>devrimine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oldukça</a:t>
            </a:r>
            <a:r>
              <a:rPr lang="en-US" dirty="0" smtClean="0"/>
              <a:t> </a:t>
            </a:r>
            <a:r>
              <a:rPr lang="en-US" dirty="0" err="1" smtClean="0"/>
              <a:t>keskindi</a:t>
            </a:r>
            <a:r>
              <a:rPr lang="en-US" dirty="0" smtClean="0"/>
              <a:t>. </a:t>
            </a:r>
            <a:r>
              <a:rPr lang="en-US" dirty="0" err="1" smtClean="0"/>
              <a:t>Dolayısıyla</a:t>
            </a:r>
            <a:r>
              <a:rPr lang="en-US" dirty="0" smtClean="0"/>
              <a:t>, </a:t>
            </a:r>
            <a:r>
              <a:rPr lang="en-US" dirty="0" err="1" smtClean="0"/>
              <a:t>Mısır</a:t>
            </a:r>
            <a:r>
              <a:rPr lang="en-US" dirty="0" smtClean="0"/>
              <a:t> </a:t>
            </a:r>
            <a:r>
              <a:rPr lang="en-US" dirty="0" err="1" smtClean="0"/>
              <a:t>İslamcılığı</a:t>
            </a:r>
            <a:r>
              <a:rPr lang="en-US" dirty="0" smtClean="0"/>
              <a:t> </a:t>
            </a:r>
            <a:r>
              <a:rPr lang="en-US" dirty="0" err="1" smtClean="0"/>
              <a:t>yukarıdan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dönüşümle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alanı</a:t>
            </a:r>
            <a:r>
              <a:rPr lang="en-US" dirty="0" smtClean="0"/>
              <a:t> </a:t>
            </a:r>
            <a:r>
              <a:rPr lang="en-US" dirty="0" err="1" smtClean="0"/>
              <a:t>dönüştürmek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misyonla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geçmedi</a:t>
            </a:r>
            <a:r>
              <a:rPr lang="en-US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11640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Siyasal</a:t>
            </a:r>
            <a:r>
              <a:rPr lang="en-US" sz="3200" dirty="0" smtClean="0">
                <a:solidFill>
                  <a:srgbClr val="660066"/>
                </a:solidFill>
              </a:rPr>
              <a:t> İslam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smtClean="0"/>
              <a:t>1970’lerde </a:t>
            </a:r>
            <a:r>
              <a:rPr lang="en-US" dirty="0" err="1" smtClean="0"/>
              <a:t>Bölgede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İslami</a:t>
            </a:r>
            <a:r>
              <a:rPr lang="en-US" dirty="0" smtClean="0"/>
              <a:t> </a:t>
            </a:r>
            <a:r>
              <a:rPr lang="en-US" dirty="0" err="1" smtClean="0"/>
              <a:t>hareketlerin</a:t>
            </a:r>
            <a:r>
              <a:rPr lang="en-US" dirty="0" smtClean="0"/>
              <a:t> </a:t>
            </a:r>
            <a:r>
              <a:rPr lang="en-US" dirty="0" err="1" smtClean="0"/>
              <a:t>yükselişe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milliyetçiliğinin</a:t>
            </a:r>
            <a:r>
              <a:rPr lang="en-US" dirty="0" smtClean="0"/>
              <a:t> </a:t>
            </a:r>
            <a:r>
              <a:rPr lang="en-US" dirty="0" err="1" smtClean="0"/>
              <a:t>düşüşü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İsrail’e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mücadelenin</a:t>
            </a:r>
            <a:r>
              <a:rPr lang="en-US" dirty="0" smtClean="0"/>
              <a:t> </a:t>
            </a:r>
            <a:r>
              <a:rPr lang="en-US" dirty="0" err="1" smtClean="0"/>
              <a:t>kaybedilmesi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Bölgede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ideolojik</a:t>
            </a:r>
            <a:r>
              <a:rPr lang="en-US" dirty="0" smtClean="0"/>
              <a:t> </a:t>
            </a:r>
            <a:r>
              <a:rPr lang="en-US" dirty="0" err="1" smtClean="0"/>
              <a:t>boşluk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-Neo-</a:t>
            </a:r>
            <a:r>
              <a:rPr lang="en-US" dirty="0" err="1" smtClean="0"/>
              <a:t>liberalleşmesinin</a:t>
            </a:r>
            <a:r>
              <a:rPr lang="en-US" dirty="0" smtClean="0"/>
              <a:t>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altı</a:t>
            </a:r>
            <a:r>
              <a:rPr lang="en-US" dirty="0" smtClean="0"/>
              <a:t> </a:t>
            </a:r>
            <a:r>
              <a:rPr lang="en-US" dirty="0" err="1" smtClean="0"/>
              <a:t>sınıflar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yarattığı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tahribat</a:t>
            </a:r>
            <a:r>
              <a:rPr lang="en-US" dirty="0" smtClean="0"/>
              <a:t> (</a:t>
            </a:r>
            <a:r>
              <a:rPr lang="en-US" dirty="0" err="1" smtClean="0"/>
              <a:t>bürokrasinin</a:t>
            </a:r>
            <a:r>
              <a:rPr lang="en-US" dirty="0" smtClean="0"/>
              <a:t> </a:t>
            </a:r>
            <a:r>
              <a:rPr lang="en-US" dirty="0" err="1" smtClean="0"/>
              <a:t>kısmi</a:t>
            </a:r>
            <a:r>
              <a:rPr lang="en-US" dirty="0" smtClean="0"/>
              <a:t> </a:t>
            </a:r>
            <a:r>
              <a:rPr lang="en-US" dirty="0" err="1" smtClean="0"/>
              <a:t>tasfiyesi</a:t>
            </a:r>
            <a:r>
              <a:rPr lang="en-US" dirty="0" smtClean="0"/>
              <a:t>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Sovyetlerle</a:t>
            </a:r>
            <a:r>
              <a:rPr lang="en-US" dirty="0" smtClean="0"/>
              <a:t> </a:t>
            </a:r>
            <a:r>
              <a:rPr lang="en-US" dirty="0" err="1" smtClean="0"/>
              <a:t>mücadelede</a:t>
            </a:r>
            <a:r>
              <a:rPr lang="en-US" dirty="0" smtClean="0"/>
              <a:t> </a:t>
            </a:r>
            <a:r>
              <a:rPr lang="en-US" dirty="0" err="1" smtClean="0"/>
              <a:t>İslamcılara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kısmi</a:t>
            </a:r>
            <a:r>
              <a:rPr lang="en-US" dirty="0" smtClean="0"/>
              <a:t> ABD </a:t>
            </a:r>
            <a:r>
              <a:rPr lang="en-US" dirty="0" err="1" smtClean="0"/>
              <a:t>desteği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007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İran İslam </a:t>
            </a:r>
            <a:r>
              <a:rPr lang="en-US" sz="3200" dirty="0" err="1" smtClean="0">
                <a:solidFill>
                  <a:srgbClr val="660066"/>
                </a:solidFill>
              </a:rPr>
              <a:t>Devrimi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 smtClean="0"/>
              <a:t>İran İslam </a:t>
            </a:r>
            <a:r>
              <a:rPr lang="en-US" dirty="0" err="1" smtClean="0"/>
              <a:t>Devrimi’nin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Bölgedeki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İslamcı</a:t>
            </a:r>
            <a:r>
              <a:rPr lang="en-US" dirty="0" smtClean="0"/>
              <a:t> </a:t>
            </a:r>
            <a:r>
              <a:rPr lang="en-US" dirty="0" err="1" smtClean="0"/>
              <a:t>hareketlere</a:t>
            </a:r>
            <a:r>
              <a:rPr lang="en-US" dirty="0" smtClean="0"/>
              <a:t> </a:t>
            </a:r>
            <a:r>
              <a:rPr lang="en-US" dirty="0" err="1" smtClean="0"/>
              <a:t>ilham</a:t>
            </a:r>
            <a:r>
              <a:rPr lang="en-US" dirty="0" smtClean="0"/>
              <a:t> </a:t>
            </a:r>
            <a:r>
              <a:rPr lang="en-US" dirty="0" err="1" smtClean="0"/>
              <a:t>kaynağı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Devrim</a:t>
            </a:r>
            <a:r>
              <a:rPr lang="en-US" dirty="0" smtClean="0"/>
              <a:t> </a:t>
            </a:r>
            <a:r>
              <a:rPr lang="en-US" dirty="0" err="1" smtClean="0"/>
              <a:t>ihracıyla</a:t>
            </a:r>
            <a:r>
              <a:rPr lang="en-US" dirty="0" smtClean="0"/>
              <a:t> </a:t>
            </a:r>
            <a:r>
              <a:rPr lang="en-US" dirty="0" err="1" smtClean="0"/>
              <a:t>bölgede</a:t>
            </a:r>
            <a:r>
              <a:rPr lang="en-US" dirty="0" smtClean="0"/>
              <a:t> </a:t>
            </a:r>
            <a:r>
              <a:rPr lang="en-US" dirty="0" err="1" smtClean="0"/>
              <a:t>Sünni-Şii</a:t>
            </a:r>
            <a:r>
              <a:rPr lang="en-US" dirty="0" smtClean="0"/>
              <a:t> </a:t>
            </a:r>
            <a:r>
              <a:rPr lang="en-US" dirty="0" err="1" smtClean="0"/>
              <a:t>ekseninin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çıkması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İran’daki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rejimin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Velayet-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Fakih</a:t>
            </a:r>
            <a:r>
              <a:rPr lang="en-US" dirty="0" smtClean="0"/>
              <a:t> </a:t>
            </a:r>
            <a:r>
              <a:rPr lang="en-US" dirty="0" err="1" smtClean="0"/>
              <a:t>kavramının</a:t>
            </a:r>
            <a:r>
              <a:rPr lang="en-US" dirty="0" smtClean="0"/>
              <a:t> </a:t>
            </a:r>
            <a:r>
              <a:rPr lang="en-US" dirty="0" err="1" smtClean="0"/>
              <a:t>kurumsallaşması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Humeyni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Ruhani</a:t>
            </a:r>
            <a:r>
              <a:rPr lang="en-US" dirty="0" smtClean="0"/>
              <a:t> </a:t>
            </a:r>
            <a:r>
              <a:rPr lang="en-US" dirty="0" err="1" smtClean="0"/>
              <a:t>Lider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Şeriat’ın</a:t>
            </a:r>
            <a:r>
              <a:rPr lang="en-US" dirty="0" smtClean="0"/>
              <a:t> </a:t>
            </a:r>
            <a:r>
              <a:rPr lang="en-US" dirty="0" err="1" smtClean="0"/>
              <a:t>uygulanması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İslam </a:t>
            </a:r>
            <a:r>
              <a:rPr lang="en-US" dirty="0" err="1" smtClean="0"/>
              <a:t>Anayasası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Şeriat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“</a:t>
            </a:r>
            <a:r>
              <a:rPr lang="en-US" dirty="0" err="1" smtClean="0"/>
              <a:t>demokrasi”nin</a:t>
            </a:r>
            <a:r>
              <a:rPr lang="en-US" dirty="0" smtClean="0"/>
              <a:t> </a:t>
            </a:r>
            <a:r>
              <a:rPr lang="en-US" dirty="0" err="1" smtClean="0"/>
              <a:t>harmanlanması</a:t>
            </a:r>
            <a:r>
              <a:rPr lang="en-US" dirty="0" smtClean="0"/>
              <a:t>, </a:t>
            </a:r>
            <a:r>
              <a:rPr lang="en-US" dirty="0" err="1" smtClean="0"/>
              <a:t>parlamenter</a:t>
            </a:r>
            <a:r>
              <a:rPr lang="en-US" dirty="0" smtClean="0"/>
              <a:t> </a:t>
            </a:r>
            <a:r>
              <a:rPr lang="en-US" dirty="0" err="1" smtClean="0"/>
              <a:t>yapının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sosyo-ekonomik</a:t>
            </a:r>
            <a:r>
              <a:rPr lang="en-US" dirty="0" smtClean="0"/>
              <a:t> </a:t>
            </a:r>
            <a:r>
              <a:rPr lang="en-US" dirty="0" err="1" smtClean="0"/>
              <a:t>dönüşüm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6876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MISIR VE İRAN İSLAMCILIĞINI KARŞILAŞTIRMAK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A</a:t>
            </a:r>
            <a:r>
              <a:rPr lang="en-US" dirty="0" err="1" smtClean="0"/>
              <a:t>sef</a:t>
            </a:r>
            <a:r>
              <a:rPr lang="en-US" dirty="0" smtClean="0"/>
              <a:t> </a:t>
            </a:r>
            <a:r>
              <a:rPr lang="en-US" dirty="0" err="1" smtClean="0"/>
              <a:t>Bayat’ın</a:t>
            </a:r>
            <a:r>
              <a:rPr lang="en-US" dirty="0" smtClean="0"/>
              <a:t> “</a:t>
            </a:r>
            <a:r>
              <a:rPr lang="tr-TR" dirty="0" smtClean="0"/>
              <a:t>Hareketsiz </a:t>
            </a:r>
            <a:r>
              <a:rPr lang="tr-TR" dirty="0"/>
              <a:t>Devrim, Devrimsiz Hareket: İran ve Mısır </a:t>
            </a:r>
            <a:r>
              <a:rPr lang="tr-TR" dirty="0" smtClean="0"/>
              <a:t>İslami </a:t>
            </a:r>
            <a:r>
              <a:rPr lang="tr-TR" dirty="0"/>
              <a:t>Aktivizmlerini Karşılaştırmak,”</a:t>
            </a:r>
            <a:r>
              <a:rPr lang="tr-TR" dirty="0"/>
              <a:t> </a:t>
            </a:r>
            <a:r>
              <a:rPr lang="tr-TR" dirty="0" smtClean="0"/>
              <a:t>başlıklı makalesi temelinde iki ülkede İslamcılığın karşılaştırılması: </a:t>
            </a:r>
          </a:p>
          <a:p>
            <a:pPr marL="82296" indent="0">
              <a:buNone/>
            </a:pPr>
            <a:r>
              <a:rPr lang="tr-TR" u="sng" dirty="0" smtClean="0"/>
              <a:t>Temel soru: </a:t>
            </a:r>
            <a:r>
              <a:rPr lang="tr-TR" dirty="0" smtClean="0"/>
              <a:t>Gelişen ekonomisi, zengin orta sınıfı, baskıcı siyasal sistemi, muazzam askeri gücü ve güçlü uluslararası müttefikleri olan 1970’ler </a:t>
            </a:r>
            <a:r>
              <a:rPr lang="tr-TR" dirty="0" err="1" smtClean="0"/>
              <a:t>İranı’nda</a:t>
            </a:r>
            <a:r>
              <a:rPr lang="tr-TR" dirty="0" smtClean="0"/>
              <a:t> İslam devrimi gerçekleşirken, benzer uluslararası müttefikleri olan ama daha zayıf ekonomisi, fakirleşmiş orta sınıfı ve daha liberal bir siyasal sistemi olan 1990’lar </a:t>
            </a:r>
            <a:r>
              <a:rPr lang="tr-TR" dirty="0" err="1" smtClean="0"/>
              <a:t>Mısırı’nda</a:t>
            </a:r>
            <a:r>
              <a:rPr lang="tr-TR" dirty="0" smtClean="0"/>
              <a:t> neden yalnızca bir </a:t>
            </a:r>
            <a:r>
              <a:rPr lang="tr-TR" dirty="0" err="1" smtClean="0"/>
              <a:t>islami</a:t>
            </a:r>
            <a:r>
              <a:rPr lang="tr-TR" dirty="0" smtClean="0"/>
              <a:t> hareket gelişti?</a:t>
            </a:r>
          </a:p>
        </p:txBody>
      </p:sp>
    </p:spTree>
    <p:extLst>
      <p:ext uri="{BB962C8B-B14F-4D97-AF65-F5344CB8AC3E}">
        <p14:creationId xmlns:p14="http://schemas.microsoft.com/office/powerpoint/2010/main" val="2809858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MISIR VE İRAN İSLAMCILIĞINI KARŞILAŞTIRMAK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tr-TR" dirty="0"/>
              <a:t>-Devrimi açıklamak: </a:t>
            </a:r>
          </a:p>
          <a:p>
            <a:pPr marL="82296" indent="0">
              <a:buNone/>
            </a:pPr>
            <a:r>
              <a:rPr lang="tr-TR" dirty="0"/>
              <a:t>İran İslam Devrimi’ni açıklamaya yönelik geleneksel yaklaşımlara getirilen eleştiriler,</a:t>
            </a:r>
          </a:p>
          <a:p>
            <a:pPr marL="82296" indent="0">
              <a:buNone/>
            </a:pPr>
            <a:r>
              <a:rPr lang="tr-TR" dirty="0"/>
              <a:t>Toplumsal hareketler ve devrim </a:t>
            </a:r>
            <a:r>
              <a:rPr lang="tr-TR" dirty="0" smtClean="0"/>
              <a:t>ilişkisi</a:t>
            </a:r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Gramsciyan</a:t>
            </a:r>
            <a:r>
              <a:rPr lang="en-US" dirty="0"/>
              <a:t> </a:t>
            </a:r>
            <a:r>
              <a:rPr lang="en-US" dirty="0" err="1"/>
              <a:t>yöntemin</a:t>
            </a:r>
            <a:r>
              <a:rPr lang="en-US" dirty="0"/>
              <a:t> </a:t>
            </a:r>
            <a:r>
              <a:rPr lang="en-US" dirty="0" err="1"/>
              <a:t>karşılaştırmaya</a:t>
            </a:r>
            <a:r>
              <a:rPr lang="en-US" dirty="0"/>
              <a:t> </a:t>
            </a:r>
            <a:r>
              <a:rPr lang="en-US" dirty="0" err="1"/>
              <a:t>uygulanması</a:t>
            </a:r>
            <a:r>
              <a:rPr lang="en-US" dirty="0"/>
              <a:t>:  </a:t>
            </a:r>
          </a:p>
          <a:p>
            <a:pPr marL="82296" indent="0">
              <a:buNone/>
            </a:pPr>
            <a:r>
              <a:rPr lang="en-US" dirty="0"/>
              <a:t>“</a:t>
            </a:r>
            <a:r>
              <a:rPr lang="en-US" dirty="0" err="1"/>
              <a:t>pasif</a:t>
            </a:r>
            <a:r>
              <a:rPr lang="en-US" dirty="0"/>
              <a:t> </a:t>
            </a:r>
            <a:r>
              <a:rPr lang="en-US" dirty="0" err="1"/>
              <a:t>devrim</a:t>
            </a:r>
            <a:r>
              <a:rPr lang="en-US" dirty="0"/>
              <a:t>”: </a:t>
            </a:r>
            <a:r>
              <a:rPr lang="en-US" dirty="0" err="1"/>
              <a:t>güçlü</a:t>
            </a:r>
            <a:r>
              <a:rPr lang="en-US" dirty="0"/>
              <a:t> </a:t>
            </a:r>
            <a:r>
              <a:rPr lang="en-US" dirty="0" err="1"/>
              <a:t>sivil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, </a:t>
            </a:r>
            <a:r>
              <a:rPr lang="en-US" dirty="0" err="1"/>
              <a:t>mısır</a:t>
            </a:r>
            <a:r>
              <a:rPr lang="en-US" dirty="0"/>
              <a:t> </a:t>
            </a:r>
            <a:r>
              <a:rPr lang="en-US" dirty="0" err="1"/>
              <a:t>örneği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“</a:t>
            </a:r>
            <a:r>
              <a:rPr lang="en-US" dirty="0" err="1"/>
              <a:t>cepheden</a:t>
            </a:r>
            <a:r>
              <a:rPr lang="en-US" dirty="0"/>
              <a:t> </a:t>
            </a:r>
            <a:r>
              <a:rPr lang="en-US" dirty="0" err="1"/>
              <a:t>saldırı</a:t>
            </a:r>
            <a:r>
              <a:rPr lang="en-US" dirty="0"/>
              <a:t>”: </a:t>
            </a:r>
            <a:r>
              <a:rPr lang="en-US" dirty="0" err="1"/>
              <a:t>sivil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zayıf</a:t>
            </a:r>
            <a:r>
              <a:rPr lang="en-US" dirty="0"/>
              <a:t>, İran </a:t>
            </a:r>
            <a:r>
              <a:rPr lang="en-US" dirty="0" err="1"/>
              <a:t>örneği</a:t>
            </a:r>
            <a:endParaRPr lang="en-US" dirty="0"/>
          </a:p>
          <a:p>
            <a:pPr marL="82296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697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MISIR VE İRAN İSLAMCILIĞINI KARŞILAŞTIRMAK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İran İslam </a:t>
            </a:r>
            <a:r>
              <a:rPr lang="en-US" dirty="0" err="1" smtClean="0"/>
              <a:t>devriminin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err="1" smtClean="0"/>
              <a:t>Ülkenin</a:t>
            </a:r>
            <a:r>
              <a:rPr lang="en-US" dirty="0" smtClean="0"/>
              <a:t> 1930’larda </a:t>
            </a:r>
            <a:r>
              <a:rPr lang="en-US" dirty="0" err="1" smtClean="0"/>
              <a:t>başlatılan</a:t>
            </a:r>
            <a:r>
              <a:rPr lang="en-US" dirty="0" smtClean="0"/>
              <a:t> </a:t>
            </a:r>
            <a:r>
              <a:rPr lang="en-US" dirty="0" err="1" smtClean="0"/>
              <a:t>modernleşme</a:t>
            </a:r>
            <a:r>
              <a:rPr lang="en-US" dirty="0" smtClean="0"/>
              <a:t> </a:t>
            </a:r>
            <a:r>
              <a:rPr lang="en-US" dirty="0" err="1" smtClean="0"/>
              <a:t>deneyiminin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muhalefetin</a:t>
            </a:r>
            <a:r>
              <a:rPr lang="en-US" dirty="0" smtClean="0"/>
              <a:t> </a:t>
            </a:r>
            <a:r>
              <a:rPr lang="en-US" dirty="0" err="1" smtClean="0"/>
              <a:t>canlanması</a:t>
            </a:r>
            <a:r>
              <a:rPr lang="en-US" dirty="0" smtClean="0"/>
              <a:t>,</a:t>
            </a:r>
          </a:p>
          <a:p>
            <a:pPr marL="82296" indent="0">
              <a:buNone/>
            </a:pPr>
            <a:r>
              <a:rPr lang="en-US" dirty="0" smtClean="0"/>
              <a:t>“Carter </a:t>
            </a:r>
            <a:r>
              <a:rPr lang="en-US" dirty="0" err="1" smtClean="0"/>
              <a:t>rüzgarı</a:t>
            </a:r>
            <a:r>
              <a:rPr lang="en-US" dirty="0" smtClean="0"/>
              <a:t>”</a:t>
            </a:r>
          </a:p>
          <a:p>
            <a:pPr marL="82296" indent="0">
              <a:buNone/>
            </a:pPr>
            <a:r>
              <a:rPr lang="en-US" dirty="0" err="1" smtClean="0"/>
              <a:t>Sosyo-ekonomik</a:t>
            </a:r>
            <a:r>
              <a:rPr lang="en-US" dirty="0" smtClean="0"/>
              <a:t> </a:t>
            </a:r>
            <a:r>
              <a:rPr lang="en-US" dirty="0" err="1" smtClean="0"/>
              <a:t>dönüşüm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İslam’ın</a:t>
            </a:r>
            <a:r>
              <a:rPr lang="en-US" dirty="0" smtClean="0"/>
              <a:t> </a:t>
            </a:r>
            <a:r>
              <a:rPr lang="en-US" dirty="0" err="1" smtClean="0"/>
              <a:t>düşüşü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301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MISIR VE İRAN İSLAMCILIĞINI KARŞILAŞTIRMAK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Mısır</a:t>
            </a:r>
            <a:r>
              <a:rPr lang="en-US" dirty="0" smtClean="0"/>
              <a:t> </a:t>
            </a:r>
            <a:r>
              <a:rPr lang="en-US" dirty="0" err="1" smtClean="0"/>
              <a:t>İslami</a:t>
            </a:r>
            <a:r>
              <a:rPr lang="en-US" dirty="0" smtClean="0"/>
              <a:t> </a:t>
            </a:r>
            <a:r>
              <a:rPr lang="en-US" dirty="0" err="1" smtClean="0"/>
              <a:t>Aktivizmi</a:t>
            </a:r>
            <a:r>
              <a:rPr lang="en-US" dirty="0" smtClean="0"/>
              <a:t>: 1990’ların </a:t>
            </a:r>
            <a:r>
              <a:rPr lang="en-US" dirty="0" err="1" smtClean="0"/>
              <a:t>başından</a:t>
            </a:r>
            <a:r>
              <a:rPr lang="en-US" dirty="0" smtClean="0"/>
              <a:t> </a:t>
            </a:r>
            <a:r>
              <a:rPr lang="en-US" dirty="0" err="1" smtClean="0"/>
              <a:t>itibaren</a:t>
            </a:r>
            <a:r>
              <a:rPr lang="en-US" dirty="0" smtClean="0"/>
              <a:t> </a:t>
            </a:r>
            <a:r>
              <a:rPr lang="en-US" dirty="0" err="1" smtClean="0"/>
              <a:t>güçlenen</a:t>
            </a:r>
            <a:r>
              <a:rPr lang="en-US" dirty="0" smtClean="0"/>
              <a:t> </a:t>
            </a:r>
            <a:r>
              <a:rPr lang="en-US" dirty="0" err="1" smtClean="0"/>
              <a:t>Mısır</a:t>
            </a:r>
            <a:r>
              <a:rPr lang="en-US" dirty="0" smtClean="0"/>
              <a:t> </a:t>
            </a:r>
            <a:r>
              <a:rPr lang="en-US" dirty="0" err="1" smtClean="0"/>
              <a:t>islami</a:t>
            </a:r>
            <a:r>
              <a:rPr lang="en-US" dirty="0" smtClean="0"/>
              <a:t> </a:t>
            </a:r>
            <a:r>
              <a:rPr lang="en-US" dirty="0" err="1" smtClean="0"/>
              <a:t>hareketinin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Müslüman</a:t>
            </a:r>
            <a:r>
              <a:rPr lang="en-US" dirty="0" smtClean="0"/>
              <a:t> </a:t>
            </a:r>
            <a:r>
              <a:rPr lang="en-US" dirty="0" err="1" smtClean="0"/>
              <a:t>Kardeşler</a:t>
            </a:r>
            <a:r>
              <a:rPr lang="en-US" dirty="0" smtClean="0"/>
              <a:t> (</a:t>
            </a:r>
            <a:r>
              <a:rPr lang="en-US" dirty="0" err="1" smtClean="0"/>
              <a:t>İhvan-ı</a:t>
            </a:r>
            <a:r>
              <a:rPr lang="en-US" dirty="0" smtClean="0"/>
              <a:t> </a:t>
            </a:r>
            <a:r>
              <a:rPr lang="en-US" dirty="0" err="1" smtClean="0"/>
              <a:t>Müslimin</a:t>
            </a:r>
            <a:r>
              <a:rPr lang="en-US" dirty="0" smtClean="0"/>
              <a:t>) </a:t>
            </a:r>
            <a:r>
              <a:rPr lang="en-US" dirty="0" err="1" smtClean="0"/>
              <a:t>hareketinin</a:t>
            </a:r>
            <a:r>
              <a:rPr lang="en-US" dirty="0" smtClean="0"/>
              <a:t> </a:t>
            </a:r>
            <a:r>
              <a:rPr lang="en-US" dirty="0" err="1" smtClean="0"/>
              <a:t>doğuşu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gelişmi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Kuruluş</a:t>
            </a:r>
            <a:r>
              <a:rPr lang="en-US" dirty="0" smtClean="0"/>
              <a:t>: 1928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/>
              <a:t>t</a:t>
            </a:r>
            <a:r>
              <a:rPr lang="en-US" dirty="0" err="1" smtClean="0"/>
              <a:t>emel</a:t>
            </a:r>
            <a:r>
              <a:rPr lang="en-US" dirty="0" smtClean="0"/>
              <a:t> </a:t>
            </a:r>
            <a:r>
              <a:rPr lang="en-US" dirty="0" err="1" smtClean="0"/>
              <a:t>İdeolojisi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ideologları</a:t>
            </a:r>
            <a:r>
              <a:rPr lang="en-US" dirty="0" smtClean="0"/>
              <a:t>: </a:t>
            </a:r>
            <a:r>
              <a:rPr lang="en-US" dirty="0" err="1" smtClean="0"/>
              <a:t>Hasan</a:t>
            </a:r>
            <a:r>
              <a:rPr lang="en-US" dirty="0" smtClean="0"/>
              <a:t> el-</a:t>
            </a:r>
            <a:r>
              <a:rPr lang="en-US" dirty="0" err="1" smtClean="0"/>
              <a:t>Benna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Seyid</a:t>
            </a:r>
            <a:r>
              <a:rPr lang="en-US" dirty="0" smtClean="0"/>
              <a:t> </a:t>
            </a:r>
            <a:r>
              <a:rPr lang="en-US" dirty="0" err="1" smtClean="0"/>
              <a:t>Kutub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381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MISIR VE İRAN İSLAMCILIĞINI KARŞILAŞTIRMAK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İslami</a:t>
            </a:r>
            <a:r>
              <a:rPr lang="en-US" dirty="0" smtClean="0"/>
              <a:t> </a:t>
            </a:r>
            <a:r>
              <a:rPr lang="en-US" dirty="0" err="1" smtClean="0"/>
              <a:t>aktivizm</a:t>
            </a:r>
            <a:r>
              <a:rPr lang="en-US" dirty="0" smtClean="0"/>
              <a:t> </a:t>
            </a:r>
            <a:r>
              <a:rPr lang="en-US" dirty="0" err="1" smtClean="0"/>
              <a:t>İran’da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bela</a:t>
            </a:r>
            <a:r>
              <a:rPr lang="en-US" dirty="0" smtClean="0"/>
              <a:t> </a:t>
            </a:r>
            <a:r>
              <a:rPr lang="en-US" dirty="0" err="1" smtClean="0"/>
              <a:t>siyasallaşırken</a:t>
            </a:r>
            <a:r>
              <a:rPr lang="en-US" dirty="0" smtClean="0"/>
              <a:t>,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Mısır’da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r>
              <a:rPr lang="en-US" dirty="0" smtClean="0"/>
              <a:t> </a:t>
            </a:r>
            <a:r>
              <a:rPr lang="en-US" dirty="0" err="1" smtClean="0"/>
              <a:t>kazandı</a:t>
            </a:r>
            <a:r>
              <a:rPr lang="en-US" dirty="0" smtClean="0"/>
              <a:t>?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Sünni-Şia</a:t>
            </a:r>
            <a:r>
              <a:rPr lang="en-US" dirty="0" smtClean="0"/>
              <a:t> </a:t>
            </a:r>
            <a:r>
              <a:rPr lang="en-US" dirty="0" err="1" smtClean="0"/>
              <a:t>farkı</a:t>
            </a:r>
            <a:r>
              <a:rPr lang="en-US" dirty="0" smtClean="0"/>
              <a:t> </a:t>
            </a:r>
            <a:r>
              <a:rPr lang="en-US" dirty="0" err="1" smtClean="0"/>
              <a:t>mı</a:t>
            </a:r>
            <a:r>
              <a:rPr lang="en-US" dirty="0" smtClean="0"/>
              <a:t>? </a:t>
            </a:r>
            <a:r>
              <a:rPr lang="en-US" dirty="0" err="1" smtClean="0"/>
              <a:t>Şiiliğin</a:t>
            </a:r>
            <a:r>
              <a:rPr lang="en-US" dirty="0" smtClean="0"/>
              <a:t> </a:t>
            </a:r>
            <a:r>
              <a:rPr lang="en-US" dirty="0" err="1" smtClean="0"/>
              <a:t>devrimciliği</a:t>
            </a:r>
            <a:r>
              <a:rPr lang="en-US" dirty="0" smtClean="0"/>
              <a:t>? </a:t>
            </a:r>
            <a:r>
              <a:rPr lang="en-US" dirty="0" err="1" smtClean="0"/>
              <a:t>Bayat</a:t>
            </a:r>
            <a:r>
              <a:rPr lang="en-US" dirty="0" smtClean="0"/>
              <a:t>, </a:t>
            </a:r>
            <a:r>
              <a:rPr lang="en-US" dirty="0" err="1" smtClean="0"/>
              <a:t>Şia’nın</a:t>
            </a:r>
            <a:r>
              <a:rPr lang="en-US" dirty="0" smtClean="0"/>
              <a:t> </a:t>
            </a:r>
            <a:r>
              <a:rPr lang="en-US" dirty="0" err="1" smtClean="0"/>
              <a:t>devrimciliğine</a:t>
            </a:r>
            <a:r>
              <a:rPr lang="en-US" dirty="0" smtClean="0"/>
              <a:t> </a:t>
            </a:r>
            <a:r>
              <a:rPr lang="en-US" dirty="0" err="1" smtClean="0"/>
              <a:t>vurguyla</a:t>
            </a:r>
            <a:r>
              <a:rPr lang="en-US" dirty="0" smtClean="0"/>
              <a:t> </a:t>
            </a:r>
            <a:r>
              <a:rPr lang="en-US" dirty="0" err="1" smtClean="0"/>
              <a:t>İran’da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İslam </a:t>
            </a:r>
            <a:r>
              <a:rPr lang="en-US" dirty="0" err="1" smtClean="0"/>
              <a:t>devrimi</a:t>
            </a:r>
            <a:r>
              <a:rPr lang="en-US" dirty="0" smtClean="0"/>
              <a:t> </a:t>
            </a:r>
            <a:r>
              <a:rPr lang="en-US" dirty="0" err="1" smtClean="0"/>
              <a:t>gerçekleştiği</a:t>
            </a:r>
            <a:r>
              <a:rPr lang="en-US" dirty="0" smtClean="0"/>
              <a:t> </a:t>
            </a:r>
            <a:r>
              <a:rPr lang="en-US" dirty="0" err="1" smtClean="0"/>
              <a:t>argümanına</a:t>
            </a:r>
            <a:r>
              <a:rPr lang="en-US" dirty="0" smtClean="0"/>
              <a:t> </a:t>
            </a:r>
            <a:r>
              <a:rPr lang="en-US" dirty="0" err="1" smtClean="0"/>
              <a:t>karşıdır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480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MISIR </a:t>
            </a:r>
            <a:r>
              <a:rPr lang="en-US" sz="3200" dirty="0">
                <a:solidFill>
                  <a:srgbClr val="660066"/>
                </a:solidFill>
              </a:rPr>
              <a:t>VE İRAN İSLAMCILIĞINI KARŞILAŞTIRMAK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Bayat’ın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ülkedeki</a:t>
            </a:r>
            <a:r>
              <a:rPr lang="en-US" dirty="0" smtClean="0"/>
              <a:t> </a:t>
            </a:r>
            <a:r>
              <a:rPr lang="en-US" dirty="0" err="1" smtClean="0"/>
              <a:t>farklılaşmayı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alırken</a:t>
            </a:r>
            <a:r>
              <a:rPr lang="en-US" dirty="0" smtClean="0"/>
              <a:t> </a:t>
            </a:r>
            <a:r>
              <a:rPr lang="en-US" dirty="0" err="1" smtClean="0"/>
              <a:t>öne</a:t>
            </a:r>
            <a:r>
              <a:rPr lang="en-US" dirty="0" smtClean="0"/>
              <a:t> </a:t>
            </a:r>
            <a:r>
              <a:rPr lang="en-US" dirty="0" err="1" smtClean="0"/>
              <a:t>sürdüğü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nedenler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ülkedeki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denetim</a:t>
            </a:r>
            <a:r>
              <a:rPr lang="en-US" dirty="0" smtClean="0"/>
              <a:t> </a:t>
            </a:r>
            <a:r>
              <a:rPr lang="en-US" dirty="0" err="1" smtClean="0"/>
              <a:t>dereceleri</a:t>
            </a:r>
            <a:r>
              <a:rPr lang="en-US" dirty="0" smtClean="0"/>
              <a:t>: </a:t>
            </a:r>
            <a:r>
              <a:rPr lang="en-US" dirty="0" err="1" smtClean="0"/>
              <a:t>Mısır’da</a:t>
            </a:r>
            <a:r>
              <a:rPr lang="en-US" dirty="0" smtClean="0"/>
              <a:t> </a:t>
            </a:r>
            <a:r>
              <a:rPr lang="en-US" dirty="0" err="1" smtClean="0"/>
              <a:t>göreli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liberalleşme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partili</a:t>
            </a:r>
            <a:r>
              <a:rPr lang="en-US" dirty="0" smtClean="0"/>
              <a:t> </a:t>
            </a:r>
            <a:r>
              <a:rPr lang="en-US" dirty="0" err="1" smtClean="0"/>
              <a:t>hayat</a:t>
            </a:r>
            <a:r>
              <a:rPr lang="en-US" dirty="0" smtClean="0"/>
              <a:t> </a:t>
            </a:r>
            <a:r>
              <a:rPr lang="en-US" dirty="0" err="1" smtClean="0"/>
              <a:t>deneyiminin</a:t>
            </a:r>
            <a:r>
              <a:rPr lang="en-US" dirty="0" smtClean="0"/>
              <a:t> </a:t>
            </a:r>
            <a:r>
              <a:rPr lang="en-US" dirty="0" err="1" smtClean="0"/>
              <a:t>devrimci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</a:t>
            </a:r>
            <a:r>
              <a:rPr lang="en-US" dirty="0" err="1" smtClean="0"/>
              <a:t>engellemesi</a:t>
            </a:r>
            <a:r>
              <a:rPr lang="en-US" dirty="0" smtClean="0"/>
              <a:t>, </a:t>
            </a:r>
            <a:r>
              <a:rPr lang="en-US" dirty="0" err="1" smtClean="0"/>
              <a:t>buna</a:t>
            </a:r>
            <a:r>
              <a:rPr lang="en-US" dirty="0" smtClean="0"/>
              <a:t> </a:t>
            </a:r>
            <a:r>
              <a:rPr lang="en-US" dirty="0" err="1" smtClean="0"/>
              <a:t>karşılık</a:t>
            </a:r>
            <a:r>
              <a:rPr lang="en-US" dirty="0" smtClean="0"/>
              <a:t> </a:t>
            </a:r>
            <a:r>
              <a:rPr lang="en-US" dirty="0" err="1" smtClean="0"/>
              <a:t>İran’da</a:t>
            </a:r>
            <a:r>
              <a:rPr lang="en-US" dirty="0" smtClean="0"/>
              <a:t> </a:t>
            </a:r>
            <a:r>
              <a:rPr lang="en-US" dirty="0" err="1" smtClean="0"/>
              <a:t>baskıcı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otoriter</a:t>
            </a:r>
            <a:r>
              <a:rPr lang="en-US" dirty="0" smtClean="0"/>
              <a:t> </a:t>
            </a:r>
            <a:r>
              <a:rPr lang="en-US" dirty="0" err="1" smtClean="0"/>
              <a:t>rejimin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devrime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cepheden</a:t>
            </a:r>
            <a:r>
              <a:rPr lang="en-US" dirty="0" smtClean="0"/>
              <a:t> </a:t>
            </a:r>
            <a:r>
              <a:rPr lang="en-US" dirty="0" err="1" smtClean="0"/>
              <a:t>saldırıya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açması</a:t>
            </a:r>
            <a:r>
              <a:rPr lang="en-US" dirty="0" smtClean="0"/>
              <a:t>. </a:t>
            </a:r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yanı</a:t>
            </a:r>
            <a:r>
              <a:rPr lang="en-US" dirty="0" smtClean="0"/>
              <a:t> </a:t>
            </a:r>
            <a:r>
              <a:rPr lang="en-US" dirty="0" err="1" smtClean="0"/>
              <a:t>sıra</a:t>
            </a:r>
            <a:r>
              <a:rPr lang="en-US" dirty="0" smtClean="0"/>
              <a:t>, </a:t>
            </a:r>
            <a:r>
              <a:rPr lang="en-US" dirty="0" err="1" smtClean="0"/>
              <a:t>Mısır’da</a:t>
            </a:r>
            <a:r>
              <a:rPr lang="en-US" dirty="0" smtClean="0"/>
              <a:t> </a:t>
            </a:r>
            <a:r>
              <a:rPr lang="en-US" dirty="0" err="1" smtClean="0"/>
              <a:t>görece</a:t>
            </a:r>
            <a:r>
              <a:rPr lang="en-US" dirty="0" smtClean="0"/>
              <a:t> </a:t>
            </a:r>
            <a:r>
              <a:rPr lang="en-US" dirty="0" err="1" smtClean="0"/>
              <a:t>güçlü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sivil</a:t>
            </a:r>
            <a:r>
              <a:rPr lang="en-US" dirty="0" smtClean="0"/>
              <a:t> </a:t>
            </a:r>
            <a:r>
              <a:rPr lang="en-US" dirty="0" err="1" smtClean="0"/>
              <a:t>toplumda</a:t>
            </a:r>
            <a:r>
              <a:rPr lang="en-US" dirty="0" smtClean="0"/>
              <a:t> </a:t>
            </a:r>
            <a:r>
              <a:rPr lang="en-US" dirty="0" err="1" smtClean="0"/>
              <a:t>Mısır</a:t>
            </a:r>
            <a:r>
              <a:rPr lang="en-US" dirty="0" smtClean="0"/>
              <a:t> </a:t>
            </a:r>
            <a:r>
              <a:rPr lang="en-US" dirty="0" err="1" smtClean="0"/>
              <a:t>İslami</a:t>
            </a:r>
            <a:r>
              <a:rPr lang="en-US" dirty="0" smtClean="0"/>
              <a:t> </a:t>
            </a:r>
            <a:r>
              <a:rPr lang="en-US" dirty="0" err="1" smtClean="0"/>
              <a:t>hareketlerinin</a:t>
            </a:r>
            <a:r>
              <a:rPr lang="en-US" dirty="0" smtClean="0"/>
              <a:t> </a:t>
            </a:r>
            <a:r>
              <a:rPr lang="en-US" dirty="0" err="1" smtClean="0"/>
              <a:t>kendilerine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bularak</a:t>
            </a:r>
            <a:r>
              <a:rPr lang="en-US" dirty="0" smtClean="0"/>
              <a:t> </a:t>
            </a:r>
            <a:r>
              <a:rPr lang="en-US" dirty="0" err="1" smtClean="0"/>
              <a:t>pasif</a:t>
            </a:r>
            <a:r>
              <a:rPr lang="en-US" dirty="0" smtClean="0"/>
              <a:t> </a:t>
            </a:r>
            <a:r>
              <a:rPr lang="en-US" dirty="0" err="1" smtClean="0"/>
              <a:t>devrim</a:t>
            </a:r>
            <a:r>
              <a:rPr lang="en-US" dirty="0" smtClean="0"/>
              <a:t> </a:t>
            </a:r>
            <a:r>
              <a:rPr lang="en-US" dirty="0" err="1" smtClean="0"/>
              <a:t>sürecine</a:t>
            </a:r>
            <a:r>
              <a:rPr lang="en-US" dirty="0" smtClean="0"/>
              <a:t> </a:t>
            </a:r>
            <a:r>
              <a:rPr lang="en-US" dirty="0" err="1" smtClean="0"/>
              <a:t>evrilmeleri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7259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251</TotalTime>
  <Words>601</Words>
  <Application>Microsoft Macintosh PowerPoint</Application>
  <PresentationFormat>On-screen Show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Solstice</vt:lpstr>
      <vt:lpstr>BÖLGESEL POLİTİKA: ORTADOĞU (Bahar 2019-2020)</vt:lpstr>
      <vt:lpstr>Siyasal İslam</vt:lpstr>
      <vt:lpstr>İran İslam Devrimi</vt:lpstr>
      <vt:lpstr>MISIR VE İRAN İSLAMCILIĞINI KARŞILAŞTIRMAK</vt:lpstr>
      <vt:lpstr>MISIR VE İRAN İSLAMCILIĞINI KARŞILAŞTIRMAK</vt:lpstr>
      <vt:lpstr>MISIR VE İRAN İSLAMCILIĞINI KARŞILAŞTIRMAK</vt:lpstr>
      <vt:lpstr>MISIR VE İRAN İSLAMCILIĞINI KARŞILAŞTIRMAK</vt:lpstr>
      <vt:lpstr>MISIR VE İRAN İSLAMCILIĞINI KARŞILAŞTIRMAK</vt:lpstr>
      <vt:lpstr>MISIR VE İRAN İSLAMCILIĞINI KARŞILAŞTIRMAK</vt:lpstr>
      <vt:lpstr>MISIR VE İRAN İSLAMCILIĞINI KARŞILAŞTIRMAK</vt:lpstr>
      <vt:lpstr>MISIR VE İRAN İSLAMCILIĞINI KARŞILAŞTIRMAK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BÖLGESEL POLİTİKA: ORTADOĞU (Bahar 2019)</dc:title>
  <dc:creator>Ozge</dc:creator>
  <cp:lastModifiedBy>Ozge</cp:lastModifiedBy>
  <cp:revision>55</cp:revision>
  <dcterms:created xsi:type="dcterms:W3CDTF">2019-01-06T22:25:16Z</dcterms:created>
  <dcterms:modified xsi:type="dcterms:W3CDTF">2019-09-22T17:37:38Z</dcterms:modified>
</cp:coreProperties>
</file>