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10</a:t>
            </a:r>
            <a:r>
              <a:rPr lang="en-US" sz="3200" dirty="0" smtClean="0">
                <a:solidFill>
                  <a:srgbClr val="660066"/>
                </a:solidFill>
              </a:rPr>
              <a:t>. </a:t>
            </a:r>
            <a:r>
              <a:rPr lang="en-US" sz="3200" dirty="0" err="1" smtClean="0">
                <a:solidFill>
                  <a:srgbClr val="660066"/>
                </a:solidFill>
              </a:rPr>
              <a:t>Hafta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tr-TR" sz="3200" dirty="0" smtClean="0">
                <a:solidFill>
                  <a:srgbClr val="660066"/>
                </a:solidFill>
              </a:rPr>
              <a:t>Siyasal </a:t>
            </a:r>
            <a:r>
              <a:rPr lang="tr-TR" sz="3200" dirty="0">
                <a:solidFill>
                  <a:srgbClr val="660066"/>
                </a:solidFill>
              </a:rPr>
              <a:t>İslam</a:t>
            </a:r>
            <a:r>
              <a:rPr lang="tr-TR" sz="3200" dirty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ülkedeki</a:t>
            </a:r>
            <a:r>
              <a:rPr lang="en-US" dirty="0" smtClean="0"/>
              <a:t> </a:t>
            </a:r>
            <a:r>
              <a:rPr lang="en-US" dirty="0" err="1" smtClean="0"/>
              <a:t>ulemanın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konumları</a:t>
            </a:r>
            <a:r>
              <a:rPr lang="en-US" dirty="0" smtClean="0"/>
              <a:t>: 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ulema</a:t>
            </a:r>
            <a:r>
              <a:rPr lang="en-US" dirty="0" smtClean="0"/>
              <a:t> 19. </a:t>
            </a:r>
            <a:r>
              <a:rPr lang="en-US" dirty="0" err="1" smtClean="0"/>
              <a:t>yüzyılın</a:t>
            </a:r>
            <a:r>
              <a:rPr lang="en-US" dirty="0" smtClean="0"/>
              <a:t> </a:t>
            </a:r>
            <a:r>
              <a:rPr lang="en-US" dirty="0" err="1" smtClean="0"/>
              <a:t>başından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otoritenin</a:t>
            </a:r>
            <a:r>
              <a:rPr lang="en-US" dirty="0" smtClean="0"/>
              <a:t> </a:t>
            </a:r>
            <a:r>
              <a:rPr lang="en-US" dirty="0" err="1" smtClean="0"/>
              <a:t>yetkesi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alınmışken</a:t>
            </a:r>
            <a:r>
              <a:rPr lang="en-US" dirty="0" smtClean="0"/>
              <a:t>, İran </a:t>
            </a:r>
            <a:r>
              <a:rPr lang="en-US" dirty="0" err="1" smtClean="0"/>
              <a:t>uleması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devrim’le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en </a:t>
            </a:r>
            <a:r>
              <a:rPr lang="en-US" dirty="0" err="1" smtClean="0"/>
              <a:t>uzlaşmaz</a:t>
            </a:r>
            <a:r>
              <a:rPr lang="en-US" dirty="0" smtClean="0"/>
              <a:t> </a:t>
            </a:r>
            <a:r>
              <a:rPr lang="en-US" dirty="0" err="1" smtClean="0"/>
              <a:t>muhaliflerinden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geldi</a:t>
            </a:r>
            <a:r>
              <a:rPr lang="en-US" dirty="0" smtClean="0"/>
              <a:t>. </a:t>
            </a:r>
            <a:r>
              <a:rPr lang="en-US" dirty="0" err="1" smtClean="0"/>
              <a:t>Dolayısıyla</a:t>
            </a:r>
            <a:r>
              <a:rPr lang="en-US" dirty="0" smtClean="0"/>
              <a:t> da İran İslam </a:t>
            </a:r>
            <a:r>
              <a:rPr lang="en-US" dirty="0" err="1" smtClean="0"/>
              <a:t>devrimine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yolda</a:t>
            </a:r>
            <a:r>
              <a:rPr lang="en-US" dirty="0" smtClean="0"/>
              <a:t> </a:t>
            </a:r>
            <a:r>
              <a:rPr lang="en-US" dirty="0" err="1" smtClean="0"/>
              <a:t>ulema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muarızı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sahneye</a:t>
            </a:r>
            <a:r>
              <a:rPr lang="en-US" dirty="0" smtClean="0"/>
              <a:t> </a:t>
            </a:r>
            <a:r>
              <a:rPr lang="en-US" dirty="0" err="1" smtClean="0"/>
              <a:t>indi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r>
              <a:rPr lang="en-US" dirty="0" smtClean="0"/>
              <a:t> </a:t>
            </a:r>
            <a:r>
              <a:rPr lang="en-US" dirty="0" err="1" smtClean="0"/>
              <a:t>geldiğinde</a:t>
            </a:r>
            <a:r>
              <a:rPr lang="en-US" dirty="0" smtClean="0"/>
              <a:t> </a:t>
            </a:r>
            <a:r>
              <a:rPr lang="en-US" dirty="0" err="1" smtClean="0"/>
              <a:t>devrimi</a:t>
            </a:r>
            <a:r>
              <a:rPr lang="en-US" dirty="0" smtClean="0"/>
              <a:t> </a:t>
            </a:r>
            <a:r>
              <a:rPr lang="en-US" dirty="0" err="1" smtClean="0"/>
              <a:t>sırtladı</a:t>
            </a:r>
            <a:r>
              <a:rPr lang="en-US" dirty="0" smtClean="0"/>
              <a:t>. </a:t>
            </a:r>
            <a:r>
              <a:rPr lang="en-US" dirty="0" err="1" smtClean="0"/>
              <a:t>Oysa</a:t>
            </a:r>
            <a:r>
              <a:rPr lang="en-US" dirty="0" smtClean="0"/>
              <a:t>, </a:t>
            </a:r>
            <a:r>
              <a:rPr lang="en-US" dirty="0" err="1" smtClean="0"/>
              <a:t>Mısır’daki</a:t>
            </a:r>
            <a:r>
              <a:rPr lang="en-US" dirty="0" smtClean="0"/>
              <a:t> </a:t>
            </a:r>
            <a:r>
              <a:rPr lang="en-US" dirty="0" err="1" smtClean="0"/>
              <a:t>İslamcı</a:t>
            </a:r>
            <a:r>
              <a:rPr lang="en-US" dirty="0" smtClean="0"/>
              <a:t> </a:t>
            </a:r>
            <a:r>
              <a:rPr lang="en-US" dirty="0" err="1" smtClean="0"/>
              <a:t>dönüşümü</a:t>
            </a:r>
            <a:r>
              <a:rPr lang="en-US" dirty="0" smtClean="0"/>
              <a:t> </a:t>
            </a:r>
            <a:r>
              <a:rPr lang="en-US" dirty="0" err="1" smtClean="0"/>
              <a:t>ulema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Kardeşler</a:t>
            </a:r>
            <a:r>
              <a:rPr lang="en-US" dirty="0" smtClean="0"/>
              <a:t> </a:t>
            </a:r>
            <a:r>
              <a:rPr lang="en-US" dirty="0" err="1" smtClean="0"/>
              <a:t>yürüttü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81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 err="1" smtClean="0"/>
              <a:t>İslamiyet’in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alandaki</a:t>
            </a:r>
            <a:r>
              <a:rPr lang="en-US" dirty="0" smtClean="0"/>
              <a:t> </a:t>
            </a:r>
            <a:r>
              <a:rPr lang="en-US" dirty="0" err="1" smtClean="0"/>
              <a:t>varlığının</a:t>
            </a:r>
            <a:r>
              <a:rPr lang="en-US" dirty="0" smtClean="0"/>
              <a:t> </a:t>
            </a:r>
            <a:r>
              <a:rPr lang="en-US" dirty="0" err="1" smtClean="0"/>
              <a:t>farklılığı</a:t>
            </a:r>
            <a:r>
              <a:rPr lang="en-US" dirty="0" smtClean="0"/>
              <a:t>: 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pratikler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kamusal-özel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r>
              <a:rPr lang="en-US" dirty="0" smtClean="0"/>
              <a:t> </a:t>
            </a:r>
            <a:r>
              <a:rPr lang="en-US" dirty="0" err="1" smtClean="0"/>
              <a:t>yokken</a:t>
            </a:r>
            <a:r>
              <a:rPr lang="en-US" dirty="0" smtClean="0"/>
              <a:t>, </a:t>
            </a:r>
            <a:r>
              <a:rPr lang="en-US" dirty="0" err="1" smtClean="0"/>
              <a:t>İran’da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ayrım</a:t>
            </a:r>
            <a:r>
              <a:rPr lang="en-US" dirty="0" smtClean="0"/>
              <a:t> İslam </a:t>
            </a:r>
            <a:r>
              <a:rPr lang="en-US" dirty="0" err="1" smtClean="0"/>
              <a:t>devrimine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keskindi</a:t>
            </a:r>
            <a:r>
              <a:rPr lang="en-US" dirty="0" smtClean="0"/>
              <a:t>. </a:t>
            </a:r>
            <a:r>
              <a:rPr lang="en-US" dirty="0" err="1" smtClean="0"/>
              <a:t>Dolayısıyla</a:t>
            </a:r>
            <a:r>
              <a:rPr lang="en-US" dirty="0" smtClean="0"/>
              <a:t>,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İslamcılığı</a:t>
            </a:r>
            <a:r>
              <a:rPr lang="en-US" dirty="0" smtClean="0"/>
              <a:t> </a:t>
            </a:r>
            <a:r>
              <a:rPr lang="en-US" dirty="0" err="1" smtClean="0"/>
              <a:t>yukarıdan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dönüşümle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dönüştürmek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misyonla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geçmedi</a:t>
            </a:r>
            <a:r>
              <a:rPr lang="en-US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1164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Siyasal</a:t>
            </a:r>
            <a:r>
              <a:rPr lang="en-US" sz="3200" dirty="0" smtClean="0">
                <a:solidFill>
                  <a:srgbClr val="660066"/>
                </a:solidFill>
              </a:rPr>
              <a:t> İslam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1970’lerde </a:t>
            </a:r>
            <a:r>
              <a:rPr lang="en-US" dirty="0" err="1" smtClean="0"/>
              <a:t>Bölgede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hareketlerin</a:t>
            </a:r>
            <a:r>
              <a:rPr lang="en-US" dirty="0" smtClean="0"/>
              <a:t> </a:t>
            </a:r>
            <a:r>
              <a:rPr lang="en-US" dirty="0" err="1" smtClean="0"/>
              <a:t>yükselişe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milliyetçiliğinin</a:t>
            </a:r>
            <a:r>
              <a:rPr lang="en-US" dirty="0" smtClean="0"/>
              <a:t> </a:t>
            </a:r>
            <a:r>
              <a:rPr lang="en-US" dirty="0" err="1" smtClean="0"/>
              <a:t>düşüşü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İsrail’e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mücadelenin</a:t>
            </a:r>
            <a:r>
              <a:rPr lang="en-US" dirty="0" smtClean="0"/>
              <a:t> </a:t>
            </a:r>
            <a:r>
              <a:rPr lang="en-US" dirty="0" err="1" smtClean="0"/>
              <a:t>kaybedilmesi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ideolojik</a:t>
            </a:r>
            <a:r>
              <a:rPr lang="en-US" dirty="0" smtClean="0"/>
              <a:t> </a:t>
            </a:r>
            <a:r>
              <a:rPr lang="en-US" dirty="0" err="1" smtClean="0"/>
              <a:t>boşluk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-Neo-</a:t>
            </a:r>
            <a:r>
              <a:rPr lang="en-US" dirty="0" err="1" smtClean="0"/>
              <a:t>liberalleşmesinin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sınıflar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yarattığı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tahribat</a:t>
            </a:r>
            <a:r>
              <a:rPr lang="en-US" dirty="0" smtClean="0"/>
              <a:t> (</a:t>
            </a:r>
            <a:r>
              <a:rPr lang="en-US" dirty="0" err="1" smtClean="0"/>
              <a:t>bürokrasinin</a:t>
            </a:r>
            <a:r>
              <a:rPr lang="en-US" dirty="0" smtClean="0"/>
              <a:t> </a:t>
            </a:r>
            <a:r>
              <a:rPr lang="en-US" dirty="0" err="1" smtClean="0"/>
              <a:t>kısmi</a:t>
            </a:r>
            <a:r>
              <a:rPr lang="en-US" dirty="0" smtClean="0"/>
              <a:t> </a:t>
            </a:r>
            <a:r>
              <a:rPr lang="en-US" dirty="0" err="1" smtClean="0"/>
              <a:t>tasfiyesi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Sovyetlerle</a:t>
            </a:r>
            <a:r>
              <a:rPr lang="en-US" dirty="0" smtClean="0"/>
              <a:t> </a:t>
            </a:r>
            <a:r>
              <a:rPr lang="en-US" dirty="0" err="1" smtClean="0"/>
              <a:t>mücadelede</a:t>
            </a:r>
            <a:r>
              <a:rPr lang="en-US" dirty="0" smtClean="0"/>
              <a:t> </a:t>
            </a:r>
            <a:r>
              <a:rPr lang="en-US" dirty="0" err="1" smtClean="0"/>
              <a:t>İslamcılara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kısmi</a:t>
            </a:r>
            <a:r>
              <a:rPr lang="en-US" dirty="0" smtClean="0"/>
              <a:t> ABD </a:t>
            </a:r>
            <a:r>
              <a:rPr lang="en-US" dirty="0" err="1" smtClean="0"/>
              <a:t>desteği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0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İran İslam </a:t>
            </a:r>
            <a:r>
              <a:rPr lang="en-US" sz="3200" dirty="0" err="1" smtClean="0">
                <a:solidFill>
                  <a:srgbClr val="660066"/>
                </a:solidFill>
              </a:rPr>
              <a:t>Devrimi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İran İslam </a:t>
            </a:r>
            <a:r>
              <a:rPr lang="en-US" dirty="0" err="1" smtClean="0"/>
              <a:t>Devrimi’nin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Bölgedeki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İslamcı</a:t>
            </a:r>
            <a:r>
              <a:rPr lang="en-US" dirty="0" smtClean="0"/>
              <a:t> </a:t>
            </a:r>
            <a:r>
              <a:rPr lang="en-US" dirty="0" err="1" smtClean="0"/>
              <a:t>hareketlere</a:t>
            </a:r>
            <a:r>
              <a:rPr lang="en-US" dirty="0" smtClean="0"/>
              <a:t> </a:t>
            </a:r>
            <a:r>
              <a:rPr lang="en-US" dirty="0" err="1" smtClean="0"/>
              <a:t>ilham</a:t>
            </a:r>
            <a:r>
              <a:rPr lang="en-US" dirty="0" smtClean="0"/>
              <a:t> </a:t>
            </a:r>
            <a:r>
              <a:rPr lang="en-US" dirty="0" err="1" smtClean="0"/>
              <a:t>kaynağı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Devrim</a:t>
            </a:r>
            <a:r>
              <a:rPr lang="en-US" dirty="0" smtClean="0"/>
              <a:t> </a:t>
            </a:r>
            <a:r>
              <a:rPr lang="en-US" dirty="0" err="1" smtClean="0"/>
              <a:t>ihracıyla</a:t>
            </a:r>
            <a:r>
              <a:rPr lang="en-US" dirty="0" smtClean="0"/>
              <a:t> </a:t>
            </a:r>
            <a:r>
              <a:rPr lang="en-US" dirty="0" err="1" smtClean="0"/>
              <a:t>bölgede</a:t>
            </a:r>
            <a:r>
              <a:rPr lang="en-US" dirty="0" smtClean="0"/>
              <a:t> </a:t>
            </a:r>
            <a:r>
              <a:rPr lang="en-US" dirty="0" err="1" smtClean="0"/>
              <a:t>Sünni-Şii</a:t>
            </a:r>
            <a:r>
              <a:rPr lang="en-US" dirty="0" smtClean="0"/>
              <a:t> </a:t>
            </a:r>
            <a:r>
              <a:rPr lang="en-US" dirty="0" err="1" smtClean="0"/>
              <a:t>ekseninin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İran’daki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Velayet-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Fakih</a:t>
            </a:r>
            <a:r>
              <a:rPr lang="en-US" dirty="0" smtClean="0"/>
              <a:t>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kurumsallaşması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Humeyni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Ruhani</a:t>
            </a:r>
            <a:r>
              <a:rPr lang="en-US" dirty="0" smtClean="0"/>
              <a:t> </a:t>
            </a:r>
            <a:r>
              <a:rPr lang="en-US" dirty="0" err="1" smtClean="0"/>
              <a:t>Lider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Şeriat’ın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İslam </a:t>
            </a:r>
            <a:r>
              <a:rPr lang="en-US" dirty="0" err="1" smtClean="0"/>
              <a:t>Anayasası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Şeriat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demokrasi”nin</a:t>
            </a:r>
            <a:r>
              <a:rPr lang="en-US" dirty="0" smtClean="0"/>
              <a:t> </a:t>
            </a:r>
            <a:r>
              <a:rPr lang="en-US" dirty="0" err="1" smtClean="0"/>
              <a:t>harmanlanması</a:t>
            </a:r>
            <a:r>
              <a:rPr lang="en-US" dirty="0" smtClean="0"/>
              <a:t>, </a:t>
            </a:r>
            <a:r>
              <a:rPr lang="en-US" dirty="0" err="1" smtClean="0"/>
              <a:t>parlamenter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sosyo-ekonomik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876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A</a:t>
            </a:r>
            <a:r>
              <a:rPr lang="en-US" dirty="0" err="1" smtClean="0"/>
              <a:t>sef</a:t>
            </a:r>
            <a:r>
              <a:rPr lang="en-US" dirty="0" smtClean="0"/>
              <a:t> </a:t>
            </a:r>
            <a:r>
              <a:rPr lang="en-US" dirty="0" err="1" smtClean="0"/>
              <a:t>Bayat’ın</a:t>
            </a:r>
            <a:r>
              <a:rPr lang="en-US" dirty="0" smtClean="0"/>
              <a:t> “</a:t>
            </a:r>
            <a:r>
              <a:rPr lang="tr-TR" dirty="0" smtClean="0"/>
              <a:t>Hareketsiz </a:t>
            </a:r>
            <a:r>
              <a:rPr lang="tr-TR" dirty="0"/>
              <a:t>Devrim, Devrimsiz Hareket: İran ve Mısır </a:t>
            </a:r>
            <a:r>
              <a:rPr lang="tr-TR" dirty="0" smtClean="0"/>
              <a:t>İslami </a:t>
            </a:r>
            <a:r>
              <a:rPr lang="tr-TR" dirty="0"/>
              <a:t>Aktivizmlerini Karşılaştırmak,”</a:t>
            </a:r>
            <a:r>
              <a:rPr lang="tr-TR" dirty="0"/>
              <a:t> </a:t>
            </a:r>
            <a:r>
              <a:rPr lang="tr-TR" dirty="0" smtClean="0"/>
              <a:t>başlıklı makalesi temelinde iki ülkede İslamcılığın karşılaştırılması: </a:t>
            </a:r>
          </a:p>
          <a:p>
            <a:pPr marL="82296" indent="0">
              <a:buNone/>
            </a:pPr>
            <a:r>
              <a:rPr lang="tr-TR" u="sng" dirty="0" smtClean="0"/>
              <a:t>Temel soru: </a:t>
            </a:r>
            <a:r>
              <a:rPr lang="tr-TR" dirty="0" smtClean="0"/>
              <a:t>Gelişen ekonomisi, zengin orta sınıfı, baskıcı siyasal sistemi, muazzam askeri gücü ve güçlü uluslararası müttefikleri olan 1970’ler </a:t>
            </a:r>
            <a:r>
              <a:rPr lang="tr-TR" dirty="0" err="1" smtClean="0"/>
              <a:t>İranı’nda</a:t>
            </a:r>
            <a:r>
              <a:rPr lang="tr-TR" dirty="0" smtClean="0"/>
              <a:t> İslam devrimi gerçekleşirken, benzer uluslararası müttefikleri olan ama daha zayıf ekonomisi, fakirleşmiş orta sınıfı ve daha liberal bir siyasal sistemi olan 1990’lar </a:t>
            </a:r>
            <a:r>
              <a:rPr lang="tr-TR" dirty="0" err="1" smtClean="0"/>
              <a:t>Mısırı’nda</a:t>
            </a:r>
            <a:r>
              <a:rPr lang="tr-TR" dirty="0" smtClean="0"/>
              <a:t> neden yalnızca bir </a:t>
            </a:r>
            <a:r>
              <a:rPr lang="tr-TR" dirty="0" err="1" smtClean="0"/>
              <a:t>islami</a:t>
            </a:r>
            <a:r>
              <a:rPr lang="tr-TR" dirty="0" smtClean="0"/>
              <a:t> hareket gelişti?</a:t>
            </a:r>
          </a:p>
        </p:txBody>
      </p:sp>
    </p:spTree>
    <p:extLst>
      <p:ext uri="{BB962C8B-B14F-4D97-AF65-F5344CB8AC3E}">
        <p14:creationId xmlns:p14="http://schemas.microsoft.com/office/powerpoint/2010/main" val="2809858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tr-TR" dirty="0"/>
              <a:t>-Devrimi açıklamak: </a:t>
            </a:r>
          </a:p>
          <a:p>
            <a:pPr marL="82296" indent="0">
              <a:buNone/>
            </a:pPr>
            <a:r>
              <a:rPr lang="tr-TR" dirty="0"/>
              <a:t>İran İslam Devrimi’ni açıklamaya yönelik geleneksel yaklaşımlara getirilen eleştiriler,</a:t>
            </a:r>
          </a:p>
          <a:p>
            <a:pPr marL="82296" indent="0">
              <a:buNone/>
            </a:pPr>
            <a:r>
              <a:rPr lang="tr-TR" dirty="0"/>
              <a:t>Toplumsal hareketler ve devrim </a:t>
            </a:r>
            <a:r>
              <a:rPr lang="tr-TR" dirty="0" smtClean="0"/>
              <a:t>ilişkisi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Gramsciyan</a:t>
            </a:r>
            <a:r>
              <a:rPr lang="en-US" dirty="0"/>
              <a:t> </a:t>
            </a:r>
            <a:r>
              <a:rPr lang="en-US" dirty="0" err="1"/>
              <a:t>yöntemin</a:t>
            </a:r>
            <a:r>
              <a:rPr lang="en-US" dirty="0"/>
              <a:t> </a:t>
            </a:r>
            <a:r>
              <a:rPr lang="en-US" dirty="0" err="1"/>
              <a:t>karşılaştırmaya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r>
              <a:rPr lang="en-US" dirty="0"/>
              <a:t>:  </a:t>
            </a:r>
          </a:p>
          <a:p>
            <a:pPr marL="82296" indent="0">
              <a:buNone/>
            </a:pPr>
            <a:r>
              <a:rPr lang="en-US" dirty="0"/>
              <a:t>“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devrim</a:t>
            </a:r>
            <a:r>
              <a:rPr lang="en-US" dirty="0"/>
              <a:t>”: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sivil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</a:t>
            </a:r>
            <a:r>
              <a:rPr lang="en-US" dirty="0" err="1"/>
              <a:t>mısır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“</a:t>
            </a:r>
            <a:r>
              <a:rPr lang="en-US" dirty="0" err="1"/>
              <a:t>cepheden</a:t>
            </a:r>
            <a:r>
              <a:rPr lang="en-US" dirty="0"/>
              <a:t> </a:t>
            </a:r>
            <a:r>
              <a:rPr lang="en-US" dirty="0" err="1"/>
              <a:t>saldırı</a:t>
            </a:r>
            <a:r>
              <a:rPr lang="en-US" dirty="0"/>
              <a:t>”: </a:t>
            </a:r>
            <a:r>
              <a:rPr lang="en-US" dirty="0" err="1"/>
              <a:t>sivil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zayıf</a:t>
            </a:r>
            <a:r>
              <a:rPr lang="en-US" dirty="0"/>
              <a:t>, İran </a:t>
            </a:r>
            <a:r>
              <a:rPr lang="en-US" dirty="0" err="1"/>
              <a:t>örneği</a:t>
            </a:r>
            <a:endParaRPr lang="en-US" dirty="0"/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9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İran İslam </a:t>
            </a:r>
            <a:r>
              <a:rPr lang="en-US" dirty="0" err="1" smtClean="0"/>
              <a:t>devriminin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Ülkenin</a:t>
            </a:r>
            <a:r>
              <a:rPr lang="en-US" dirty="0" smtClean="0"/>
              <a:t> 1930’larda </a:t>
            </a:r>
            <a:r>
              <a:rPr lang="en-US" dirty="0" err="1" smtClean="0"/>
              <a:t>başlatılan</a:t>
            </a:r>
            <a:r>
              <a:rPr lang="en-US" dirty="0" smtClean="0"/>
              <a:t> </a:t>
            </a:r>
            <a:r>
              <a:rPr lang="en-US" dirty="0" err="1" smtClean="0"/>
              <a:t>modernleşme</a:t>
            </a:r>
            <a:r>
              <a:rPr lang="en-US" dirty="0" smtClean="0"/>
              <a:t> </a:t>
            </a:r>
            <a:r>
              <a:rPr lang="en-US" dirty="0" err="1" smtClean="0"/>
              <a:t>deneyiminin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muhalefetin</a:t>
            </a:r>
            <a:r>
              <a:rPr lang="en-US" dirty="0" smtClean="0"/>
              <a:t> </a:t>
            </a:r>
            <a:r>
              <a:rPr lang="en-US" dirty="0" err="1" smtClean="0"/>
              <a:t>canlanması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“Carter </a:t>
            </a:r>
            <a:r>
              <a:rPr lang="en-US" dirty="0" err="1" smtClean="0"/>
              <a:t>rüzgarı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err="1" smtClean="0"/>
              <a:t>Sosyo-ekonomik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İslam’ın</a:t>
            </a:r>
            <a:r>
              <a:rPr lang="en-US" dirty="0" smtClean="0"/>
              <a:t> </a:t>
            </a:r>
            <a:r>
              <a:rPr lang="en-US" dirty="0" err="1" smtClean="0"/>
              <a:t>düşüşü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0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Aktivizmi</a:t>
            </a:r>
            <a:r>
              <a:rPr lang="en-US" dirty="0" smtClean="0"/>
              <a:t>: 1990’ların </a:t>
            </a:r>
            <a:r>
              <a:rPr lang="en-US" dirty="0" err="1" smtClean="0"/>
              <a:t>başından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güçlenen</a:t>
            </a:r>
            <a:r>
              <a:rPr lang="en-US" dirty="0" smtClean="0"/>
              <a:t>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islami</a:t>
            </a:r>
            <a:r>
              <a:rPr lang="en-US" dirty="0" smtClean="0"/>
              <a:t> </a:t>
            </a:r>
            <a:r>
              <a:rPr lang="en-US" dirty="0" err="1" smtClean="0"/>
              <a:t>hareketinin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Kardeşler</a:t>
            </a:r>
            <a:r>
              <a:rPr lang="en-US" dirty="0" smtClean="0"/>
              <a:t> (</a:t>
            </a:r>
            <a:r>
              <a:rPr lang="en-US" dirty="0" err="1" smtClean="0"/>
              <a:t>İhvan-ı</a:t>
            </a:r>
            <a:r>
              <a:rPr lang="en-US" dirty="0" smtClean="0"/>
              <a:t> </a:t>
            </a:r>
            <a:r>
              <a:rPr lang="en-US" dirty="0" err="1" smtClean="0"/>
              <a:t>Müslimin</a:t>
            </a:r>
            <a:r>
              <a:rPr lang="en-US" dirty="0" smtClean="0"/>
              <a:t>) </a:t>
            </a:r>
            <a:r>
              <a:rPr lang="en-US" dirty="0" err="1" smtClean="0"/>
              <a:t>hareketinin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Kuruluş</a:t>
            </a:r>
            <a:r>
              <a:rPr lang="en-US" dirty="0" smtClean="0"/>
              <a:t>: 1928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t</a:t>
            </a:r>
            <a:r>
              <a:rPr lang="en-US" dirty="0" err="1" smtClean="0"/>
              <a:t>emel</a:t>
            </a:r>
            <a:r>
              <a:rPr lang="en-US" dirty="0" smtClean="0"/>
              <a:t> </a:t>
            </a:r>
            <a:r>
              <a:rPr lang="en-US" dirty="0" err="1" smtClean="0"/>
              <a:t>İdeolojisi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ideologları</a:t>
            </a:r>
            <a:r>
              <a:rPr lang="en-US" dirty="0" smtClean="0"/>
              <a:t>: </a:t>
            </a:r>
            <a:r>
              <a:rPr lang="en-US" dirty="0" err="1" smtClean="0"/>
              <a:t>Hasan</a:t>
            </a:r>
            <a:r>
              <a:rPr lang="en-US" dirty="0" smtClean="0"/>
              <a:t> el-</a:t>
            </a:r>
            <a:r>
              <a:rPr lang="en-US" dirty="0" err="1" smtClean="0"/>
              <a:t>Benna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Seyid</a:t>
            </a:r>
            <a:r>
              <a:rPr lang="en-US" dirty="0" smtClean="0"/>
              <a:t> </a:t>
            </a:r>
            <a:r>
              <a:rPr lang="en-US" dirty="0" err="1" smtClean="0"/>
              <a:t>Kutub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38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MISIR 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aktivizm</a:t>
            </a:r>
            <a:r>
              <a:rPr lang="en-US" dirty="0" smtClean="0"/>
              <a:t> </a:t>
            </a:r>
            <a:r>
              <a:rPr lang="en-US" dirty="0" err="1" smtClean="0"/>
              <a:t>İran’da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</a:t>
            </a:r>
            <a:r>
              <a:rPr lang="en-US" dirty="0" err="1" smtClean="0"/>
              <a:t>siyasallaşırken</a:t>
            </a:r>
            <a:r>
              <a:rPr lang="en-US" dirty="0" smtClean="0"/>
              <a:t>,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kazandı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Sünni-Şia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? </a:t>
            </a:r>
            <a:r>
              <a:rPr lang="en-US" dirty="0" err="1" smtClean="0"/>
              <a:t>Şiiliğin</a:t>
            </a:r>
            <a:r>
              <a:rPr lang="en-US" dirty="0" smtClean="0"/>
              <a:t> </a:t>
            </a:r>
            <a:r>
              <a:rPr lang="en-US" dirty="0" err="1" smtClean="0"/>
              <a:t>devrimciliği</a:t>
            </a:r>
            <a:r>
              <a:rPr lang="en-US" dirty="0" smtClean="0"/>
              <a:t>? </a:t>
            </a:r>
            <a:r>
              <a:rPr lang="en-US" dirty="0" err="1" smtClean="0"/>
              <a:t>Bayat</a:t>
            </a:r>
            <a:r>
              <a:rPr lang="en-US" dirty="0" smtClean="0"/>
              <a:t>, </a:t>
            </a:r>
            <a:r>
              <a:rPr lang="en-US" dirty="0" err="1" smtClean="0"/>
              <a:t>Şia’nın</a:t>
            </a:r>
            <a:r>
              <a:rPr lang="en-US" dirty="0" smtClean="0"/>
              <a:t> </a:t>
            </a:r>
            <a:r>
              <a:rPr lang="en-US" dirty="0" err="1" smtClean="0"/>
              <a:t>devrimciliğine</a:t>
            </a:r>
            <a:r>
              <a:rPr lang="en-US" dirty="0" smtClean="0"/>
              <a:t> </a:t>
            </a:r>
            <a:r>
              <a:rPr lang="en-US" dirty="0" err="1" smtClean="0"/>
              <a:t>vurguyla</a:t>
            </a:r>
            <a:r>
              <a:rPr lang="en-US" dirty="0" smtClean="0"/>
              <a:t> </a:t>
            </a:r>
            <a:r>
              <a:rPr lang="en-US" dirty="0" err="1" smtClean="0"/>
              <a:t>İran’da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İslam </a:t>
            </a:r>
            <a:r>
              <a:rPr lang="en-US" dirty="0" err="1" smtClean="0"/>
              <a:t>devrimi</a:t>
            </a:r>
            <a:r>
              <a:rPr lang="en-US" dirty="0" smtClean="0"/>
              <a:t> </a:t>
            </a:r>
            <a:r>
              <a:rPr lang="en-US" dirty="0" err="1" smtClean="0"/>
              <a:t>gerçekleştiği</a:t>
            </a:r>
            <a:r>
              <a:rPr lang="en-US" dirty="0" smtClean="0"/>
              <a:t> </a:t>
            </a:r>
            <a:r>
              <a:rPr lang="en-US" dirty="0" err="1" smtClean="0"/>
              <a:t>argümanına</a:t>
            </a:r>
            <a:r>
              <a:rPr lang="en-US" dirty="0" smtClean="0"/>
              <a:t> </a:t>
            </a:r>
            <a:r>
              <a:rPr lang="en-US" dirty="0" err="1" smtClean="0"/>
              <a:t>karşıdır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48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MISIR </a:t>
            </a:r>
            <a:r>
              <a:rPr lang="en-US" sz="3200" dirty="0">
                <a:solidFill>
                  <a:srgbClr val="660066"/>
                </a:solidFill>
              </a:rPr>
              <a:t>VE İRAN İSLAMCILIĞINI KARŞILAŞTIRMAK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Bayat’ın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ülkedeki</a:t>
            </a:r>
            <a:r>
              <a:rPr lang="en-US" dirty="0" smtClean="0"/>
              <a:t> </a:t>
            </a:r>
            <a:r>
              <a:rPr lang="en-US" dirty="0" err="1" smtClean="0"/>
              <a:t>farklılaşmayı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alırken</a:t>
            </a:r>
            <a:r>
              <a:rPr lang="en-US" dirty="0" smtClean="0"/>
              <a:t> </a:t>
            </a:r>
            <a:r>
              <a:rPr lang="en-US" dirty="0" err="1" smtClean="0"/>
              <a:t>öne</a:t>
            </a:r>
            <a:r>
              <a:rPr lang="en-US" dirty="0" smtClean="0"/>
              <a:t> </a:t>
            </a:r>
            <a:r>
              <a:rPr lang="en-US" dirty="0" err="1" smtClean="0"/>
              <a:t>sürdüğü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ülkedeki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r>
              <a:rPr lang="en-US" dirty="0" smtClean="0"/>
              <a:t> </a:t>
            </a:r>
            <a:r>
              <a:rPr lang="en-US" dirty="0" err="1" smtClean="0"/>
              <a:t>dereceleri</a:t>
            </a:r>
            <a:r>
              <a:rPr lang="en-US" dirty="0" smtClean="0"/>
              <a:t>: 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liberalleşme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partili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r>
              <a:rPr lang="en-US" dirty="0" smtClean="0"/>
              <a:t> </a:t>
            </a:r>
            <a:r>
              <a:rPr lang="en-US" dirty="0" err="1" smtClean="0"/>
              <a:t>deneyiminin</a:t>
            </a:r>
            <a:r>
              <a:rPr lang="en-US" dirty="0" smtClean="0"/>
              <a:t> </a:t>
            </a:r>
            <a:r>
              <a:rPr lang="en-US" dirty="0" err="1" smtClean="0"/>
              <a:t>devrimci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engellemesi</a:t>
            </a:r>
            <a:r>
              <a:rPr lang="en-US" dirty="0" smtClean="0"/>
              <a:t>,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karşılık</a:t>
            </a:r>
            <a:r>
              <a:rPr lang="en-US" dirty="0" smtClean="0"/>
              <a:t> </a:t>
            </a:r>
            <a:r>
              <a:rPr lang="en-US" dirty="0" err="1" smtClean="0"/>
              <a:t>İran’da</a:t>
            </a:r>
            <a:r>
              <a:rPr lang="en-US" dirty="0" smtClean="0"/>
              <a:t> </a:t>
            </a:r>
            <a:r>
              <a:rPr lang="en-US" dirty="0" err="1" smtClean="0"/>
              <a:t>baskıcı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devrime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cepheden</a:t>
            </a:r>
            <a:r>
              <a:rPr lang="en-US" dirty="0" smtClean="0"/>
              <a:t> </a:t>
            </a:r>
            <a:r>
              <a:rPr lang="en-US" dirty="0" err="1" smtClean="0"/>
              <a:t>saldırıya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açması</a:t>
            </a:r>
            <a:r>
              <a:rPr lang="en-US" dirty="0" smtClean="0"/>
              <a:t>.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, </a:t>
            </a:r>
            <a:r>
              <a:rPr lang="en-US" dirty="0" err="1" smtClean="0"/>
              <a:t>Mısır’da</a:t>
            </a:r>
            <a:r>
              <a:rPr lang="en-US" dirty="0" smtClean="0"/>
              <a:t> </a:t>
            </a:r>
            <a:r>
              <a:rPr lang="en-US" dirty="0" err="1" smtClean="0"/>
              <a:t>görece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hareketlerinin</a:t>
            </a:r>
            <a:r>
              <a:rPr lang="en-US" dirty="0" smtClean="0"/>
              <a:t> </a:t>
            </a:r>
            <a:r>
              <a:rPr lang="en-US" dirty="0" err="1" smtClean="0"/>
              <a:t>kendilerine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bularak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r>
              <a:rPr lang="en-US" dirty="0" smtClean="0"/>
              <a:t> </a:t>
            </a:r>
            <a:r>
              <a:rPr lang="en-US" dirty="0" err="1" smtClean="0"/>
              <a:t>devrim</a:t>
            </a:r>
            <a:r>
              <a:rPr lang="en-US" dirty="0" smtClean="0"/>
              <a:t> </a:t>
            </a:r>
            <a:r>
              <a:rPr lang="en-US" dirty="0" err="1" smtClean="0"/>
              <a:t>sürecine</a:t>
            </a:r>
            <a:r>
              <a:rPr lang="en-US" dirty="0" smtClean="0"/>
              <a:t> </a:t>
            </a:r>
            <a:r>
              <a:rPr lang="en-US" dirty="0" err="1" smtClean="0"/>
              <a:t>evrilmeleri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259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251</TotalTime>
  <Words>601</Words>
  <Application>Microsoft Macintosh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BÖLGESEL POLİTİKA: ORTADOĞU (Bahar 2019-2020)</vt:lpstr>
      <vt:lpstr>Siyasal İslam</vt:lpstr>
      <vt:lpstr>İran İslam Devrimi</vt:lpstr>
      <vt:lpstr>MISIR VE İRAN İSLAMCILIĞINI KARŞILAŞTIRMAK</vt:lpstr>
      <vt:lpstr>MISIR VE İRAN İSLAMCILIĞINI KARŞILAŞTIRMAK</vt:lpstr>
      <vt:lpstr>MISIR VE İRAN İSLAMCILIĞINI KARŞILAŞTIRMAK</vt:lpstr>
      <vt:lpstr>MISIR VE İRAN İSLAMCILIĞINI KARŞILAŞTIRMAK</vt:lpstr>
      <vt:lpstr>MISIR VE İRAN İSLAMCILIĞINI KARŞILAŞTIRMAK</vt:lpstr>
      <vt:lpstr>MISIR VE İRAN İSLAMCILIĞINI KARŞILAŞTIRMAK</vt:lpstr>
      <vt:lpstr>MISIR VE İRAN İSLAMCILIĞINI KARŞILAŞTIRMAK</vt:lpstr>
      <vt:lpstr>MISIR VE İRAN İSLAMCILIĞINI KARŞILAŞTIRMAK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55</cp:revision>
  <dcterms:created xsi:type="dcterms:W3CDTF">2019-01-06T22:25:16Z</dcterms:created>
  <dcterms:modified xsi:type="dcterms:W3CDTF">2019-09-22T17:37:38Z</dcterms:modified>
</cp:coreProperties>
</file>