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65" r:id="rId3"/>
    <p:sldId id="264"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80" r:id="rId18"/>
    <p:sldId id="279"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4" r:id="rId41"/>
    <p:sldId id="305" r:id="rId42"/>
    <p:sldId id="306" r:id="rId43"/>
    <p:sldId id="307"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5"/>
    <p:restoredTop sz="94681"/>
  </p:normalViewPr>
  <p:slideViewPr>
    <p:cSldViewPr snapToGrid="0" snapToObjects="1">
      <p:cViewPr varScale="1">
        <p:scale>
          <a:sx n="116" d="100"/>
          <a:sy n="116" d="100"/>
        </p:scale>
        <p:origin x="2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84017-26F7-2A4D-A9FB-AFEA87250A88}" type="datetimeFigureOut">
              <a:rPr lang="tr-TR" smtClean="0"/>
              <a:t>6.03.2026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tr-TR"/>
              <a:t>Asıl metin stillerini düzenle
İkinci düzey
Üçüncü düzey
Dördüncü düzey
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9D5A4-BCB3-F942-8EA6-6B95F97E36B5}" type="slidenum">
              <a:rPr lang="tr-TR" smtClean="0"/>
              <a:t>‹#›</a:t>
            </a:fld>
            <a:endParaRPr lang="tr-TR"/>
          </a:p>
        </p:txBody>
      </p:sp>
    </p:spTree>
    <p:extLst>
      <p:ext uri="{BB962C8B-B14F-4D97-AF65-F5344CB8AC3E}">
        <p14:creationId xmlns:p14="http://schemas.microsoft.com/office/powerpoint/2010/main" val="403902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F99D5A4-BCB3-F942-8EA6-6B95F97E36B5}" type="slidenum">
              <a:rPr lang="tr-TR" smtClean="0"/>
              <a:t>1</a:t>
            </a:fld>
            <a:endParaRPr lang="tr-TR"/>
          </a:p>
        </p:txBody>
      </p:sp>
    </p:spTree>
    <p:extLst>
      <p:ext uri="{BB962C8B-B14F-4D97-AF65-F5344CB8AC3E}">
        <p14:creationId xmlns:p14="http://schemas.microsoft.com/office/powerpoint/2010/main" val="198706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B2D2000-CD60-0A4A-AB14-CE208D96F31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914639C-9C4D-404D-993F-EC8984AF81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20777AC-5881-F342-B351-554845D449CF}"/>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5" name="Alt Bilgi Yer Tutucusu 4">
            <a:extLst>
              <a:ext uri="{FF2B5EF4-FFF2-40B4-BE49-F238E27FC236}">
                <a16:creationId xmlns:a16="http://schemas.microsoft.com/office/drawing/2014/main" id="{EC662DD9-A795-4E45-A424-CF34E4711A8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8639286-8305-C040-A9A6-70EC7C580132}"/>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29727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C6DA198-51A6-4744-9E98-D351938C11B2}"/>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F68B777-20C4-D34B-9765-38430ADADF62}"/>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EB3A5DDB-35CC-2947-AE7F-180F8C33408A}"/>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5" name="Alt Bilgi Yer Tutucusu 4">
            <a:extLst>
              <a:ext uri="{FF2B5EF4-FFF2-40B4-BE49-F238E27FC236}">
                <a16:creationId xmlns:a16="http://schemas.microsoft.com/office/drawing/2014/main" id="{4942CFED-C975-344E-8CBB-44E70526C14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F309536-3F83-B143-AACC-C1C4695D8FB3}"/>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43902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B346C06-22E7-964F-9E9E-C11D0A1D860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1517EC8-5316-0645-9A29-37C978FA33E7}"/>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06C628AE-02CC-5948-862E-9BD951B645D0}"/>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5" name="Alt Bilgi Yer Tutucusu 4">
            <a:extLst>
              <a:ext uri="{FF2B5EF4-FFF2-40B4-BE49-F238E27FC236}">
                <a16:creationId xmlns:a16="http://schemas.microsoft.com/office/drawing/2014/main" id="{DD9E782C-42E0-AB43-9544-68C1E43682D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F7F9137-F79C-3F47-BDDB-9AC3B9AACA39}"/>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2847742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EE240B3-82C0-5C4D-9375-70E62CD09E5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99A729-0B54-0D4F-A2EB-B8DE0665DCDD}"/>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E5535840-AF5E-5247-B806-853D0C50F997}"/>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5" name="Alt Bilgi Yer Tutucusu 4">
            <a:extLst>
              <a:ext uri="{FF2B5EF4-FFF2-40B4-BE49-F238E27FC236}">
                <a16:creationId xmlns:a16="http://schemas.microsoft.com/office/drawing/2014/main" id="{4461D734-E401-8544-BEF8-36B44755B79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4A48B63-F7F3-5A42-B227-FAC4A3E6691D}"/>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1940049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0C903F1-4C20-2C41-B0D1-1C1F65E09C0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03764EB-2F51-8242-9E02-2F0CEA744D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18BC80C0-732C-5D4A-8CDD-99A696E7AF9A}"/>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5" name="Alt Bilgi Yer Tutucusu 4">
            <a:extLst>
              <a:ext uri="{FF2B5EF4-FFF2-40B4-BE49-F238E27FC236}">
                <a16:creationId xmlns:a16="http://schemas.microsoft.com/office/drawing/2014/main" id="{E3E75136-CA8A-424E-BA3D-13D8AAAFEC0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4040433-A4FF-F447-81B0-852B992ACDCD}"/>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289135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72D4B5B-2396-3B4D-90FD-3B18FA318B9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15E055D-E554-A841-A2BD-0375A020D13B}"/>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43DACFCD-6B11-D74D-95FA-E991EC506439}"/>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A70F1527-4AE4-2F48-A679-9DB0D5472383}"/>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6" name="Alt Bilgi Yer Tutucusu 5">
            <a:extLst>
              <a:ext uri="{FF2B5EF4-FFF2-40B4-BE49-F238E27FC236}">
                <a16:creationId xmlns:a16="http://schemas.microsoft.com/office/drawing/2014/main" id="{DD1F05FE-692C-CE44-91ED-B5A74560C4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41F2151-4935-514E-A663-9467E34EDB94}"/>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313821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5E70628-1C52-DC4F-986C-99D175137ED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C0FCEF2-7173-6C44-ABCD-F7EA111ED0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323CD258-F25B-C844-BB39-DB4D536E97D5}"/>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18FC91BD-D92D-3A4C-8E87-8774A2D11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DDA350CF-1722-2148-8582-DB2136E589F6}"/>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46D6E39E-FC85-5144-A8E6-5E25DDF33D74}"/>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8" name="Alt Bilgi Yer Tutucusu 7">
            <a:extLst>
              <a:ext uri="{FF2B5EF4-FFF2-40B4-BE49-F238E27FC236}">
                <a16:creationId xmlns:a16="http://schemas.microsoft.com/office/drawing/2014/main" id="{7828EBA4-C20A-9242-A534-BC07FC2EF89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07592E8-0828-A84F-8B9E-445DC2EE01CB}"/>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285620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89484BE-EC6D-E149-9733-C89D2CEF5CC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C62216B-68BF-E84E-9A09-A37D2410B64F}"/>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4" name="Alt Bilgi Yer Tutucusu 3">
            <a:extLst>
              <a:ext uri="{FF2B5EF4-FFF2-40B4-BE49-F238E27FC236}">
                <a16:creationId xmlns:a16="http://schemas.microsoft.com/office/drawing/2014/main" id="{29960A3D-7104-A04F-BC3E-0DD388CCD57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AC40D89-BEAE-2342-8D29-CB111E9F4D0A}"/>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141096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57C7009-FFB8-8A4D-BAAA-F89165FBD157}"/>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3" name="Alt Bilgi Yer Tutucusu 2">
            <a:extLst>
              <a:ext uri="{FF2B5EF4-FFF2-40B4-BE49-F238E27FC236}">
                <a16:creationId xmlns:a16="http://schemas.microsoft.com/office/drawing/2014/main" id="{E0D82E0F-2E69-9940-8141-46056C3E63A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A256945-101C-FB4C-A9A6-E7C67D7ECC4C}"/>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109081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0B053BA-68FB-4B4A-B54B-372F6E7A3CC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3780B81-4F89-F24F-8760-8D40E4617D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89E18832-6005-5F44-BFE2-EDB9DEBEF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A4190625-AC2A-504C-9FB5-CE49B02D5626}"/>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6" name="Alt Bilgi Yer Tutucusu 5">
            <a:extLst>
              <a:ext uri="{FF2B5EF4-FFF2-40B4-BE49-F238E27FC236}">
                <a16:creationId xmlns:a16="http://schemas.microsoft.com/office/drawing/2014/main" id="{6F0E5323-6A5A-2F47-85B8-2815FC2C28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90BD605-46CF-D244-8113-ACA046D3CF07}"/>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267563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B85EAD-E4F4-4447-95D0-163FC9F0167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2957C97-9C28-E649-B5C5-FD5D0FCB7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93CC130-52A4-BE42-80A4-7C0FA8E9B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2E44CF5C-C462-414B-9BA7-F87D0DAB7B40}"/>
              </a:ext>
            </a:extLst>
          </p:cNvPr>
          <p:cNvSpPr>
            <a:spLocks noGrp="1"/>
          </p:cNvSpPr>
          <p:nvPr>
            <p:ph type="dt" sz="half" idx="10"/>
          </p:nvPr>
        </p:nvSpPr>
        <p:spPr/>
        <p:txBody>
          <a:bodyPr/>
          <a:lstStyle/>
          <a:p>
            <a:fld id="{54BCD277-C1F7-1344-916D-D46FD8DE4963}" type="datetimeFigureOut">
              <a:rPr lang="tr-TR" smtClean="0"/>
              <a:t>6.03.2026</a:t>
            </a:fld>
            <a:endParaRPr lang="tr-TR"/>
          </a:p>
        </p:txBody>
      </p:sp>
      <p:sp>
        <p:nvSpPr>
          <p:cNvPr id="6" name="Alt Bilgi Yer Tutucusu 5">
            <a:extLst>
              <a:ext uri="{FF2B5EF4-FFF2-40B4-BE49-F238E27FC236}">
                <a16:creationId xmlns:a16="http://schemas.microsoft.com/office/drawing/2014/main" id="{D643B234-4FE4-F947-81A0-F09C225D58B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EDC3F03-3911-1C4B-AADA-041D8A99756D}"/>
              </a:ext>
            </a:extLst>
          </p:cNvPr>
          <p:cNvSpPr>
            <a:spLocks noGrp="1"/>
          </p:cNvSpPr>
          <p:nvPr>
            <p:ph type="sldNum" sz="quarter" idx="12"/>
          </p:nvPr>
        </p:nvSpPr>
        <p:spPr/>
        <p:txBody>
          <a:bodyPr/>
          <a:lstStyle/>
          <a:p>
            <a:fld id="{61637350-5B65-E74E-99FA-3B82D77BEF9A}" type="slidenum">
              <a:rPr lang="tr-TR" smtClean="0"/>
              <a:t>‹#›</a:t>
            </a:fld>
            <a:endParaRPr lang="tr-TR"/>
          </a:p>
        </p:txBody>
      </p:sp>
    </p:spTree>
    <p:extLst>
      <p:ext uri="{BB962C8B-B14F-4D97-AF65-F5344CB8AC3E}">
        <p14:creationId xmlns:p14="http://schemas.microsoft.com/office/powerpoint/2010/main" val="111907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FB14461-29BE-724C-9A45-D73A7EC727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1759F51-CBD9-C448-9B61-3A87DB8EE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DC15260-1BE6-F246-BC73-7163DB005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CD277-C1F7-1344-916D-D46FD8DE4963}" type="datetimeFigureOut">
              <a:rPr lang="tr-TR" smtClean="0"/>
              <a:t>6.03.2026</a:t>
            </a:fld>
            <a:endParaRPr lang="tr-TR"/>
          </a:p>
        </p:txBody>
      </p:sp>
      <p:sp>
        <p:nvSpPr>
          <p:cNvPr id="5" name="Alt Bilgi Yer Tutucusu 4">
            <a:extLst>
              <a:ext uri="{FF2B5EF4-FFF2-40B4-BE49-F238E27FC236}">
                <a16:creationId xmlns:a16="http://schemas.microsoft.com/office/drawing/2014/main" id="{60A27B96-950D-444A-8296-A0B658358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9EB246F-DE0D-6541-A729-54F101D33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37350-5B65-E74E-99FA-3B82D77BEF9A}" type="slidenum">
              <a:rPr lang="tr-TR" smtClean="0"/>
              <a:t>‹#›</a:t>
            </a:fld>
            <a:endParaRPr lang="tr-TR"/>
          </a:p>
        </p:txBody>
      </p:sp>
    </p:spTree>
    <p:extLst>
      <p:ext uri="{BB962C8B-B14F-4D97-AF65-F5344CB8AC3E}">
        <p14:creationId xmlns:p14="http://schemas.microsoft.com/office/powerpoint/2010/main" val="2128749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EF21412-4DE3-6843-8030-7AB8B68A1441}"/>
              </a:ext>
            </a:extLst>
          </p:cNvPr>
          <p:cNvSpPr txBox="1"/>
          <p:nvPr/>
        </p:nvSpPr>
        <p:spPr>
          <a:xfrm>
            <a:off x="1925513" y="5743751"/>
            <a:ext cx="8036174" cy="707886"/>
          </a:xfrm>
          <a:prstGeom prst="rect">
            <a:avLst/>
          </a:prstGeom>
          <a:noFill/>
        </p:spPr>
        <p:txBody>
          <a:bodyPr wrap="none" rtlCol="0">
            <a:spAutoFit/>
          </a:bodyPr>
          <a:lstStyle/>
          <a:p>
            <a:r>
              <a:rPr lang="tr-TR" sz="4000" b="1" spc="600" dirty="0" err="1">
                <a:solidFill>
                  <a:srgbClr val="FF2EA6"/>
                </a:solidFill>
                <a:latin typeface="Century Gothic" panose="020B0502020202020204" pitchFamily="34" charset="0"/>
              </a:rPr>
              <a:t>Postmodernlik</a:t>
            </a:r>
            <a:r>
              <a:rPr lang="tr-TR" sz="4000" b="1" spc="600" dirty="0">
                <a:solidFill>
                  <a:srgbClr val="FF2EA6"/>
                </a:solidFill>
                <a:latin typeface="Century Gothic" panose="020B0502020202020204" pitchFamily="34" charset="0"/>
              </a:rPr>
              <a:t> ve Medya</a:t>
            </a:r>
          </a:p>
        </p:txBody>
      </p:sp>
      <p:pic>
        <p:nvPicPr>
          <p:cNvPr id="3" name="Resim 2">
            <a:extLst>
              <a:ext uri="{FF2B5EF4-FFF2-40B4-BE49-F238E27FC236}">
                <a16:creationId xmlns:a16="http://schemas.microsoft.com/office/drawing/2014/main" id="{0165C4C7-8C7D-244C-960F-26D9F1E26A1D}"/>
              </a:ext>
            </a:extLst>
          </p:cNvPr>
          <p:cNvPicPr>
            <a:picLocks noChangeAspect="1"/>
          </p:cNvPicPr>
          <p:nvPr/>
        </p:nvPicPr>
        <p:blipFill>
          <a:blip r:embed="rId3"/>
          <a:stretch>
            <a:fillRect/>
          </a:stretch>
        </p:blipFill>
        <p:spPr>
          <a:xfrm>
            <a:off x="427825" y="528977"/>
            <a:ext cx="5515775" cy="4602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Resim 8">
            <a:extLst>
              <a:ext uri="{FF2B5EF4-FFF2-40B4-BE49-F238E27FC236}">
                <a16:creationId xmlns:a16="http://schemas.microsoft.com/office/drawing/2014/main" id="{52D5641A-E9A4-8542-B849-80E6C13FBE96}"/>
              </a:ext>
            </a:extLst>
          </p:cNvPr>
          <p:cNvPicPr>
            <a:picLocks noChangeAspect="1"/>
          </p:cNvPicPr>
          <p:nvPr/>
        </p:nvPicPr>
        <p:blipFill>
          <a:blip r:embed="rId4">
            <a:extLst>
              <a:ext uri="{BEBA8EAE-BF5A-486C-A8C5-ECC9F3942E4B}">
                <a14:imgProps xmlns:a14="http://schemas.microsoft.com/office/drawing/2010/main">
                  <a14:imgLayer>
                    <a14:imgEffect>
                      <a14:artisticPhotocopy/>
                    </a14:imgEffect>
                  </a14:imgLayer>
                </a14:imgProps>
              </a:ext>
            </a:extLst>
          </a:blip>
          <a:stretch>
            <a:fillRect/>
          </a:stretch>
        </p:blipFill>
        <p:spPr>
          <a:xfrm>
            <a:off x="3478600" y="528976"/>
            <a:ext cx="5515775" cy="4602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Resim 9">
            <a:extLst>
              <a:ext uri="{FF2B5EF4-FFF2-40B4-BE49-F238E27FC236}">
                <a16:creationId xmlns:a16="http://schemas.microsoft.com/office/drawing/2014/main" id="{A05D014E-6DD3-9F4E-8A5E-90B51C2BB317}"/>
              </a:ext>
            </a:extLst>
          </p:cNvPr>
          <p:cNvPicPr>
            <a:picLocks noChangeAspect="1"/>
          </p:cNvPicPr>
          <p:nvPr/>
        </p:nvPicPr>
        <p:blipFill>
          <a:blip r:embed="rId5">
            <a:extLst>
              <a:ext uri="{BEBA8EAE-BF5A-486C-A8C5-ECC9F3942E4B}">
                <a14:imgProps xmlns:a14="http://schemas.microsoft.com/office/drawing/2010/main">
                  <a14:imgLayer>
                    <a14:imgEffect>
                      <a14:artisticGlowDiffused/>
                    </a14:imgEffect>
                  </a14:imgLayer>
                </a14:imgProps>
              </a:ext>
            </a:extLst>
          </a:blip>
          <a:stretch>
            <a:fillRect/>
          </a:stretch>
        </p:blipFill>
        <p:spPr>
          <a:xfrm>
            <a:off x="6236487" y="528976"/>
            <a:ext cx="5515775" cy="4602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01769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15848B1-D4A1-A241-9C4A-118EF107E9CF}"/>
              </a:ext>
            </a:extLst>
          </p:cNvPr>
          <p:cNvSpPr/>
          <p:nvPr/>
        </p:nvSpPr>
        <p:spPr>
          <a:xfrm>
            <a:off x="657227" y="4451736"/>
            <a:ext cx="11115674" cy="1938992"/>
          </a:xfrm>
          <a:prstGeom prst="rect">
            <a:avLst/>
          </a:prstGeom>
        </p:spPr>
        <p:txBody>
          <a:bodyPr wrap="square">
            <a:spAutoFit/>
          </a:bodyPr>
          <a:lstStyle/>
          <a:p>
            <a:r>
              <a:rPr lang="tr-TR" sz="2000" spc="300" dirty="0">
                <a:solidFill>
                  <a:srgbClr val="FF2EA6"/>
                </a:solidFill>
                <a:latin typeface="Century Gothic" panose="020B0502020202020204" pitchFamily="34" charset="0"/>
                <a:ea typeface="Calibri" panose="020F0502020204030204" pitchFamily="34" charset="0"/>
              </a:rPr>
              <a:t>Bu yeni post-</a:t>
            </a:r>
            <a:r>
              <a:rPr lang="tr-TR" sz="2000" spc="300" dirty="0" err="1">
                <a:solidFill>
                  <a:srgbClr val="FF2EA6"/>
                </a:solidFill>
                <a:latin typeface="Century Gothic" panose="020B0502020202020204" pitchFamily="34" charset="0"/>
                <a:ea typeface="Calibri" panose="020F0502020204030204" pitchFamily="34" charset="0"/>
              </a:rPr>
              <a:t>Fordist</a:t>
            </a:r>
            <a:r>
              <a:rPr lang="tr-TR" sz="2000" spc="300" dirty="0">
                <a:solidFill>
                  <a:srgbClr val="FF2EA6"/>
                </a:solidFill>
                <a:latin typeface="Century Gothic" panose="020B0502020202020204" pitchFamily="34" charset="0"/>
                <a:ea typeface="Calibri" panose="020F0502020204030204" pitchFamily="34" charset="0"/>
              </a:rPr>
              <a:t> aşamada, sürekli </a:t>
            </a:r>
            <a:r>
              <a:rPr lang="tr-TR" sz="2000" spc="300" dirty="0" err="1">
                <a:solidFill>
                  <a:srgbClr val="FF2EA6"/>
                </a:solidFill>
                <a:latin typeface="Century Gothic" panose="020B0502020202020204" pitchFamily="34" charset="0"/>
                <a:ea typeface="Calibri" panose="020F0502020204030204" pitchFamily="34" charset="0"/>
              </a:rPr>
              <a:t>inovasyona</a:t>
            </a:r>
            <a:r>
              <a:rPr lang="tr-TR" sz="2000" spc="300" dirty="0">
                <a:solidFill>
                  <a:srgbClr val="FF2EA6"/>
                </a:solidFill>
                <a:latin typeface="Century Gothic" panose="020B0502020202020204" pitchFamily="34" charset="0"/>
                <a:ea typeface="Calibri" panose="020F0502020204030204" pitchFamily="34" charset="0"/>
              </a:rPr>
              <a:t>, araştırma ve geliştirme faaliyetlerine, hız ve teknolojik değişime büyük önem atfedilmiştir. Esnek ve parçalı üretim sistemleri geliştirebilmek ve farklı küresel faaliyet merkezleri arasında eşgüdümün ve verimliliğin sağlanmasında yeni bilişim ve enformasyon teknolojilerinin kilit bir rolü vardır. </a:t>
            </a:r>
            <a:endParaRPr lang="tr-TR" sz="2000"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02C2DF8E-8D9D-4442-B5A3-7639414E8A88}"/>
              </a:ext>
            </a:extLst>
          </p:cNvPr>
          <p:cNvPicPr>
            <a:picLocks noChangeAspect="1"/>
          </p:cNvPicPr>
          <p:nvPr/>
        </p:nvPicPr>
        <p:blipFill>
          <a:blip r:embed="rId2"/>
          <a:stretch>
            <a:fillRect/>
          </a:stretch>
        </p:blipFill>
        <p:spPr>
          <a:xfrm>
            <a:off x="2967736" y="272074"/>
            <a:ext cx="6494656" cy="4061325"/>
          </a:xfrm>
          <a:prstGeom prst="rect">
            <a:avLst/>
          </a:prstGeom>
        </p:spPr>
      </p:pic>
    </p:spTree>
    <p:extLst>
      <p:ext uri="{BB962C8B-B14F-4D97-AF65-F5344CB8AC3E}">
        <p14:creationId xmlns:p14="http://schemas.microsoft.com/office/powerpoint/2010/main" val="1957132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D1E1AB-7E01-854B-8CC2-C93B38F86C3F}"/>
              </a:ext>
            </a:extLst>
          </p:cNvPr>
          <p:cNvSpPr/>
          <p:nvPr/>
        </p:nvSpPr>
        <p:spPr>
          <a:xfrm>
            <a:off x="798503" y="4956689"/>
            <a:ext cx="10810818" cy="1323439"/>
          </a:xfrm>
          <a:prstGeom prst="rect">
            <a:avLst/>
          </a:prstGeom>
        </p:spPr>
        <p:txBody>
          <a:bodyPr wrap="square">
            <a:spAutoFit/>
          </a:bodyPr>
          <a:lstStyle/>
          <a:p>
            <a:r>
              <a:rPr lang="tr-TR" sz="2000" spc="300" dirty="0">
                <a:solidFill>
                  <a:srgbClr val="FF2EA6"/>
                </a:solidFill>
                <a:latin typeface="Century Gothic" panose="020B0502020202020204" pitchFamily="34" charset="0"/>
                <a:ea typeface="Calibri" panose="020F0502020204030204" pitchFamily="34" charset="0"/>
              </a:rPr>
              <a:t>Sermayenin küresel akışkanlığı arttıkça, finansal piyasalar, şirketler ve idari kurumların işleyişi bilgisayar sistemlerine, otomasyona ve veri bankalarına bağımlı hale gelmiş ve bu süreçte enformasyonun kendisini en değerli </a:t>
            </a:r>
            <a:r>
              <a:rPr lang="tr-TR" sz="2000" spc="300" dirty="0" err="1">
                <a:solidFill>
                  <a:srgbClr val="FF2EA6"/>
                </a:solidFill>
                <a:latin typeface="Century Gothic" panose="020B0502020202020204" pitchFamily="34" charset="0"/>
                <a:ea typeface="Calibri" panose="020F0502020204030204" pitchFamily="34" charset="0"/>
              </a:rPr>
              <a:t>metaya</a:t>
            </a:r>
            <a:r>
              <a:rPr lang="tr-TR" sz="2000" spc="300" dirty="0">
                <a:solidFill>
                  <a:srgbClr val="FF2EA6"/>
                </a:solidFill>
                <a:latin typeface="Century Gothic" panose="020B0502020202020204" pitchFamily="34" charset="0"/>
                <a:ea typeface="Calibri" panose="020F0502020204030204" pitchFamily="34" charset="0"/>
              </a:rPr>
              <a:t> dönüşmüştür. </a:t>
            </a:r>
            <a:endParaRPr lang="tr-TR" sz="2000" spc="300" dirty="0">
              <a:solidFill>
                <a:srgbClr val="FF2EA6"/>
              </a:solidFill>
              <a:latin typeface="Century Gothic" panose="020B0502020202020204" pitchFamily="34" charset="0"/>
            </a:endParaRPr>
          </a:p>
        </p:txBody>
      </p:sp>
      <p:pic>
        <p:nvPicPr>
          <p:cNvPr id="5" name="Resim 4">
            <a:extLst>
              <a:ext uri="{FF2B5EF4-FFF2-40B4-BE49-F238E27FC236}">
                <a16:creationId xmlns:a16="http://schemas.microsoft.com/office/drawing/2014/main" id="{0249776B-5D3A-5348-B29C-A27633685223}"/>
              </a:ext>
            </a:extLst>
          </p:cNvPr>
          <p:cNvPicPr>
            <a:picLocks noChangeAspect="1"/>
          </p:cNvPicPr>
          <p:nvPr/>
        </p:nvPicPr>
        <p:blipFill>
          <a:blip r:embed="rId2"/>
          <a:stretch>
            <a:fillRect/>
          </a:stretch>
        </p:blipFill>
        <p:spPr>
          <a:xfrm>
            <a:off x="2242906" y="523642"/>
            <a:ext cx="7922013" cy="3961007"/>
          </a:xfrm>
          <a:prstGeom prst="rect">
            <a:avLst/>
          </a:prstGeom>
        </p:spPr>
      </p:pic>
    </p:spTree>
    <p:extLst>
      <p:ext uri="{BB962C8B-B14F-4D97-AF65-F5344CB8AC3E}">
        <p14:creationId xmlns:p14="http://schemas.microsoft.com/office/powerpoint/2010/main" val="2254865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F828E9D-4AC2-9C46-A422-D7D8363E4C96}"/>
              </a:ext>
            </a:extLst>
          </p:cNvPr>
          <p:cNvSpPr/>
          <p:nvPr/>
        </p:nvSpPr>
        <p:spPr>
          <a:xfrm>
            <a:off x="846321" y="4468788"/>
            <a:ext cx="10692878" cy="1938992"/>
          </a:xfrm>
          <a:prstGeom prst="rect">
            <a:avLst/>
          </a:prstGeom>
        </p:spPr>
        <p:txBody>
          <a:bodyPr wrap="square">
            <a:spAutoFit/>
          </a:bodyPr>
          <a:lstStyle/>
          <a:p>
            <a:r>
              <a:rPr lang="tr-TR" sz="2000" spc="300" dirty="0">
                <a:solidFill>
                  <a:srgbClr val="FF2EA6"/>
                </a:solidFill>
                <a:latin typeface="Century Gothic" panose="020B0502020202020204" pitchFamily="34" charset="0"/>
                <a:ea typeface="Calibri" panose="020F0502020204030204" pitchFamily="34" charset="0"/>
              </a:rPr>
              <a:t>Gereksinimlere göre kalıcı üretim yapan montaj hattı sisteminden, modası hızla geçen, kullanım ömrü sınırlı mallarla yeni ama geçici gereksinimlerin yaratıldığı, ürünlerin </a:t>
            </a:r>
            <a:r>
              <a:rPr lang="tr-TR" sz="2000" spc="300" dirty="0" err="1">
                <a:solidFill>
                  <a:srgbClr val="FF2EA6"/>
                </a:solidFill>
                <a:latin typeface="Century Gothic" panose="020B0502020202020204" pitchFamily="34" charset="0"/>
                <a:ea typeface="Calibri" panose="020F0502020204030204" pitchFamily="34" charset="0"/>
              </a:rPr>
              <a:t>ard</a:t>
            </a:r>
            <a:r>
              <a:rPr lang="tr-TR" sz="2000" spc="300" dirty="0">
                <a:solidFill>
                  <a:srgbClr val="FF2EA6"/>
                </a:solidFill>
                <a:latin typeface="Century Gothic" panose="020B0502020202020204" pitchFamily="34" charset="0"/>
                <a:ea typeface="Calibri" panose="020F0502020204030204" pitchFamily="34" charset="0"/>
              </a:rPr>
              <a:t> arda yeni versiyonlarının piyasaya sürüldüğü bir düzene geçilmiş, tüketicilerin sonsuz ihtiyaçlarını her düzeyde karşılamaya hedefli eğlence ve hizmet sektörleri küresel düzeyde büyük bir genişleme yaşamıştır. </a:t>
            </a:r>
            <a:endParaRPr lang="tr-TR" sz="2000"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DAC53294-D227-FC46-ABF8-075769C5BEBF}"/>
              </a:ext>
            </a:extLst>
          </p:cNvPr>
          <p:cNvPicPr>
            <a:picLocks noChangeAspect="1"/>
          </p:cNvPicPr>
          <p:nvPr/>
        </p:nvPicPr>
        <p:blipFill>
          <a:blip r:embed="rId2"/>
          <a:stretch>
            <a:fillRect/>
          </a:stretch>
        </p:blipFill>
        <p:spPr>
          <a:xfrm>
            <a:off x="3242024" y="448656"/>
            <a:ext cx="5901473" cy="3895894"/>
          </a:xfrm>
          <a:prstGeom prst="rect">
            <a:avLst/>
          </a:prstGeom>
        </p:spPr>
      </p:pic>
    </p:spTree>
    <p:extLst>
      <p:ext uri="{BB962C8B-B14F-4D97-AF65-F5344CB8AC3E}">
        <p14:creationId xmlns:p14="http://schemas.microsoft.com/office/powerpoint/2010/main" val="945100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2CFEBD4-A3D7-4443-8599-640532F380F3}"/>
              </a:ext>
            </a:extLst>
          </p:cNvPr>
          <p:cNvSpPr/>
          <p:nvPr/>
        </p:nvSpPr>
        <p:spPr>
          <a:xfrm>
            <a:off x="5495582" y="970153"/>
            <a:ext cx="6389650" cy="5016758"/>
          </a:xfrm>
          <a:prstGeom prst="rect">
            <a:avLst/>
          </a:prstGeom>
        </p:spPr>
        <p:txBody>
          <a:bodyPr wrap="square">
            <a:spAutoFit/>
          </a:bodyPr>
          <a:lstStyle/>
          <a:p>
            <a:r>
              <a:rPr lang="tr-TR" sz="2000" spc="300" dirty="0">
                <a:solidFill>
                  <a:srgbClr val="FF2EA6"/>
                </a:solidFill>
                <a:latin typeface="Century Gothic" panose="020B0502020202020204" pitchFamily="34" charset="0"/>
                <a:ea typeface="Calibri" panose="020F0502020204030204" pitchFamily="34" charset="0"/>
              </a:rPr>
              <a:t>Modernlik, aklın gücüne duyulan mutlak güveni yansıtan Aydınlanma düşüncesiyle yakından ilişkilidir. Akıl yoluyla kaderini atama gücünü elinde tutabilen özerk birey gibi, aklı rehber edinen bir toplum da özgürlük, refah ve mutluluğa kavuşacaktır. Aydınlanmanın temel vaadi budur. Sanayi devrimiyle birlikte modernlik düşüncesi, bu </a:t>
            </a:r>
            <a:r>
              <a:rPr lang="tr-TR" sz="2000" spc="300" dirty="0" err="1">
                <a:solidFill>
                  <a:srgbClr val="FF2EA6"/>
                </a:solidFill>
                <a:latin typeface="Century Gothic" panose="020B0502020202020204" pitchFamily="34" charset="0"/>
                <a:ea typeface="Calibri" panose="020F0502020204030204" pitchFamily="34" charset="0"/>
              </a:rPr>
              <a:t>vaadleri</a:t>
            </a:r>
            <a:r>
              <a:rPr lang="tr-TR" sz="2000" spc="300" dirty="0">
                <a:solidFill>
                  <a:srgbClr val="FF2EA6"/>
                </a:solidFill>
                <a:latin typeface="Century Gothic" panose="020B0502020202020204" pitchFamily="34" charset="0"/>
                <a:ea typeface="Calibri" panose="020F0502020204030204" pitchFamily="34" charset="0"/>
              </a:rPr>
              <a:t> hayata geçirecek olan pozitif bilime, teknolojiye ve sınai gelişime yönelik inançla hayat bulmuştur. 20. yüzyıl başında, ilerlemeci düşüncenin odağında kapitalist modernleşmeye duyulan güçlü inanç yer alır. </a:t>
            </a:r>
            <a:endParaRPr lang="tr-TR" sz="2000"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D9F8F9B3-CA8D-AE43-A213-5F7B962D1390}"/>
              </a:ext>
            </a:extLst>
          </p:cNvPr>
          <p:cNvPicPr>
            <a:picLocks noChangeAspect="1"/>
          </p:cNvPicPr>
          <p:nvPr/>
        </p:nvPicPr>
        <p:blipFill>
          <a:blip r:embed="rId2"/>
          <a:stretch>
            <a:fillRect/>
          </a:stretch>
        </p:blipFill>
        <p:spPr>
          <a:xfrm>
            <a:off x="347547" y="970153"/>
            <a:ext cx="4962294" cy="4962294"/>
          </a:xfrm>
          <a:prstGeom prst="rect">
            <a:avLst/>
          </a:prstGeom>
        </p:spPr>
      </p:pic>
    </p:spTree>
    <p:extLst>
      <p:ext uri="{BB962C8B-B14F-4D97-AF65-F5344CB8AC3E}">
        <p14:creationId xmlns:p14="http://schemas.microsoft.com/office/powerpoint/2010/main" val="290466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6F49C22-4465-1E41-AE8D-C12215A6D5CA}"/>
              </a:ext>
            </a:extLst>
          </p:cNvPr>
          <p:cNvPicPr>
            <a:picLocks noChangeAspect="1"/>
          </p:cNvPicPr>
          <p:nvPr/>
        </p:nvPicPr>
        <p:blipFill>
          <a:blip r:embed="rId2"/>
          <a:stretch>
            <a:fillRect/>
          </a:stretch>
        </p:blipFill>
        <p:spPr>
          <a:xfrm>
            <a:off x="457200" y="1384454"/>
            <a:ext cx="2905512" cy="3733583"/>
          </a:xfrm>
          <a:prstGeom prst="rect">
            <a:avLst/>
          </a:prstGeom>
        </p:spPr>
      </p:pic>
      <p:sp>
        <p:nvSpPr>
          <p:cNvPr id="4" name="Dikdörtgen 3">
            <a:extLst>
              <a:ext uri="{FF2B5EF4-FFF2-40B4-BE49-F238E27FC236}">
                <a16:creationId xmlns:a16="http://schemas.microsoft.com/office/drawing/2014/main" id="{5D0FC5C6-D05B-2949-A0E3-6E7CE8049B69}"/>
              </a:ext>
            </a:extLst>
          </p:cNvPr>
          <p:cNvSpPr/>
          <p:nvPr/>
        </p:nvSpPr>
        <p:spPr>
          <a:xfrm>
            <a:off x="3804708" y="1384454"/>
            <a:ext cx="7935953" cy="4401205"/>
          </a:xfrm>
          <a:prstGeom prst="rect">
            <a:avLst/>
          </a:prstGeom>
        </p:spPr>
        <p:txBody>
          <a:bodyPr wrap="square">
            <a:spAutoFit/>
          </a:bodyPr>
          <a:lstStyle/>
          <a:p>
            <a:r>
              <a:rPr lang="tr-TR" sz="2000" spc="300" dirty="0">
                <a:solidFill>
                  <a:srgbClr val="FF2EA6"/>
                </a:solidFill>
                <a:latin typeface="Century Gothic" panose="020B0502020202020204" pitchFamily="34" charset="0"/>
              </a:rPr>
              <a:t>Fransız düşünür Jean-François </a:t>
            </a:r>
            <a:r>
              <a:rPr lang="tr-TR" sz="2000" spc="300" dirty="0" err="1">
                <a:solidFill>
                  <a:srgbClr val="FF2EA6"/>
                </a:solidFill>
                <a:latin typeface="Century Gothic" panose="020B0502020202020204" pitchFamily="34" charset="0"/>
              </a:rPr>
              <a:t>Lyotard</a:t>
            </a:r>
            <a:r>
              <a:rPr lang="tr-TR" sz="2000" spc="300" dirty="0">
                <a:solidFill>
                  <a:srgbClr val="FF2EA6"/>
                </a:solidFill>
                <a:latin typeface="Century Gothic" panose="020B0502020202020204" pitchFamily="34" charset="0"/>
              </a:rPr>
              <a:t>, </a:t>
            </a:r>
            <a:r>
              <a:rPr lang="tr-TR" sz="2000" i="1" spc="300" dirty="0" err="1">
                <a:solidFill>
                  <a:srgbClr val="FF2EA6"/>
                </a:solidFill>
                <a:latin typeface="Century Gothic" panose="020B0502020202020204" pitchFamily="34" charset="0"/>
              </a:rPr>
              <a:t>Postmodern</a:t>
            </a:r>
            <a:r>
              <a:rPr lang="tr-TR" sz="2000" i="1" spc="300" dirty="0">
                <a:solidFill>
                  <a:srgbClr val="FF2EA6"/>
                </a:solidFill>
                <a:latin typeface="Century Gothic" panose="020B0502020202020204" pitchFamily="34" charset="0"/>
              </a:rPr>
              <a:t> Durum </a:t>
            </a:r>
            <a:r>
              <a:rPr lang="tr-TR" sz="2000" spc="300" dirty="0">
                <a:solidFill>
                  <a:srgbClr val="FF2EA6"/>
                </a:solidFill>
                <a:latin typeface="Century Gothic" panose="020B0502020202020204" pitchFamily="34" charset="0"/>
              </a:rPr>
              <a:t>(1967) adlı eserinde modernliği, “kavramsal temelinde akla duyulan aydınlanmacı inanç bulunan” ve Batı kültürüne özgü bir fenomen olarak görür. Bilimsel bilginin evrenselliği, bilginin öznesinin toplum olduğu ve bilgi yoluyla özgürleşmeye ulaşılabileceği gibi büyük anlatıların geçerliğini yitirdiğini düşünen </a:t>
            </a:r>
            <a:r>
              <a:rPr lang="tr-TR" sz="2000" spc="300" dirty="0" err="1">
                <a:solidFill>
                  <a:srgbClr val="FF2EA6"/>
                </a:solidFill>
                <a:latin typeface="Century Gothic" panose="020B0502020202020204" pitchFamily="34" charset="0"/>
              </a:rPr>
              <a:t>Lyotard</a:t>
            </a:r>
            <a:r>
              <a:rPr lang="tr-TR" sz="2000" spc="300" dirty="0">
                <a:solidFill>
                  <a:srgbClr val="FF2EA6"/>
                </a:solidFill>
                <a:latin typeface="Century Gothic" panose="020B0502020202020204" pitchFamily="34" charset="0"/>
              </a:rPr>
              <a:t> evrensellik iddiası barındıran siyasal ideolojilere ve bilimsel kuramlara yoğun bir kuşkuyla yaklaşır. Bu çerçevede </a:t>
            </a:r>
            <a:r>
              <a:rPr lang="tr-TR" sz="2000" spc="300" dirty="0" err="1">
                <a:solidFill>
                  <a:srgbClr val="FF2EA6"/>
                </a:solidFill>
                <a:latin typeface="Century Gothic" panose="020B0502020202020204" pitchFamily="34" charset="0"/>
              </a:rPr>
              <a:t>postmodernliğin</a:t>
            </a:r>
            <a:r>
              <a:rPr lang="tr-TR" sz="2000" spc="300" dirty="0">
                <a:solidFill>
                  <a:srgbClr val="FF2EA6"/>
                </a:solidFill>
                <a:latin typeface="Century Gothic" panose="020B0502020202020204" pitchFamily="34" charset="0"/>
              </a:rPr>
              <a:t> ana karakteristiği, geç kapitalizm koşullarında ilerlemeci düşünceye, evrensel-bütüncül söylemlere dayalı büyük anlatıların çöküşüdür. </a:t>
            </a:r>
          </a:p>
        </p:txBody>
      </p:sp>
    </p:spTree>
    <p:extLst>
      <p:ext uri="{BB962C8B-B14F-4D97-AF65-F5344CB8AC3E}">
        <p14:creationId xmlns:p14="http://schemas.microsoft.com/office/powerpoint/2010/main" val="113851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0BC4DFD9-5B04-954C-BB54-61115B24DA18}"/>
              </a:ext>
            </a:extLst>
          </p:cNvPr>
          <p:cNvSpPr/>
          <p:nvPr/>
        </p:nvSpPr>
        <p:spPr>
          <a:xfrm>
            <a:off x="441063" y="3673166"/>
            <a:ext cx="11618259" cy="3139321"/>
          </a:xfrm>
          <a:prstGeom prst="rect">
            <a:avLst/>
          </a:prstGeom>
        </p:spPr>
        <p:txBody>
          <a:bodyPr wrap="square">
            <a:spAutoFit/>
          </a:bodyPr>
          <a:lstStyle/>
          <a:p>
            <a:r>
              <a:rPr lang="tr-TR" spc="300" dirty="0">
                <a:solidFill>
                  <a:srgbClr val="FF2EA6"/>
                </a:solidFill>
                <a:latin typeface="Century Gothic" panose="020B0502020202020204" pitchFamily="34" charset="0"/>
              </a:rPr>
              <a:t>Medyanın günümüz </a:t>
            </a:r>
            <a:r>
              <a:rPr lang="tr-TR" spc="300" dirty="0" err="1">
                <a:solidFill>
                  <a:srgbClr val="FF2EA6"/>
                </a:solidFill>
                <a:latin typeface="Century Gothic" panose="020B0502020202020204" pitchFamily="34" charset="0"/>
              </a:rPr>
              <a:t>postmodern</a:t>
            </a:r>
            <a:r>
              <a:rPr lang="tr-TR" spc="300" dirty="0">
                <a:solidFill>
                  <a:srgbClr val="FF2EA6"/>
                </a:solidFill>
                <a:latin typeface="Century Gothic" panose="020B0502020202020204" pitchFamily="34" charset="0"/>
              </a:rPr>
              <a:t> toplumlarında eriştiği doygunluk düzeyinde medya temsili gerçeğin kendisidir, gerçeklik dediğimiz şey sayısız temsilin birleşiminden oluşmaktadır. Medya temsilleri görüp duyduğumuz şeylere, düşüncelerimize, yapıp ettiklerimize öylesine derinden nüfuz etmiştir ki, gerçekliği bunlardan ayrı tutarak kavrayabilmek olanaksız hale gelmiştir. Güncel olayların anlaşılmasından bireysel kimliklerin inşasına kadar hiç bir şey medyadan ayrı düşünülemez. Medya doygunluğunun ulaştığı bu düzeyde her şey adeta medya temsillerinin hareketliliğine, hızına ve değişimine bağlıdır. Bu sebeple sabit bir hakikat, kesinlik ve anlama işaret edebilme olasılığı ortadan kalkmıştır. </a:t>
            </a:r>
          </a:p>
          <a:p>
            <a:pPr algn="just"/>
            <a:endParaRPr lang="tr-TR" spc="300" dirty="0">
              <a:solidFill>
                <a:srgbClr val="FF2EA6"/>
              </a:solidFill>
              <a:latin typeface="Georgia" panose="02040502050405020303" pitchFamily="18" charset="0"/>
            </a:endParaRPr>
          </a:p>
        </p:txBody>
      </p:sp>
      <p:pic>
        <p:nvPicPr>
          <p:cNvPr id="5" name="Resim 4">
            <a:extLst>
              <a:ext uri="{FF2B5EF4-FFF2-40B4-BE49-F238E27FC236}">
                <a16:creationId xmlns:a16="http://schemas.microsoft.com/office/drawing/2014/main" id="{1A387484-449B-1844-AB7F-E790FB9978F0}"/>
              </a:ext>
            </a:extLst>
          </p:cNvPr>
          <p:cNvPicPr>
            <a:picLocks noChangeAspect="1"/>
          </p:cNvPicPr>
          <p:nvPr/>
        </p:nvPicPr>
        <p:blipFill>
          <a:blip r:embed="rId2"/>
          <a:stretch>
            <a:fillRect/>
          </a:stretch>
        </p:blipFill>
        <p:spPr>
          <a:xfrm>
            <a:off x="2741662" y="435677"/>
            <a:ext cx="7017060" cy="3043406"/>
          </a:xfrm>
          <a:prstGeom prst="rect">
            <a:avLst/>
          </a:prstGeom>
        </p:spPr>
      </p:pic>
    </p:spTree>
    <p:extLst>
      <p:ext uri="{BB962C8B-B14F-4D97-AF65-F5344CB8AC3E}">
        <p14:creationId xmlns:p14="http://schemas.microsoft.com/office/powerpoint/2010/main" val="2496502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1F72586-1EB2-0949-9DE6-6D20B4789050}"/>
              </a:ext>
            </a:extLst>
          </p:cNvPr>
          <p:cNvPicPr>
            <a:picLocks noChangeAspect="1"/>
          </p:cNvPicPr>
          <p:nvPr/>
        </p:nvPicPr>
        <p:blipFill>
          <a:blip r:embed="rId2"/>
          <a:stretch>
            <a:fillRect/>
          </a:stretch>
        </p:blipFill>
        <p:spPr>
          <a:xfrm>
            <a:off x="8642349" y="1239488"/>
            <a:ext cx="3136900" cy="4178300"/>
          </a:xfrm>
          <a:prstGeom prst="rect">
            <a:avLst/>
          </a:prstGeom>
        </p:spPr>
      </p:pic>
      <p:sp>
        <p:nvSpPr>
          <p:cNvPr id="4" name="Dikdörtgen 3">
            <a:extLst>
              <a:ext uri="{FF2B5EF4-FFF2-40B4-BE49-F238E27FC236}">
                <a16:creationId xmlns:a16="http://schemas.microsoft.com/office/drawing/2014/main" id="{642BB8FD-F863-B04B-8DE0-014041C5BD5A}"/>
              </a:ext>
            </a:extLst>
          </p:cNvPr>
          <p:cNvSpPr/>
          <p:nvPr/>
        </p:nvSpPr>
        <p:spPr>
          <a:xfrm>
            <a:off x="484749" y="820259"/>
            <a:ext cx="7861609" cy="5016758"/>
          </a:xfrm>
          <a:prstGeom prst="rect">
            <a:avLst/>
          </a:prstGeom>
        </p:spPr>
        <p:txBody>
          <a:bodyPr wrap="square">
            <a:spAutoFit/>
          </a:bodyPr>
          <a:lstStyle/>
          <a:p>
            <a:pPr algn="r"/>
            <a:r>
              <a:rPr lang="tr-TR" sz="2000" spc="300" dirty="0">
                <a:solidFill>
                  <a:srgbClr val="FF2EA6"/>
                </a:solidFill>
                <a:latin typeface="Century Gothic" panose="020B0502020202020204" pitchFamily="34" charset="0"/>
              </a:rPr>
              <a:t>Jean </a:t>
            </a:r>
            <a:r>
              <a:rPr lang="tr-TR" sz="2000" spc="300" dirty="0" err="1">
                <a:solidFill>
                  <a:srgbClr val="FF2EA6"/>
                </a:solidFill>
                <a:latin typeface="Century Gothic" panose="020B0502020202020204" pitchFamily="34" charset="0"/>
              </a:rPr>
              <a:t>Baudrillard</a:t>
            </a:r>
            <a:r>
              <a:rPr lang="tr-TR" sz="2000" spc="300" dirty="0">
                <a:solidFill>
                  <a:srgbClr val="FF2EA6"/>
                </a:solidFill>
                <a:latin typeface="Century Gothic" panose="020B0502020202020204" pitchFamily="34" charset="0"/>
              </a:rPr>
              <a:t>, </a:t>
            </a:r>
            <a:r>
              <a:rPr lang="tr-TR" sz="2000" i="1" spc="300" dirty="0" err="1">
                <a:solidFill>
                  <a:srgbClr val="FF2EA6"/>
                </a:solidFill>
                <a:latin typeface="Century Gothic" panose="020B0502020202020204" pitchFamily="34" charset="0"/>
              </a:rPr>
              <a:t>Simulakrlar</a:t>
            </a:r>
            <a:r>
              <a:rPr lang="tr-TR" sz="2000" i="1" spc="300" dirty="0">
                <a:solidFill>
                  <a:srgbClr val="FF2EA6"/>
                </a:solidFill>
                <a:latin typeface="Century Gothic" panose="020B0502020202020204" pitchFamily="34" charset="0"/>
              </a:rPr>
              <a:t> ve Simülasyon </a:t>
            </a:r>
            <a:r>
              <a:rPr lang="tr-TR" sz="2000" spc="300" dirty="0">
                <a:solidFill>
                  <a:srgbClr val="FF2EA6"/>
                </a:solidFill>
                <a:latin typeface="Century Gothic" panose="020B0502020202020204" pitchFamily="34" charset="0"/>
              </a:rPr>
              <a:t>başlıklı çalışmasında, </a:t>
            </a:r>
            <a:r>
              <a:rPr lang="tr-TR" sz="2000" spc="300" dirty="0" err="1">
                <a:solidFill>
                  <a:srgbClr val="FF2EA6"/>
                </a:solidFill>
                <a:latin typeface="Century Gothic" panose="020B0502020202020204" pitchFamily="34" charset="0"/>
              </a:rPr>
              <a:t>postmodern</a:t>
            </a:r>
            <a:r>
              <a:rPr lang="tr-TR" sz="2000" spc="300" dirty="0">
                <a:solidFill>
                  <a:srgbClr val="FF2EA6"/>
                </a:solidFill>
                <a:latin typeface="Century Gothic" panose="020B0502020202020204" pitchFamily="34" charset="0"/>
              </a:rPr>
              <a:t> toplumların karakteristiği olan medya doygunluğunu, imgelerin ve temsillerin –daha kesin deyimle göstergelerin– kültürel konumundaki dört aşamalı bir tarihsel dönüşüm olarak açıklar:</a:t>
            </a:r>
          </a:p>
          <a:p>
            <a:pPr algn="r"/>
            <a:r>
              <a:rPr lang="tr-TR" sz="2000" spc="300" dirty="0">
                <a:solidFill>
                  <a:srgbClr val="FF2EA6"/>
                </a:solidFill>
                <a:latin typeface="Century Gothic" panose="020B0502020202020204" pitchFamily="34" charset="0"/>
              </a:rPr>
              <a:t> </a:t>
            </a:r>
          </a:p>
          <a:p>
            <a:pPr marL="457200" indent="-457200" algn="r">
              <a:buAutoNum type="arabicPeriod"/>
            </a:pPr>
            <a:r>
              <a:rPr lang="tr-TR" sz="2000" spc="300" dirty="0">
                <a:solidFill>
                  <a:srgbClr val="FF2EA6"/>
                </a:solidFill>
                <a:latin typeface="Century Gothic" panose="020B0502020202020204" pitchFamily="34" charset="0"/>
              </a:rPr>
              <a:t>Derin bir gerçekliğin yansıması olarak imge</a:t>
            </a:r>
          </a:p>
          <a:p>
            <a:pPr algn="r"/>
            <a:r>
              <a:rPr lang="tr-TR" sz="2000" spc="300" dirty="0">
                <a:solidFill>
                  <a:srgbClr val="FF2EA6"/>
                </a:solidFill>
                <a:latin typeface="Century Gothic" panose="020B0502020202020204" pitchFamily="34" charset="0"/>
              </a:rPr>
              <a:t>  	</a:t>
            </a:r>
          </a:p>
          <a:p>
            <a:pPr algn="r"/>
            <a:r>
              <a:rPr lang="tr-TR" sz="2000" spc="300" dirty="0">
                <a:solidFill>
                  <a:srgbClr val="FF2EA6"/>
                </a:solidFill>
                <a:latin typeface="Century Gothic" panose="020B0502020202020204" pitchFamily="34" charset="0"/>
              </a:rPr>
              <a:t>2. Bu derin gerçekliği değiştiren ve gizleyen imge</a:t>
            </a:r>
          </a:p>
          <a:p>
            <a:pPr algn="r"/>
            <a:endParaRPr lang="tr-TR" sz="2000" spc="300" dirty="0">
              <a:solidFill>
                <a:srgbClr val="FF2EA6"/>
              </a:solidFill>
              <a:latin typeface="Century Gothic" panose="020B0502020202020204" pitchFamily="34" charset="0"/>
            </a:endParaRPr>
          </a:p>
          <a:p>
            <a:pPr algn="r"/>
            <a:r>
              <a:rPr lang="tr-TR" sz="2000" spc="300" dirty="0">
                <a:solidFill>
                  <a:srgbClr val="FF2EA6"/>
                </a:solidFill>
                <a:latin typeface="Century Gothic" panose="020B0502020202020204" pitchFamily="34" charset="0"/>
              </a:rPr>
              <a:t>3. Derin bir gerçekliğin yokluğunu gizleyen imge</a:t>
            </a:r>
          </a:p>
          <a:p>
            <a:pPr algn="r"/>
            <a:endParaRPr lang="tr-TR" sz="2000" spc="300" dirty="0">
              <a:solidFill>
                <a:srgbClr val="FF2EA6"/>
              </a:solidFill>
              <a:latin typeface="Century Gothic" panose="020B0502020202020204" pitchFamily="34" charset="0"/>
            </a:endParaRPr>
          </a:p>
          <a:p>
            <a:pPr algn="r"/>
            <a:r>
              <a:rPr lang="tr-TR" sz="2000" spc="300" dirty="0">
                <a:solidFill>
                  <a:srgbClr val="FF2EA6"/>
                </a:solidFill>
                <a:latin typeface="Century Gothic" panose="020B0502020202020204" pitchFamily="34" charset="0"/>
              </a:rPr>
              <a:t>4. Gerçekliğin hiçbir türüyle ilişkisi kalmamış, kendi kendinin </a:t>
            </a:r>
            <a:r>
              <a:rPr lang="tr-TR" sz="2000" spc="300">
                <a:solidFill>
                  <a:srgbClr val="FF2EA6"/>
                </a:solidFill>
                <a:latin typeface="Century Gothic" panose="020B0502020202020204" pitchFamily="34" charset="0"/>
              </a:rPr>
              <a:t>saf simülakrı </a:t>
            </a:r>
            <a:r>
              <a:rPr lang="tr-TR" sz="2000" spc="300" dirty="0">
                <a:solidFill>
                  <a:srgbClr val="FF2EA6"/>
                </a:solidFill>
                <a:latin typeface="Century Gothic" panose="020B0502020202020204" pitchFamily="34" charset="0"/>
              </a:rPr>
              <a:t>olan imge.</a:t>
            </a:r>
          </a:p>
        </p:txBody>
      </p:sp>
    </p:spTree>
    <p:extLst>
      <p:ext uri="{BB962C8B-B14F-4D97-AF65-F5344CB8AC3E}">
        <p14:creationId xmlns:p14="http://schemas.microsoft.com/office/powerpoint/2010/main" val="136822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48E507-6CBF-2B41-9C79-5C9D8AD2BC7B}"/>
              </a:ext>
            </a:extLst>
          </p:cNvPr>
          <p:cNvPicPr>
            <a:picLocks noChangeAspect="1"/>
          </p:cNvPicPr>
          <p:nvPr/>
        </p:nvPicPr>
        <p:blipFill>
          <a:blip r:embed="rId2"/>
          <a:stretch>
            <a:fillRect/>
          </a:stretch>
        </p:blipFill>
        <p:spPr>
          <a:xfrm>
            <a:off x="3003694" y="-277296"/>
            <a:ext cx="6567053" cy="51598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Dikdörtgen 3">
            <a:extLst>
              <a:ext uri="{FF2B5EF4-FFF2-40B4-BE49-F238E27FC236}">
                <a16:creationId xmlns:a16="http://schemas.microsoft.com/office/drawing/2014/main" id="{191FB128-0D07-2443-B5AC-F99955C1FE33}"/>
              </a:ext>
            </a:extLst>
          </p:cNvPr>
          <p:cNvSpPr/>
          <p:nvPr/>
        </p:nvSpPr>
        <p:spPr>
          <a:xfrm>
            <a:off x="1091146" y="4627070"/>
            <a:ext cx="10392150" cy="1754326"/>
          </a:xfrm>
          <a:prstGeom prst="rect">
            <a:avLst/>
          </a:prstGeom>
        </p:spPr>
        <p:txBody>
          <a:bodyPr wrap="square">
            <a:spAutoFit/>
          </a:bodyPr>
          <a:lstStyle/>
          <a:p>
            <a:r>
              <a:rPr lang="tr-TR" spc="300" dirty="0">
                <a:solidFill>
                  <a:srgbClr val="FF2EA6"/>
                </a:solidFill>
                <a:latin typeface="Century Gothic" panose="020B0502020202020204" pitchFamily="34" charset="0"/>
                <a:ea typeface="Calibri" panose="020F0502020204030204" pitchFamily="34" charset="0"/>
              </a:rPr>
              <a:t>Bu son aşamada, medya ve gerçeklik arasındaki ilişki üzerine düşünmek; örneğin medyanın yanlı olup olmadığını veya gerçekleri dile getirip getirmediğini sorgulamak artık olanaksızdır. Medya toplumu yansıtmaz ya da onu şekillendirmez, medya toplumdur. Bu, </a:t>
            </a:r>
            <a:r>
              <a:rPr lang="tr-TR" spc="300" dirty="0" err="1">
                <a:solidFill>
                  <a:srgbClr val="FF2EA6"/>
                </a:solidFill>
                <a:latin typeface="Century Gothic" panose="020B0502020202020204" pitchFamily="34" charset="0"/>
                <a:ea typeface="Calibri" panose="020F0502020204030204" pitchFamily="34" charset="0"/>
              </a:rPr>
              <a:t>Baudrillard’ın</a:t>
            </a:r>
            <a:r>
              <a:rPr lang="tr-TR" spc="300" dirty="0">
                <a:solidFill>
                  <a:srgbClr val="FF2EA6"/>
                </a:solidFill>
                <a:latin typeface="Century Gothic" panose="020B0502020202020204" pitchFamily="34" charset="0"/>
                <a:ea typeface="Calibri" panose="020F0502020204030204" pitchFamily="34" charset="0"/>
              </a:rPr>
              <a:t> adlandırmasıyla, doğruluk ya da yanlışlık arasındaki farkın yittiği bir “simülasyon” ya da “</a:t>
            </a:r>
            <a:r>
              <a:rPr lang="tr-TR" spc="300" dirty="0" err="1">
                <a:solidFill>
                  <a:srgbClr val="FF2EA6"/>
                </a:solidFill>
                <a:latin typeface="Century Gothic" panose="020B0502020202020204" pitchFamily="34" charset="0"/>
                <a:ea typeface="Calibri" panose="020F0502020204030204" pitchFamily="34" charset="0"/>
              </a:rPr>
              <a:t>hipergerçeklik</a:t>
            </a:r>
            <a:r>
              <a:rPr lang="tr-TR" spc="300" dirty="0">
                <a:solidFill>
                  <a:srgbClr val="FF2EA6"/>
                </a:solidFill>
                <a:latin typeface="Century Gothic" panose="020B0502020202020204" pitchFamily="34" charset="0"/>
                <a:ea typeface="Calibri" panose="020F0502020204030204" pitchFamily="34" charset="0"/>
              </a:rPr>
              <a:t>” evrenidir. </a:t>
            </a:r>
            <a:endParaRPr lang="tr-TR"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89520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44E5DF3-5975-E24D-BF6F-B3ABC7D38140}"/>
              </a:ext>
            </a:extLst>
          </p:cNvPr>
          <p:cNvPicPr>
            <a:picLocks noChangeAspect="1"/>
          </p:cNvPicPr>
          <p:nvPr/>
        </p:nvPicPr>
        <p:blipFill rotWithShape="1">
          <a:blip r:embed="rId2">
            <a:extLst>
              <a:ext uri="{28A0092B-C50C-407E-A947-70E740481C1C}">
                <a14:useLocalDpi xmlns:a14="http://schemas.microsoft.com/office/drawing/2010/main"/>
              </a:ext>
            </a:extLst>
          </a:blip>
          <a:srcRect t="-12668" r="-954"/>
          <a:stretch/>
        </p:blipFill>
        <p:spPr>
          <a:xfrm>
            <a:off x="8387699" y="558335"/>
            <a:ext cx="3225180" cy="5015155"/>
          </a:xfrm>
          <a:prstGeom prst="rect">
            <a:avLst/>
          </a:prstGeom>
        </p:spPr>
      </p:pic>
      <p:sp>
        <p:nvSpPr>
          <p:cNvPr id="4" name="Dikdörtgen 3">
            <a:extLst>
              <a:ext uri="{FF2B5EF4-FFF2-40B4-BE49-F238E27FC236}">
                <a16:creationId xmlns:a16="http://schemas.microsoft.com/office/drawing/2014/main" id="{92D25E0E-D07B-CD42-BD9E-AF04821E9D83}"/>
              </a:ext>
            </a:extLst>
          </p:cNvPr>
          <p:cNvSpPr/>
          <p:nvPr/>
        </p:nvSpPr>
        <p:spPr>
          <a:xfrm>
            <a:off x="851210" y="1480062"/>
            <a:ext cx="7211121" cy="4093428"/>
          </a:xfrm>
          <a:prstGeom prst="rect">
            <a:avLst/>
          </a:prstGeom>
        </p:spPr>
        <p:txBody>
          <a:bodyPr wrap="square">
            <a:spAutoFit/>
          </a:bodyPr>
          <a:lstStyle/>
          <a:p>
            <a:pPr algn="r"/>
            <a:r>
              <a:rPr lang="tr-TR" sz="2000" spc="300" dirty="0">
                <a:solidFill>
                  <a:srgbClr val="FF2EA6"/>
                </a:solidFill>
                <a:latin typeface="Century Gothic" panose="020B0502020202020204" pitchFamily="34" charset="0"/>
                <a:ea typeface="Calibri" panose="020F0502020204030204" pitchFamily="34" charset="0"/>
              </a:rPr>
              <a:t>Simülasyon evreninde, savaşlar, kıtlıklar, salgınlar, afetler, terör saldırıları, siyasi ve ekonomik krizler gibi sayısız olay hakkında bildiklerimiz çok katmanlı medya temsilleriyle </a:t>
            </a:r>
            <a:r>
              <a:rPr lang="tr-TR" sz="2000" spc="300" dirty="0" err="1">
                <a:solidFill>
                  <a:srgbClr val="FF2EA6"/>
                </a:solidFill>
                <a:latin typeface="Century Gothic" panose="020B0502020202020204" pitchFamily="34" charset="0"/>
                <a:ea typeface="Calibri" panose="020F0502020204030204" pitchFamily="34" charset="0"/>
              </a:rPr>
              <a:t>dolayımlanır</a:t>
            </a:r>
            <a:r>
              <a:rPr lang="tr-TR" sz="2000" spc="300" dirty="0">
                <a:solidFill>
                  <a:srgbClr val="FF2EA6"/>
                </a:solidFill>
                <a:latin typeface="Century Gothic" panose="020B0502020202020204" pitchFamily="34" charset="0"/>
                <a:ea typeface="Calibri" panose="020F0502020204030204" pitchFamily="34" charset="0"/>
              </a:rPr>
              <a:t>. Sayısız yorum, paylaşım, beğeni, uzman yorumları, çok sayıda farklı görüş ve tartışma içinde olup bitenlerin dolaysız bilgisine erişebilmek ve geçerli bir yargı oluşturabilmek olanaklı değildir. Tek seçeneğimiz bir temsili diğeriyle, </a:t>
            </a:r>
            <a:r>
              <a:rPr lang="tr-TR" sz="2000" spc="300" dirty="0" err="1">
                <a:solidFill>
                  <a:srgbClr val="FF2EA6"/>
                </a:solidFill>
                <a:latin typeface="Century Gothic" panose="020B0502020202020204" pitchFamily="34" charset="0"/>
                <a:ea typeface="Calibri" panose="020F0502020204030204" pitchFamily="34" charset="0"/>
              </a:rPr>
              <a:t>dolayımlı</a:t>
            </a:r>
            <a:r>
              <a:rPr lang="tr-TR" sz="2000" spc="300" dirty="0">
                <a:solidFill>
                  <a:srgbClr val="FF2EA6"/>
                </a:solidFill>
                <a:latin typeface="Century Gothic" panose="020B0502020202020204" pitchFamily="34" charset="0"/>
                <a:ea typeface="Calibri" panose="020F0502020204030204" pitchFamily="34" charset="0"/>
              </a:rPr>
              <a:t> bir görüşü diğeriyle karşılaştırmak ve birini diğerine tercih etmektir. </a:t>
            </a:r>
            <a:endParaRPr lang="tr-TR" sz="2000"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352916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B7FEF87-E703-C141-AA31-AD336F13D863}"/>
              </a:ext>
            </a:extLst>
          </p:cNvPr>
          <p:cNvPicPr>
            <a:picLocks noChangeAspect="1"/>
          </p:cNvPicPr>
          <p:nvPr/>
        </p:nvPicPr>
        <p:blipFill>
          <a:blip r:embed="rId2"/>
          <a:stretch>
            <a:fillRect/>
          </a:stretch>
        </p:blipFill>
        <p:spPr>
          <a:xfrm>
            <a:off x="375614" y="669073"/>
            <a:ext cx="3567426" cy="5522332"/>
          </a:xfrm>
          <a:prstGeom prst="rect">
            <a:avLst/>
          </a:prstGeom>
        </p:spPr>
      </p:pic>
      <p:sp>
        <p:nvSpPr>
          <p:cNvPr id="4" name="Dikdörtgen 3">
            <a:extLst>
              <a:ext uri="{FF2B5EF4-FFF2-40B4-BE49-F238E27FC236}">
                <a16:creationId xmlns:a16="http://schemas.microsoft.com/office/drawing/2014/main" id="{40EDE3F5-6AFF-9344-A41D-27D414AA9C85}"/>
              </a:ext>
            </a:extLst>
          </p:cNvPr>
          <p:cNvSpPr/>
          <p:nvPr/>
        </p:nvSpPr>
        <p:spPr>
          <a:xfrm>
            <a:off x="4296935" y="1229636"/>
            <a:ext cx="7489903" cy="4401205"/>
          </a:xfrm>
          <a:prstGeom prst="rect">
            <a:avLst/>
          </a:prstGeom>
        </p:spPr>
        <p:txBody>
          <a:bodyPr wrap="square">
            <a:spAutoFit/>
          </a:bodyPr>
          <a:lstStyle/>
          <a:p>
            <a:r>
              <a:rPr lang="tr-TR" sz="2000" spc="300" dirty="0" err="1">
                <a:solidFill>
                  <a:srgbClr val="FF2EA6"/>
                </a:solidFill>
                <a:latin typeface="Century Gothic" panose="020B0502020202020204" pitchFamily="34" charset="0"/>
                <a:ea typeface="Calibri" panose="020F0502020204030204" pitchFamily="34" charset="0"/>
              </a:rPr>
              <a:t>Simulakrlar</a:t>
            </a:r>
            <a:r>
              <a:rPr lang="tr-TR" sz="2000" spc="300" dirty="0">
                <a:solidFill>
                  <a:srgbClr val="FF2EA6"/>
                </a:solidFill>
                <a:latin typeface="Century Gothic" panose="020B0502020202020204" pitchFamily="34" charset="0"/>
                <a:ea typeface="Calibri" panose="020F0502020204030204" pitchFamily="34" charset="0"/>
              </a:rPr>
              <a:t>, gerçeğe referansla değil yalnızca başka temsiller yoluyla anlamlandırılabildiği için, bunlara temel oluşturan herhangi bir dolaysız gerçeği tasavvur edebilmek olanaksızdır. </a:t>
            </a:r>
            <a:r>
              <a:rPr lang="tr-TR" sz="2000" spc="300" dirty="0" err="1">
                <a:solidFill>
                  <a:srgbClr val="FF2EA6"/>
                </a:solidFill>
                <a:latin typeface="Century Gothic" panose="020B0502020202020204" pitchFamily="34" charset="0"/>
                <a:ea typeface="Calibri" panose="020F0502020204030204" pitchFamily="34" charset="0"/>
              </a:rPr>
              <a:t>Baudrillard</a:t>
            </a:r>
            <a:r>
              <a:rPr lang="tr-TR" sz="2000" spc="300" dirty="0">
                <a:solidFill>
                  <a:srgbClr val="FF2EA6"/>
                </a:solidFill>
                <a:latin typeface="Century Gothic" panose="020B0502020202020204" pitchFamily="34" charset="0"/>
                <a:ea typeface="Calibri" panose="020F0502020204030204" pitchFamily="34" charset="0"/>
              </a:rPr>
              <a:t>, bu noktayı vurgulamak için, 1991’deki Körfez Savaşı’nın gerçekte yaşanmadığını söylemiş ve bu sözleriyle büyük bir tartışma yaratmıştır. Kastettiği şey, medya imgelerinin oluşturduğu yığının altında ayırt edilebilir dışsal bir gerçekliğin olmadığıdır. Savaşı ekranlardan izleyenler için, televizyonu kapattıklarında bu gerçeklikten kolayca uzaklaşabiliyor olmaları bunun en büyük göstergesidir.</a:t>
            </a:r>
            <a:r>
              <a:rPr lang="tr-TR" sz="2000" spc="300" dirty="0">
                <a:solidFill>
                  <a:srgbClr val="FF2EA6"/>
                </a:solidFill>
                <a:latin typeface="Century Gothic" panose="020B0502020202020204" pitchFamily="34" charset="0"/>
              </a:rPr>
              <a:t> </a:t>
            </a:r>
          </a:p>
        </p:txBody>
      </p:sp>
    </p:spTree>
    <p:extLst>
      <p:ext uri="{BB962C8B-B14F-4D97-AF65-F5344CB8AC3E}">
        <p14:creationId xmlns:p14="http://schemas.microsoft.com/office/powerpoint/2010/main" val="360405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E7720056-DD76-9B4A-8DE5-F34D8E2967B6}"/>
              </a:ext>
            </a:extLst>
          </p:cNvPr>
          <p:cNvSpPr/>
          <p:nvPr/>
        </p:nvSpPr>
        <p:spPr>
          <a:xfrm>
            <a:off x="742950" y="2801420"/>
            <a:ext cx="10887075" cy="1200329"/>
          </a:xfrm>
          <a:prstGeom prst="rect">
            <a:avLst/>
          </a:prstGeom>
        </p:spPr>
        <p:txBody>
          <a:bodyPr wrap="square">
            <a:spAutoFit/>
          </a:bodyPr>
          <a:lstStyle/>
          <a:p>
            <a:pPr algn="ctr"/>
            <a:r>
              <a:rPr lang="tr-TR" sz="3600" spc="300" dirty="0">
                <a:solidFill>
                  <a:srgbClr val="FF2EA6"/>
                </a:solidFill>
                <a:latin typeface="Century Gothic" panose="020B0502020202020204" pitchFamily="34" charset="0"/>
              </a:rPr>
              <a:t>https://gq.com.tr/fitness/uykuya-goturen-uygulamalar</a:t>
            </a:r>
          </a:p>
        </p:txBody>
      </p:sp>
    </p:spTree>
    <p:extLst>
      <p:ext uri="{BB962C8B-B14F-4D97-AF65-F5344CB8AC3E}">
        <p14:creationId xmlns:p14="http://schemas.microsoft.com/office/powerpoint/2010/main" val="70139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7A7555B-B24B-5848-9F79-A698462E9ED2}"/>
              </a:ext>
            </a:extLst>
          </p:cNvPr>
          <p:cNvPicPr>
            <a:picLocks noChangeAspect="1"/>
          </p:cNvPicPr>
          <p:nvPr/>
        </p:nvPicPr>
        <p:blipFill>
          <a:blip r:embed="rId2"/>
          <a:stretch>
            <a:fillRect/>
          </a:stretch>
        </p:blipFill>
        <p:spPr>
          <a:xfrm>
            <a:off x="6438428" y="1718403"/>
            <a:ext cx="5409188" cy="30426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Resim 9">
            <a:extLst>
              <a:ext uri="{FF2B5EF4-FFF2-40B4-BE49-F238E27FC236}">
                <a16:creationId xmlns:a16="http://schemas.microsoft.com/office/drawing/2014/main" id="{AB692F56-ED73-2749-A7D1-3218486F50FA}"/>
              </a:ext>
            </a:extLst>
          </p:cNvPr>
          <p:cNvPicPr>
            <a:picLocks noChangeAspect="1"/>
          </p:cNvPicPr>
          <p:nvPr/>
        </p:nvPicPr>
        <p:blipFill>
          <a:blip r:embed="rId3"/>
          <a:stretch>
            <a:fillRect/>
          </a:stretch>
        </p:blipFill>
        <p:spPr>
          <a:xfrm>
            <a:off x="393206" y="1653639"/>
            <a:ext cx="5639459" cy="31721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5300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B3EC2C9-C5E5-0342-89D3-58983E83AC77}"/>
              </a:ext>
            </a:extLst>
          </p:cNvPr>
          <p:cNvSpPr/>
          <p:nvPr/>
        </p:nvSpPr>
        <p:spPr>
          <a:xfrm>
            <a:off x="1175656" y="4209434"/>
            <a:ext cx="10236531" cy="2308324"/>
          </a:xfrm>
          <a:prstGeom prst="rect">
            <a:avLst/>
          </a:prstGeom>
        </p:spPr>
        <p:txBody>
          <a:bodyPr wrap="square">
            <a:spAutoFit/>
          </a:bodyPr>
          <a:lstStyle/>
          <a:p>
            <a:r>
              <a:rPr lang="tr-TR" spc="300" dirty="0">
                <a:solidFill>
                  <a:srgbClr val="FF2EA6"/>
                </a:solidFill>
                <a:latin typeface="Century Gothic" panose="020B0502020202020204" pitchFamily="34" charset="0"/>
                <a:ea typeface="Calibri" panose="020F0502020204030204" pitchFamily="34" charset="0"/>
              </a:rPr>
              <a:t>“Şöhret kültürü” (</a:t>
            </a:r>
            <a:r>
              <a:rPr lang="tr-TR" spc="300" dirty="0" err="1">
                <a:solidFill>
                  <a:srgbClr val="FF2EA6"/>
                </a:solidFill>
                <a:latin typeface="Century Gothic" panose="020B0502020202020204" pitchFamily="34" charset="0"/>
                <a:ea typeface="Calibri" panose="020F0502020204030204" pitchFamily="34" charset="0"/>
              </a:rPr>
              <a:t>celebrity</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culture</a:t>
            </a:r>
            <a:r>
              <a:rPr lang="tr-TR" spc="300" dirty="0">
                <a:solidFill>
                  <a:srgbClr val="FF2EA6"/>
                </a:solidFill>
                <a:latin typeface="Century Gothic" panose="020B0502020202020204" pitchFamily="34" charset="0"/>
                <a:ea typeface="Calibri" panose="020F0502020204030204" pitchFamily="34" charset="0"/>
              </a:rPr>
              <a:t>) bir </a:t>
            </a:r>
            <a:r>
              <a:rPr lang="tr-TR" spc="300" dirty="0" err="1">
                <a:solidFill>
                  <a:srgbClr val="FF2EA6"/>
                </a:solidFill>
                <a:latin typeface="Century Gothic" panose="020B0502020202020204" pitchFamily="34" charset="0"/>
                <a:ea typeface="Calibri" panose="020F0502020204030204" pitchFamily="34" charset="0"/>
              </a:rPr>
              <a:t>hipergerçeklik</a:t>
            </a:r>
            <a:r>
              <a:rPr lang="tr-TR" spc="300" dirty="0">
                <a:solidFill>
                  <a:srgbClr val="FF2EA6"/>
                </a:solidFill>
                <a:latin typeface="Century Gothic" panose="020B0502020202020204" pitchFamily="34" charset="0"/>
                <a:ea typeface="Calibri" panose="020F0502020204030204" pitchFamily="34" charset="0"/>
              </a:rPr>
              <a:t> alanı, ünlü kişiler ise birer </a:t>
            </a:r>
            <a:r>
              <a:rPr lang="tr-TR" spc="300" dirty="0" err="1">
                <a:solidFill>
                  <a:srgbClr val="FF2EA6"/>
                </a:solidFill>
                <a:latin typeface="Century Gothic" panose="020B0502020202020204" pitchFamily="34" charset="0"/>
                <a:ea typeface="Calibri" panose="020F0502020204030204" pitchFamily="34" charset="0"/>
              </a:rPr>
              <a:t>simulakr</a:t>
            </a:r>
            <a:r>
              <a:rPr lang="tr-TR" spc="300" dirty="0">
                <a:solidFill>
                  <a:srgbClr val="FF2EA6"/>
                </a:solidFill>
                <a:latin typeface="Century Gothic" panose="020B0502020202020204" pitchFamily="34" charset="0"/>
                <a:ea typeface="Calibri" panose="020F0502020204030204" pitchFamily="34" charset="0"/>
              </a:rPr>
              <a:t> olarak düşünülebilir. Şöhret endüstrisi kendi oluşturduğu gerçekliğin dışında herhangi bir gerçekliğe nadiren göndermede bulunur. Bu nedenle ünlülerin medya </a:t>
            </a:r>
            <a:r>
              <a:rPr lang="tr-TR" spc="300" dirty="0" err="1">
                <a:solidFill>
                  <a:srgbClr val="FF2EA6"/>
                </a:solidFill>
                <a:latin typeface="Century Gothic" panose="020B0502020202020204" pitchFamily="34" charset="0"/>
                <a:ea typeface="Calibri" panose="020F0502020204030204" pitchFamily="34" charset="0"/>
              </a:rPr>
              <a:t>dolayımıyla</a:t>
            </a:r>
            <a:r>
              <a:rPr lang="tr-TR" spc="300" dirty="0">
                <a:solidFill>
                  <a:srgbClr val="FF2EA6"/>
                </a:solidFill>
                <a:latin typeface="Century Gothic" panose="020B0502020202020204" pitchFamily="34" charset="0"/>
                <a:ea typeface="Calibri" panose="020F0502020204030204" pitchFamily="34" charset="0"/>
              </a:rPr>
              <a:t> erişilebilir olan “gerçekliği”, bütünüyle bir </a:t>
            </a:r>
            <a:r>
              <a:rPr lang="tr-TR" spc="300" dirty="0" err="1">
                <a:solidFill>
                  <a:srgbClr val="FF2EA6"/>
                </a:solidFill>
                <a:latin typeface="Century Gothic" panose="020B0502020202020204" pitchFamily="34" charset="0"/>
                <a:ea typeface="Calibri" panose="020F0502020204030204" pitchFamily="34" charset="0"/>
              </a:rPr>
              <a:t>hipergerçekliktir</a:t>
            </a:r>
            <a:r>
              <a:rPr lang="tr-TR" spc="300" dirty="0">
                <a:solidFill>
                  <a:srgbClr val="FF2EA6"/>
                </a:solidFill>
                <a:latin typeface="Century Gothic" panose="020B0502020202020204" pitchFamily="34" charset="0"/>
                <a:ea typeface="Calibri" panose="020F0502020204030204" pitchFamily="34" charset="0"/>
              </a:rPr>
              <a:t>. Haberlerde onların yaşamları, gündelik hayatları ve gerçekte kim olduklarıyla ilgili gördüğümüz her şey, en az filmlerde, dizilerde ya da sahnedeki kimlik ve imajları kadar kurmacadır. </a:t>
            </a:r>
            <a:endParaRPr lang="tr-TR"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3E593CB6-F689-7443-9BB8-5C972AC8031F}"/>
              </a:ext>
            </a:extLst>
          </p:cNvPr>
          <p:cNvPicPr>
            <a:picLocks noChangeAspect="1"/>
          </p:cNvPicPr>
          <p:nvPr/>
        </p:nvPicPr>
        <p:blipFill>
          <a:blip r:embed="rId2"/>
          <a:stretch>
            <a:fillRect/>
          </a:stretch>
        </p:blipFill>
        <p:spPr>
          <a:xfrm>
            <a:off x="2733139" y="475013"/>
            <a:ext cx="6246061" cy="3512540"/>
          </a:xfrm>
          <a:prstGeom prst="rect">
            <a:avLst/>
          </a:prstGeom>
        </p:spPr>
      </p:pic>
    </p:spTree>
    <p:extLst>
      <p:ext uri="{BB962C8B-B14F-4D97-AF65-F5344CB8AC3E}">
        <p14:creationId xmlns:p14="http://schemas.microsoft.com/office/powerpoint/2010/main" val="1314780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A20B9C2-A583-4E49-AA3A-0436CD88244B}"/>
              </a:ext>
            </a:extLst>
          </p:cNvPr>
          <p:cNvSpPr/>
          <p:nvPr/>
        </p:nvSpPr>
        <p:spPr>
          <a:xfrm>
            <a:off x="6503720" y="964868"/>
            <a:ext cx="5134099" cy="5078313"/>
          </a:xfrm>
          <a:prstGeom prst="rect">
            <a:avLst/>
          </a:prstGeom>
        </p:spPr>
        <p:txBody>
          <a:bodyPr wrap="square">
            <a:spAutoFit/>
          </a:bodyPr>
          <a:lstStyle/>
          <a:p>
            <a:r>
              <a:rPr lang="tr-TR" spc="300" dirty="0">
                <a:solidFill>
                  <a:srgbClr val="FF2EA6"/>
                </a:solidFill>
                <a:latin typeface="Century Gothic" panose="020B0502020202020204" pitchFamily="34" charset="0"/>
              </a:rPr>
              <a:t>“Gerçeklik televizyonu” (</a:t>
            </a:r>
            <a:r>
              <a:rPr lang="tr-TR" spc="300" dirty="0" err="1">
                <a:solidFill>
                  <a:srgbClr val="FF2EA6"/>
                </a:solidFill>
                <a:latin typeface="Century Gothic" panose="020B0502020202020204" pitchFamily="34" charset="0"/>
              </a:rPr>
              <a:t>reality</a:t>
            </a:r>
            <a:r>
              <a:rPr lang="tr-TR" spc="300" dirty="0">
                <a:solidFill>
                  <a:srgbClr val="FF2EA6"/>
                </a:solidFill>
                <a:latin typeface="Century Gothic" panose="020B0502020202020204" pitchFamily="34" charset="0"/>
              </a:rPr>
              <a:t> TV) adı verilen program formatı da bu bakımdan bir </a:t>
            </a:r>
            <a:r>
              <a:rPr lang="tr-TR" spc="300" dirty="0" err="1">
                <a:solidFill>
                  <a:srgbClr val="FF2EA6"/>
                </a:solidFill>
                <a:latin typeface="Century Gothic" panose="020B0502020202020204" pitchFamily="34" charset="0"/>
              </a:rPr>
              <a:t>hipergerçeklik</a:t>
            </a:r>
            <a:r>
              <a:rPr lang="tr-TR" spc="300" dirty="0">
                <a:solidFill>
                  <a:srgbClr val="FF2EA6"/>
                </a:solidFill>
                <a:latin typeface="Century Gothic" panose="020B0502020202020204" pitchFamily="34" charset="0"/>
              </a:rPr>
              <a:t> örneğidir. Buradaki karakterlerin (yarışmacıların) bir şekilde televizyonda gördüğümüz diğer karakterlerden daha gerçek oldukları, hakiki ve </a:t>
            </a:r>
            <a:r>
              <a:rPr lang="tr-TR" spc="300" dirty="0" err="1">
                <a:solidFill>
                  <a:srgbClr val="FF2EA6"/>
                </a:solidFill>
                <a:latin typeface="Century Gothic" panose="020B0502020202020204" pitchFamily="34" charset="0"/>
              </a:rPr>
              <a:t>spontan</a:t>
            </a:r>
            <a:r>
              <a:rPr lang="tr-TR" spc="300" dirty="0">
                <a:solidFill>
                  <a:srgbClr val="FF2EA6"/>
                </a:solidFill>
                <a:latin typeface="Century Gothic" panose="020B0502020202020204" pitchFamily="34" charset="0"/>
              </a:rPr>
              <a:t> bir şekilde hareket ettiklerine inanmamız istenir. Oysa, gerçeklik televizyonu kavramının kendisi medyanın yarattığı bir tersine çevirmedir; gerçek hayatın medya tarafından sömürgeleştirilmesini bize gerçeğin bir temsiliymiş gibi sunar. </a:t>
            </a:r>
          </a:p>
        </p:txBody>
      </p:sp>
      <p:pic>
        <p:nvPicPr>
          <p:cNvPr id="4" name="Resim 3">
            <a:extLst>
              <a:ext uri="{FF2B5EF4-FFF2-40B4-BE49-F238E27FC236}">
                <a16:creationId xmlns:a16="http://schemas.microsoft.com/office/drawing/2014/main" id="{60B125A1-E1E9-384C-ADA0-FD4B3CE264EB}"/>
              </a:ext>
            </a:extLst>
          </p:cNvPr>
          <p:cNvPicPr>
            <a:picLocks noChangeAspect="1"/>
          </p:cNvPicPr>
          <p:nvPr/>
        </p:nvPicPr>
        <p:blipFill>
          <a:blip r:embed="rId2"/>
          <a:stretch>
            <a:fillRect/>
          </a:stretch>
        </p:blipFill>
        <p:spPr>
          <a:xfrm>
            <a:off x="241465" y="964868"/>
            <a:ext cx="5957455" cy="4468091"/>
          </a:xfrm>
          <a:prstGeom prst="rect">
            <a:avLst/>
          </a:prstGeom>
        </p:spPr>
      </p:pic>
    </p:spTree>
    <p:extLst>
      <p:ext uri="{BB962C8B-B14F-4D97-AF65-F5344CB8AC3E}">
        <p14:creationId xmlns:p14="http://schemas.microsoft.com/office/powerpoint/2010/main" val="1147022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541DE2C5-200D-C942-83A8-0F7BA46C35D2}"/>
              </a:ext>
            </a:extLst>
          </p:cNvPr>
          <p:cNvSpPr/>
          <p:nvPr/>
        </p:nvSpPr>
        <p:spPr>
          <a:xfrm>
            <a:off x="1389413" y="1923139"/>
            <a:ext cx="9595262" cy="3416320"/>
          </a:xfrm>
          <a:prstGeom prst="rect">
            <a:avLst/>
          </a:prstGeom>
        </p:spPr>
        <p:txBody>
          <a:bodyPr wrap="square">
            <a:spAutoFit/>
          </a:bodyPr>
          <a:lstStyle/>
          <a:p>
            <a:r>
              <a:rPr lang="tr-TR" spc="300" dirty="0">
                <a:solidFill>
                  <a:srgbClr val="FF2EA6"/>
                </a:solidFill>
                <a:latin typeface="Century Gothic" panose="020B0502020202020204" pitchFamily="34" charset="0"/>
                <a:ea typeface="Calibri" panose="020F0502020204030204" pitchFamily="34" charset="0"/>
              </a:rPr>
              <a:t>Son elli yıl içinde, medya ve kültürel ürün pazarı olağanüstü bir genişlemeye sahne olmuştur. Özellikle 1980’lerden sonra iletişim endüstrilerindeki rekabetin yükselişiyle birlikte, mal ve içerik tüketimini sürekli ve çeşitli kılacak ticari stratejilerle farklı tüketici gruplarını hedefleyen küresel bir medya piyasası yaratılmıştır. Gerek medya alanındaki düzenleyici kuralların gevşetilmesi gerekse de dijital teknolojilerin, internet ve mobil gereçlerin gelişimiyle birlikte medya endüstrisi, daha az sayıda ürünün kitlesel düzeyde dağıtıma sokulduğu </a:t>
            </a:r>
            <a:r>
              <a:rPr lang="tr-TR" spc="300" dirty="0" err="1">
                <a:solidFill>
                  <a:srgbClr val="FF2EA6"/>
                </a:solidFill>
                <a:latin typeface="Century Gothic" panose="020B0502020202020204" pitchFamily="34" charset="0"/>
                <a:ea typeface="Calibri" panose="020F0502020204030204" pitchFamily="34" charset="0"/>
              </a:rPr>
              <a:t>Fordist</a:t>
            </a:r>
            <a:r>
              <a:rPr lang="tr-TR" spc="300" dirty="0">
                <a:solidFill>
                  <a:srgbClr val="FF2EA6"/>
                </a:solidFill>
                <a:latin typeface="Century Gothic" panose="020B0502020202020204" pitchFamily="34" charset="0"/>
                <a:ea typeface="Calibri" panose="020F0502020204030204" pitchFamily="34" charset="0"/>
              </a:rPr>
              <a:t> bir yapıdan (</a:t>
            </a:r>
            <a:r>
              <a:rPr lang="tr-TR" spc="300" dirty="0" err="1">
                <a:solidFill>
                  <a:srgbClr val="FF2EA6"/>
                </a:solidFill>
                <a:latin typeface="Century Gothic" panose="020B0502020202020204" pitchFamily="34" charset="0"/>
                <a:ea typeface="Calibri" panose="020F0502020204030204" pitchFamily="34" charset="0"/>
              </a:rPr>
              <a:t>örn</a:t>
            </a:r>
            <a:r>
              <a:rPr lang="tr-TR" spc="300" dirty="0">
                <a:solidFill>
                  <a:srgbClr val="FF2EA6"/>
                </a:solidFill>
                <a:latin typeface="Century Gothic" panose="020B0502020202020204" pitchFamily="34" charset="0"/>
                <a:ea typeface="Calibri" panose="020F0502020204030204" pitchFamily="34" charset="0"/>
              </a:rPr>
              <a:t>. eski sinema filmleri), tüketici talebine göre şekil alan oldukça geniş ve karmaşık bir post-</a:t>
            </a:r>
            <a:r>
              <a:rPr lang="tr-TR" spc="300" dirty="0" err="1">
                <a:solidFill>
                  <a:srgbClr val="FF2EA6"/>
                </a:solidFill>
                <a:latin typeface="Century Gothic" panose="020B0502020202020204" pitchFamily="34" charset="0"/>
                <a:ea typeface="Calibri" panose="020F0502020204030204" pitchFamily="34" charset="0"/>
              </a:rPr>
              <a:t>Fordist</a:t>
            </a:r>
            <a:r>
              <a:rPr lang="tr-TR" spc="300" dirty="0">
                <a:solidFill>
                  <a:srgbClr val="FF2EA6"/>
                </a:solidFill>
                <a:latin typeface="Century Gothic" panose="020B0502020202020204" pitchFamily="34" charset="0"/>
                <a:ea typeface="Calibri" panose="020F0502020204030204" pitchFamily="34" charset="0"/>
              </a:rPr>
              <a:t> hizmet ağına (</a:t>
            </a:r>
            <a:r>
              <a:rPr lang="tr-TR" spc="300" dirty="0" err="1">
                <a:solidFill>
                  <a:srgbClr val="FF2EA6"/>
                </a:solidFill>
                <a:latin typeface="Century Gothic" panose="020B0502020202020204" pitchFamily="34" charset="0"/>
                <a:ea typeface="Calibri" panose="020F0502020204030204" pitchFamily="34" charset="0"/>
              </a:rPr>
              <a:t>örn</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Netflix</a:t>
            </a:r>
            <a:r>
              <a:rPr lang="tr-TR" spc="300" dirty="0">
                <a:solidFill>
                  <a:srgbClr val="FF2EA6"/>
                </a:solidFill>
                <a:latin typeface="Century Gothic" panose="020B0502020202020204" pitchFamily="34" charset="0"/>
                <a:ea typeface="Calibri" panose="020F0502020204030204" pitchFamily="34" charset="0"/>
              </a:rPr>
              <a:t>) dönüşmüştür. </a:t>
            </a:r>
            <a:endParaRPr lang="tr-TR"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3683147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302CEF7-E46C-2849-BBC6-FCF2EE1536EE}"/>
              </a:ext>
            </a:extLst>
          </p:cNvPr>
          <p:cNvSpPr/>
          <p:nvPr/>
        </p:nvSpPr>
        <p:spPr>
          <a:xfrm>
            <a:off x="1906571" y="1817896"/>
            <a:ext cx="8519963" cy="3693319"/>
          </a:xfrm>
          <a:prstGeom prst="rect">
            <a:avLst/>
          </a:prstGeom>
        </p:spPr>
        <p:txBody>
          <a:bodyPr wrap="square">
            <a:spAutoFit/>
          </a:bodyPr>
          <a:lstStyle/>
          <a:p>
            <a:r>
              <a:rPr lang="tr-TR" spc="300" dirty="0">
                <a:solidFill>
                  <a:srgbClr val="FF2EA6"/>
                </a:solidFill>
                <a:latin typeface="Century Gothic" panose="020B0502020202020204" pitchFamily="34" charset="0"/>
                <a:ea typeface="Calibri" panose="020F0502020204030204" pitchFamily="34" charset="0"/>
              </a:rPr>
              <a:t>Metalaşmanın bu yeni düzeyi, hem medyanın hem de genel anlamda tüketimin gündelik hayatın, kültürel etkinliklerin ve kimliklerin belirleyici bir parçası haline gelmesinde büyük pay sahibidir. </a:t>
            </a:r>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kuramcıların iddiasına göre, bu medya </a:t>
            </a:r>
            <a:r>
              <a:rPr lang="tr-TR" spc="300" dirty="0" err="1">
                <a:solidFill>
                  <a:srgbClr val="FF2EA6"/>
                </a:solidFill>
                <a:latin typeface="Century Gothic" panose="020B0502020202020204" pitchFamily="34" charset="0"/>
                <a:ea typeface="Calibri" panose="020F0502020204030204" pitchFamily="34" charset="0"/>
              </a:rPr>
              <a:t>dolayımlı</a:t>
            </a:r>
            <a:r>
              <a:rPr lang="tr-TR" spc="300" dirty="0">
                <a:solidFill>
                  <a:srgbClr val="FF2EA6"/>
                </a:solidFill>
                <a:latin typeface="Century Gothic" panose="020B0502020202020204" pitchFamily="34" charset="0"/>
                <a:ea typeface="Calibri" panose="020F0502020204030204" pitchFamily="34" charset="0"/>
              </a:rPr>
              <a:t> tüketim kültüründe kimliğimiz, bir başka deyişle kendimizi nasıl ve kim olarak tanımladığımız bütünüyle malların sahip olduğu simgesel değerle ilişkili hale gelir. Kimliklerin, medya ve tüketim dünyasıyla olan bu ilişkisi nedeniyle kendilik anlayışımız da giderek daha parçalı, istikrarsız ve akışkan bir niteliğe bürünür. Çünkü </a:t>
            </a:r>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tüketimin doğası budur.</a:t>
            </a:r>
          </a:p>
          <a:p>
            <a:endParaRPr lang="tr-TR"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1370679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4CE9F4A-7B13-E84F-83AC-32A0E01CFE03}"/>
              </a:ext>
            </a:extLst>
          </p:cNvPr>
          <p:cNvSpPr/>
          <p:nvPr/>
        </p:nvSpPr>
        <p:spPr>
          <a:xfrm>
            <a:off x="5731123" y="1144870"/>
            <a:ext cx="6096000" cy="4524315"/>
          </a:xfrm>
          <a:prstGeom prst="rect">
            <a:avLst/>
          </a:prstGeom>
        </p:spPr>
        <p:txBody>
          <a:bodyPr>
            <a:spAutoFit/>
          </a:bodyPr>
          <a:lstStyle/>
          <a:p>
            <a:r>
              <a:rPr lang="tr-TR" spc="300" dirty="0">
                <a:solidFill>
                  <a:srgbClr val="FF2EA6"/>
                </a:solidFill>
                <a:latin typeface="Century Gothic" panose="020B0502020202020204" pitchFamily="34" charset="0"/>
                <a:ea typeface="Calibri" panose="020F0502020204030204" pitchFamily="34" charset="0"/>
              </a:rPr>
              <a:t>Kitlesel üretimin hâkimiyetindeki bir toplumda, “kullanım değeri” ve “değişim değeri” arasındaki ayrımın bir geçerliliği vardır. </a:t>
            </a:r>
            <a:r>
              <a:rPr lang="tr-TR" spc="300" dirty="0" err="1">
                <a:solidFill>
                  <a:srgbClr val="FF2EA6"/>
                </a:solidFill>
                <a:latin typeface="Century Gothic" panose="020B0502020202020204" pitchFamily="34" charset="0"/>
                <a:ea typeface="Calibri" panose="020F0502020204030204" pitchFamily="34" charset="0"/>
              </a:rPr>
              <a:t>Baudrillard</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Marx’ın</a:t>
            </a:r>
            <a:r>
              <a:rPr lang="tr-TR" spc="300" dirty="0">
                <a:solidFill>
                  <a:srgbClr val="FF2EA6"/>
                </a:solidFill>
                <a:latin typeface="Century Gothic" panose="020B0502020202020204" pitchFamily="34" charset="0"/>
                <a:ea typeface="Calibri" panose="020F0502020204030204" pitchFamily="34" charset="0"/>
              </a:rPr>
              <a:t> kapitalizm çözümlemesi için de geçerli olan bu ayrıma üçüncü bir unsuru ekler; “gösterge değeri”. Buna göre, tüketimin hükmündeki bir toplumda metalar, yerine getirdikleri işlevle ve karşıladıkları gereksinimden doğan kullanım değerinden ve onlara piyasada biçilen fiyatı ifade eden değişim değerinden daha öncelikli olarak gösterge değeriyle varlık kazanırlar ve simgesel anlamlarla kuşatılırlar. </a:t>
            </a:r>
            <a:endParaRPr lang="tr-TR"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B03552E1-7FA1-154D-857D-F34BB9369ED3}"/>
              </a:ext>
            </a:extLst>
          </p:cNvPr>
          <p:cNvPicPr>
            <a:picLocks noChangeAspect="1"/>
          </p:cNvPicPr>
          <p:nvPr/>
        </p:nvPicPr>
        <p:blipFill>
          <a:blip r:embed="rId2"/>
          <a:stretch>
            <a:fillRect/>
          </a:stretch>
        </p:blipFill>
        <p:spPr>
          <a:xfrm>
            <a:off x="316180" y="1755168"/>
            <a:ext cx="4955582" cy="3303721"/>
          </a:xfrm>
          <a:prstGeom prst="rect">
            <a:avLst/>
          </a:prstGeom>
        </p:spPr>
      </p:pic>
    </p:spTree>
    <p:extLst>
      <p:ext uri="{BB962C8B-B14F-4D97-AF65-F5344CB8AC3E}">
        <p14:creationId xmlns:p14="http://schemas.microsoft.com/office/powerpoint/2010/main" val="2448965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D40D82B-5D89-254D-BEF4-1A731AD42C36}"/>
              </a:ext>
            </a:extLst>
          </p:cNvPr>
          <p:cNvSpPr/>
          <p:nvPr/>
        </p:nvSpPr>
        <p:spPr>
          <a:xfrm>
            <a:off x="855024" y="1202468"/>
            <a:ext cx="6575995" cy="4524315"/>
          </a:xfrm>
          <a:prstGeom prst="rect">
            <a:avLst/>
          </a:prstGeom>
        </p:spPr>
        <p:txBody>
          <a:bodyPr wrap="square">
            <a:spAutoFit/>
          </a:bodyPr>
          <a:lstStyle/>
          <a:p>
            <a:pPr algn="r"/>
            <a:r>
              <a:rPr lang="tr-TR" spc="300" dirty="0" err="1">
                <a:solidFill>
                  <a:srgbClr val="FF2EA6"/>
                </a:solidFill>
                <a:latin typeface="Century Gothic" panose="020B0502020202020204" pitchFamily="34" charset="0"/>
                <a:ea typeface="Calibri" panose="020F0502020204030204" pitchFamily="34" charset="0"/>
              </a:rPr>
              <a:t>Fredric</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Jameson’a</a:t>
            </a:r>
            <a:r>
              <a:rPr lang="tr-TR" spc="300" dirty="0">
                <a:solidFill>
                  <a:srgbClr val="FF2EA6"/>
                </a:solidFill>
                <a:latin typeface="Century Gothic" panose="020B0502020202020204" pitchFamily="34" charset="0"/>
                <a:ea typeface="Calibri" panose="020F0502020204030204" pitchFamily="34" charset="0"/>
              </a:rPr>
              <a:t> göre, tüketim döngüsünün giderek hızlandığı ve yaygınlaştığı post-</a:t>
            </a:r>
            <a:r>
              <a:rPr lang="tr-TR" spc="300" dirty="0" err="1">
                <a:solidFill>
                  <a:srgbClr val="FF2EA6"/>
                </a:solidFill>
                <a:latin typeface="Century Gothic" panose="020B0502020202020204" pitchFamily="34" charset="0"/>
                <a:ea typeface="Calibri" panose="020F0502020204030204" pitchFamily="34" charset="0"/>
              </a:rPr>
              <a:t>Fordist</a:t>
            </a:r>
            <a:r>
              <a:rPr lang="tr-TR" spc="300" dirty="0">
                <a:solidFill>
                  <a:srgbClr val="FF2EA6"/>
                </a:solidFill>
                <a:latin typeface="Century Gothic" panose="020B0502020202020204" pitchFamily="34" charset="0"/>
                <a:ea typeface="Calibri" panose="020F0502020204030204" pitchFamily="34" charset="0"/>
              </a:rPr>
              <a:t> üretim koşullarında simgelere sabit anlamlar atfetmek giderek zorlaşmıştır. Buna göre, kullanım değeri, 1990'larda bile neredeyse tamamen simgesel değerle yer değiştirmiş, simgesel değerin kendisi giderek daha kolay şekillendirilebilir ve bu nedenle kolayca sabitlenemez hale gelmiştir. Daha önce nesnelerin simgesel anlamları derin ve belirliyken, son 30–40 yıl içinde, geçmişe özgü pek çok farklı unsurun serbest bir şekilde seçilip birleştirildiği sonsuz bir akış halindeki melez bir tüketim evreni oluşmuştur. </a:t>
            </a:r>
            <a:endParaRPr lang="tr-TR"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7220F194-2194-4B46-879E-94AB40E9F866}"/>
              </a:ext>
            </a:extLst>
          </p:cNvPr>
          <p:cNvPicPr>
            <a:picLocks noChangeAspect="1"/>
          </p:cNvPicPr>
          <p:nvPr/>
        </p:nvPicPr>
        <p:blipFill>
          <a:blip r:embed="rId2"/>
          <a:stretch>
            <a:fillRect/>
          </a:stretch>
        </p:blipFill>
        <p:spPr>
          <a:xfrm>
            <a:off x="7789223" y="575376"/>
            <a:ext cx="3810000" cy="5778500"/>
          </a:xfrm>
          <a:prstGeom prst="rect">
            <a:avLst/>
          </a:prstGeom>
        </p:spPr>
      </p:pic>
    </p:spTree>
    <p:extLst>
      <p:ext uri="{BB962C8B-B14F-4D97-AF65-F5344CB8AC3E}">
        <p14:creationId xmlns:p14="http://schemas.microsoft.com/office/powerpoint/2010/main" val="404948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699E79F-2916-D945-A1E2-A3E2B4F0A4E7}"/>
              </a:ext>
            </a:extLst>
          </p:cNvPr>
          <p:cNvSpPr/>
          <p:nvPr/>
        </p:nvSpPr>
        <p:spPr>
          <a:xfrm>
            <a:off x="344386" y="391886"/>
            <a:ext cx="6567053" cy="6186309"/>
          </a:xfrm>
          <a:prstGeom prst="rect">
            <a:avLst/>
          </a:prstGeom>
        </p:spPr>
        <p:txBody>
          <a:bodyPr wrap="square">
            <a:spAutoFit/>
          </a:bodyPr>
          <a:lstStyle/>
          <a:p>
            <a:pPr algn="r"/>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kültüre özgü kavramlardan biri olan “pastiş” orijinal anlama göndermede bulunmadan, geçmişe özgü unsurların tümüyle yeni bir bağlam içinde diğer anlam birimleri, nesneler ve stillerle bir araya getirilmesini ifade eder. Pastiş süreci ne kadar devam ederse, yeni üretilen melezler eski anlamlarından o kadar yoksun hale gelir. Direniş pratiği olarak ortaya çıkan bir müzik türü (</a:t>
            </a:r>
            <a:r>
              <a:rPr lang="tr-TR" spc="300" dirty="0" err="1">
                <a:solidFill>
                  <a:srgbClr val="FF2EA6"/>
                </a:solidFill>
                <a:latin typeface="Century Gothic" panose="020B0502020202020204" pitchFamily="34" charset="0"/>
                <a:ea typeface="Calibri" panose="020F0502020204030204" pitchFamily="34" charset="0"/>
              </a:rPr>
              <a:t>örn</a:t>
            </a:r>
            <a:r>
              <a:rPr lang="tr-TR" spc="300" dirty="0">
                <a:solidFill>
                  <a:srgbClr val="FF2EA6"/>
                </a:solidFill>
                <a:latin typeface="Century Gothic" panose="020B0502020202020204" pitchFamily="34" charset="0"/>
                <a:ea typeface="Calibri" panose="020F0502020204030204" pitchFamily="34" charset="0"/>
              </a:rPr>
              <a:t>. punk), dans (</a:t>
            </a:r>
            <a:r>
              <a:rPr lang="tr-TR" spc="300" dirty="0" err="1">
                <a:solidFill>
                  <a:srgbClr val="FF2EA6"/>
                </a:solidFill>
                <a:latin typeface="Century Gothic" panose="020B0502020202020204" pitchFamily="34" charset="0"/>
                <a:ea typeface="Calibri" panose="020F0502020204030204" pitchFamily="34" charset="0"/>
              </a:rPr>
              <a:t>örn</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hip</a:t>
            </a:r>
            <a:r>
              <a:rPr lang="tr-TR" spc="300" dirty="0">
                <a:solidFill>
                  <a:srgbClr val="FF2EA6"/>
                </a:solidFill>
                <a:latin typeface="Century Gothic" panose="020B0502020202020204" pitchFamily="34" charset="0"/>
                <a:ea typeface="Calibri" panose="020F0502020204030204" pitchFamily="34" charset="0"/>
              </a:rPr>
              <a:t>-hop) ya da bedensel pratik (</a:t>
            </a:r>
            <a:r>
              <a:rPr lang="tr-TR" spc="300" dirty="0" err="1">
                <a:solidFill>
                  <a:srgbClr val="FF2EA6"/>
                </a:solidFill>
                <a:latin typeface="Century Gothic" panose="020B0502020202020204" pitchFamily="34" charset="0"/>
                <a:ea typeface="Calibri" panose="020F0502020204030204" pitchFamily="34" charset="0"/>
              </a:rPr>
              <a:t>örn</a:t>
            </a:r>
            <a:r>
              <a:rPr lang="tr-TR" spc="300" dirty="0">
                <a:solidFill>
                  <a:srgbClr val="FF2EA6"/>
                </a:solidFill>
                <a:latin typeface="Century Gothic" panose="020B0502020202020204" pitchFamily="34" charset="0"/>
                <a:ea typeface="Calibri" panose="020F0502020204030204" pitchFamily="34" charset="0"/>
              </a:rPr>
              <a:t>. dövme) kültürel melezleşmeyle birlikte başka unsurlarla iç içe geçerek orijinal bağlamından tamamen uzaklaşabilir. Bir punk konserine katılmadan punk stilinin seçili unsurlarını benimseyebileceğimiz gibi </a:t>
            </a:r>
            <a:r>
              <a:rPr lang="tr-TR" spc="300" dirty="0" err="1">
                <a:solidFill>
                  <a:srgbClr val="FF2EA6"/>
                </a:solidFill>
                <a:latin typeface="Century Gothic" panose="020B0502020202020204" pitchFamily="34" charset="0"/>
                <a:ea typeface="Calibri" panose="020F0502020204030204" pitchFamily="34" charset="0"/>
              </a:rPr>
              <a:t>hip</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hop’un</a:t>
            </a:r>
            <a:r>
              <a:rPr lang="tr-TR" spc="300" dirty="0">
                <a:solidFill>
                  <a:srgbClr val="FF2EA6"/>
                </a:solidFill>
                <a:latin typeface="Century Gothic" panose="020B0502020202020204" pitchFamily="34" charset="0"/>
                <a:ea typeface="Calibri" panose="020F0502020204030204" pitchFamily="34" charset="0"/>
              </a:rPr>
              <a:t> çeşitli versiyonlarını bu türün kökenleri hakkında çok az bilgiyle dinleyebiliriz. İşte </a:t>
            </a:r>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tüketim kültürü bu döngüyü hızlandıran, karmaşıklaştıran ve akışkan hale getiren bir özelliğe sahiptir. </a:t>
            </a:r>
            <a:endParaRPr lang="tr-TR" spc="300" dirty="0">
              <a:solidFill>
                <a:srgbClr val="FF2EA6"/>
              </a:solidFill>
              <a:latin typeface="Century Gothic" panose="020B0502020202020204" pitchFamily="34" charset="0"/>
            </a:endParaRPr>
          </a:p>
        </p:txBody>
      </p:sp>
      <p:pic>
        <p:nvPicPr>
          <p:cNvPr id="4" name="Resim 3">
            <a:extLst>
              <a:ext uri="{FF2B5EF4-FFF2-40B4-BE49-F238E27FC236}">
                <a16:creationId xmlns:a16="http://schemas.microsoft.com/office/drawing/2014/main" id="{B2F33E8A-E353-3A44-91FD-115E3FAF3958}"/>
              </a:ext>
            </a:extLst>
          </p:cNvPr>
          <p:cNvPicPr>
            <a:picLocks noChangeAspect="1"/>
          </p:cNvPicPr>
          <p:nvPr/>
        </p:nvPicPr>
        <p:blipFill>
          <a:blip r:embed="rId2"/>
          <a:stretch>
            <a:fillRect/>
          </a:stretch>
        </p:blipFill>
        <p:spPr>
          <a:xfrm>
            <a:off x="7350826" y="391885"/>
            <a:ext cx="4547011" cy="6062681"/>
          </a:xfrm>
          <a:prstGeom prst="rect">
            <a:avLst/>
          </a:prstGeom>
        </p:spPr>
      </p:pic>
    </p:spTree>
    <p:extLst>
      <p:ext uri="{BB962C8B-B14F-4D97-AF65-F5344CB8AC3E}">
        <p14:creationId xmlns:p14="http://schemas.microsoft.com/office/powerpoint/2010/main" val="781596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4548249" y="1046156"/>
            <a:ext cx="7528956" cy="4801314"/>
          </a:xfrm>
          <a:prstGeom prst="rect">
            <a:avLst/>
          </a:prstGeom>
        </p:spPr>
        <p:txBody>
          <a:bodyPr wrap="square">
            <a:spAutoFit/>
          </a:bodyPr>
          <a:lstStyle/>
          <a:p>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toplumların sahip olduğu görüntü, ses, imge ve tüketim bolluğu, </a:t>
            </a:r>
            <a:r>
              <a:rPr lang="tr-TR" spc="300" dirty="0" err="1">
                <a:solidFill>
                  <a:srgbClr val="FF2EA6"/>
                </a:solidFill>
                <a:latin typeface="Century Gothic" panose="020B0502020202020204" pitchFamily="34" charset="0"/>
                <a:ea typeface="Calibri" panose="020F0502020204030204" pitchFamily="34" charset="0"/>
              </a:rPr>
              <a:t>Baudrillard</a:t>
            </a:r>
            <a:r>
              <a:rPr lang="tr-TR" spc="300" dirty="0">
                <a:solidFill>
                  <a:srgbClr val="FF2EA6"/>
                </a:solidFill>
                <a:latin typeface="Century Gothic" panose="020B0502020202020204" pitchFamily="34" charset="0"/>
                <a:ea typeface="Calibri" panose="020F0502020204030204" pitchFamily="34" charset="0"/>
              </a:rPr>
              <a:t> için pek de sevindirici bir gelişme değildir. </a:t>
            </a:r>
            <a:r>
              <a:rPr lang="tr-TR" spc="300" dirty="0" err="1">
                <a:solidFill>
                  <a:srgbClr val="FF2EA6"/>
                </a:solidFill>
                <a:latin typeface="Century Gothic" panose="020B0502020202020204" pitchFamily="34" charset="0"/>
                <a:ea typeface="Calibri" panose="020F0502020204030204" pitchFamily="34" charset="0"/>
              </a:rPr>
              <a:t>Baudrillard</a:t>
            </a:r>
            <a:r>
              <a:rPr lang="tr-TR" spc="300" dirty="0">
                <a:solidFill>
                  <a:srgbClr val="FF2EA6"/>
                </a:solidFill>
                <a:latin typeface="Century Gothic" panose="020B0502020202020204" pitchFamily="34" charset="0"/>
                <a:ea typeface="Calibri" panose="020F0502020204030204" pitchFamily="34" charset="0"/>
              </a:rPr>
              <a:t> bunun medya deneyimimiz bakımından çok boyutluluk ve çeşitlilik değil, dikkat dağıtıcı bir gürültü yarattığını, gerçeklikle kurduğumuz bağı kopardığını düşünür. Paul </a:t>
            </a:r>
            <a:r>
              <a:rPr lang="tr-TR" spc="300" dirty="0" err="1">
                <a:solidFill>
                  <a:srgbClr val="FF2EA6"/>
                </a:solidFill>
                <a:latin typeface="Century Gothic" panose="020B0502020202020204" pitchFamily="34" charset="0"/>
                <a:ea typeface="Calibri" panose="020F0502020204030204" pitchFamily="34" charset="0"/>
              </a:rPr>
              <a:t>Virilio</a:t>
            </a:r>
            <a:r>
              <a:rPr lang="tr-TR" spc="300" dirty="0">
                <a:solidFill>
                  <a:srgbClr val="FF2EA6"/>
                </a:solidFill>
                <a:latin typeface="Century Gothic" panose="020B0502020202020204" pitchFamily="34" charset="0"/>
                <a:ea typeface="Calibri" panose="020F0502020204030204" pitchFamily="34" charset="0"/>
              </a:rPr>
              <a:t> (2003), bu aşırılığı tanımlamak için “enformasyon bombası” ifadesini kullanır, patlamayla her yere saçılan imgelerin iletişim evrenimizi şoka uğrattığını söyler. Ona göre iletişim kanalları çoğaldıkça sindiremeyeceğimiz ölçüde aşırı enformasyona maruz kalırız, çevremizi kuşatan enformasyon miktarı yorumlama kapasitemizi aşan bir noktaya ulaşır. Bu yüzden enformasyonla ancak yüzeysel bir etkileşime geçebiliriz, onu derinlemesine kavrama olanağımız kalmaz.</a:t>
            </a:r>
            <a:r>
              <a:rPr lang="tr-TR" spc="300" dirty="0">
                <a:solidFill>
                  <a:srgbClr val="FF2EA6"/>
                </a:solidFill>
                <a:latin typeface="Century Gothic" panose="020B0502020202020204" pitchFamily="34" charset="0"/>
              </a:rPr>
              <a:t> </a:t>
            </a:r>
          </a:p>
        </p:txBody>
      </p:sp>
      <p:pic>
        <p:nvPicPr>
          <p:cNvPr id="4" name="Resim 3">
            <a:extLst>
              <a:ext uri="{FF2B5EF4-FFF2-40B4-BE49-F238E27FC236}">
                <a16:creationId xmlns:a16="http://schemas.microsoft.com/office/drawing/2014/main" id="{F30A6D8E-B8BC-6D4A-8FCE-ADC3F63044D9}"/>
              </a:ext>
            </a:extLst>
          </p:cNvPr>
          <p:cNvPicPr>
            <a:picLocks noChangeAspect="1"/>
          </p:cNvPicPr>
          <p:nvPr/>
        </p:nvPicPr>
        <p:blipFill>
          <a:blip r:embed="rId2"/>
          <a:stretch>
            <a:fillRect/>
          </a:stretch>
        </p:blipFill>
        <p:spPr>
          <a:xfrm>
            <a:off x="530431" y="638299"/>
            <a:ext cx="3744685" cy="5617028"/>
          </a:xfrm>
          <a:prstGeom prst="rect">
            <a:avLst/>
          </a:prstGeom>
        </p:spPr>
      </p:pic>
    </p:spTree>
    <p:extLst>
      <p:ext uri="{BB962C8B-B14F-4D97-AF65-F5344CB8AC3E}">
        <p14:creationId xmlns:p14="http://schemas.microsoft.com/office/powerpoint/2010/main" val="207166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4904510" y="1594380"/>
            <a:ext cx="6685808" cy="3693319"/>
          </a:xfrm>
          <a:prstGeom prst="rect">
            <a:avLst/>
          </a:prstGeom>
        </p:spPr>
        <p:txBody>
          <a:bodyPr wrap="square">
            <a:spAutoFit/>
          </a:bodyPr>
          <a:lstStyle/>
          <a:p>
            <a:r>
              <a:rPr lang="tr-TR" spc="300" dirty="0" err="1">
                <a:solidFill>
                  <a:srgbClr val="FF2EA6"/>
                </a:solidFill>
                <a:latin typeface="Century Gothic" panose="020B0502020202020204" pitchFamily="34" charset="0"/>
                <a:ea typeface="Calibri" panose="020F0502020204030204" pitchFamily="34" charset="0"/>
              </a:rPr>
              <a:t>Baudrillard</a:t>
            </a:r>
            <a:r>
              <a:rPr lang="tr-TR" spc="300" dirty="0">
                <a:solidFill>
                  <a:srgbClr val="FF2EA6"/>
                </a:solidFill>
                <a:latin typeface="Century Gothic" panose="020B0502020202020204" pitchFamily="34" charset="0"/>
                <a:ea typeface="Calibri" panose="020F0502020204030204" pitchFamily="34" charset="0"/>
              </a:rPr>
              <a:t> gibi kuramcılar için, böylesi çok katmanlı bir doygunluk, tüm </a:t>
            </a:r>
            <a:r>
              <a:rPr lang="tr-TR" spc="300" dirty="0" err="1">
                <a:solidFill>
                  <a:srgbClr val="FF2EA6"/>
                </a:solidFill>
                <a:latin typeface="Century Gothic" panose="020B0502020202020204" pitchFamily="34" charset="0"/>
                <a:ea typeface="Calibri" panose="020F0502020204030204" pitchFamily="34" charset="0"/>
              </a:rPr>
              <a:t>dolayımlanmış</a:t>
            </a:r>
            <a:r>
              <a:rPr lang="tr-TR" spc="300" dirty="0">
                <a:solidFill>
                  <a:srgbClr val="FF2EA6"/>
                </a:solidFill>
                <a:latin typeface="Century Gothic" panose="020B0502020202020204" pitchFamily="34" charset="0"/>
                <a:ea typeface="Calibri" panose="020F0502020204030204" pitchFamily="34" charset="0"/>
              </a:rPr>
              <a:t> imgeler ve temsillerin altında yatan herhangi türde gerçek bir toplumu, hakiki bir kültürel kimliği tasavvur etmeyi, dünyanın nasıl bir yer olduğuna ilişkin gerçekçi bir değerlendirmeyi olanaksız kılar. Bu tür bir sosyal evrende her şey koda dönüşür. Her meta, tüketimini artıracak reklamcılık kodlarıyla bezenir. Tüketim kültürü öyle bir kodlama düzeni yaratır ki, her şey zıddıyla birlikte çelişkisiz bir şekilde var olabilir. </a:t>
            </a:r>
            <a:r>
              <a:rPr lang="tr-TR" spc="300" dirty="0">
                <a:solidFill>
                  <a:srgbClr val="FF2EA6"/>
                </a:solidFill>
                <a:latin typeface="Century Gothic" panose="020B0502020202020204" pitchFamily="34" charset="0"/>
              </a:rPr>
              <a:t> </a:t>
            </a:r>
          </a:p>
        </p:txBody>
      </p:sp>
      <p:pic>
        <p:nvPicPr>
          <p:cNvPr id="5" name="Resim 4">
            <a:extLst>
              <a:ext uri="{FF2B5EF4-FFF2-40B4-BE49-F238E27FC236}">
                <a16:creationId xmlns:a16="http://schemas.microsoft.com/office/drawing/2014/main" id="{EBA877AF-86CA-A640-9536-92AB6B6D9D76}"/>
              </a:ext>
            </a:extLst>
          </p:cNvPr>
          <p:cNvPicPr>
            <a:picLocks noChangeAspect="1"/>
          </p:cNvPicPr>
          <p:nvPr/>
        </p:nvPicPr>
        <p:blipFill>
          <a:blip r:embed="rId2"/>
          <a:stretch>
            <a:fillRect/>
          </a:stretch>
        </p:blipFill>
        <p:spPr>
          <a:xfrm>
            <a:off x="668233" y="527133"/>
            <a:ext cx="3785013" cy="5683203"/>
          </a:xfrm>
          <a:prstGeom prst="rect">
            <a:avLst/>
          </a:prstGeom>
        </p:spPr>
      </p:pic>
    </p:spTree>
    <p:extLst>
      <p:ext uri="{BB962C8B-B14F-4D97-AF65-F5344CB8AC3E}">
        <p14:creationId xmlns:p14="http://schemas.microsoft.com/office/powerpoint/2010/main" val="74903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60CBF87-2BFC-FE4A-8B2C-5208C2535D6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57188" y="582613"/>
            <a:ext cx="3486150" cy="5703887"/>
          </a:xfrm>
          <a:prstGeom prst="rect">
            <a:avLst/>
          </a:prstGeom>
        </p:spPr>
      </p:pic>
      <p:sp>
        <p:nvSpPr>
          <p:cNvPr id="9" name="Dikdörtgen 8">
            <a:extLst>
              <a:ext uri="{FF2B5EF4-FFF2-40B4-BE49-F238E27FC236}">
                <a16:creationId xmlns:a16="http://schemas.microsoft.com/office/drawing/2014/main" id="{50E08AE5-7E70-474E-99AC-367797B1DC45}"/>
              </a:ext>
            </a:extLst>
          </p:cNvPr>
          <p:cNvSpPr/>
          <p:nvPr/>
        </p:nvSpPr>
        <p:spPr>
          <a:xfrm>
            <a:off x="4362450" y="926177"/>
            <a:ext cx="7038975" cy="4708981"/>
          </a:xfrm>
          <a:prstGeom prst="rect">
            <a:avLst/>
          </a:prstGeom>
        </p:spPr>
        <p:txBody>
          <a:bodyPr wrap="square">
            <a:spAutoFit/>
          </a:bodyPr>
          <a:lstStyle/>
          <a:p>
            <a:r>
              <a:rPr lang="tr-TR" sz="2000" spc="300" dirty="0">
                <a:solidFill>
                  <a:srgbClr val="FF2EA6"/>
                </a:solidFill>
                <a:latin typeface="Century Gothic" panose="020B0502020202020204" pitchFamily="34" charset="0"/>
                <a:cs typeface="Angsana New" panose="02020603050405020304" pitchFamily="18" charset="-34"/>
              </a:rPr>
              <a:t>Marshall </a:t>
            </a:r>
            <a:r>
              <a:rPr lang="tr-TR" sz="2000" spc="300" dirty="0" err="1">
                <a:solidFill>
                  <a:srgbClr val="FF2EA6"/>
                </a:solidFill>
                <a:latin typeface="Century Gothic" panose="020B0502020202020204" pitchFamily="34" charset="0"/>
                <a:cs typeface="Angsana New" panose="02020603050405020304" pitchFamily="18" charset="-34"/>
              </a:rPr>
              <a:t>McLuhan</a:t>
            </a:r>
            <a:r>
              <a:rPr lang="tr-TR" sz="2000" spc="300" dirty="0">
                <a:solidFill>
                  <a:srgbClr val="FF2EA6"/>
                </a:solidFill>
                <a:latin typeface="Century Gothic" panose="020B0502020202020204" pitchFamily="34" charset="0"/>
                <a:cs typeface="Angsana New" panose="02020603050405020304" pitchFamily="18" charset="-34"/>
              </a:rPr>
              <a:t>, 1960’larda iletişim teknolojilerinin bedenlerimizin birer uzantısı olduğunu öne sürmüştü; telefon, kulağımızın, televizyon ise hem gözümüz hem kulağımızın uzantısıydı. İletişim teknolojileri, insanın mekânsal ve zamansal hareketini artırma arzusunu ifade ediyor, duyularımızı ve bedensel yeteneklerimizi genişletiyordu. Fakat bu genişleme, tüm duyularımız açısından eş yönlü gerçekleşmiyor, iletişim araçlarının sahip olduğu özellikler bazı duyuları diğerlerinin önüne geçiriyordu. </a:t>
            </a:r>
            <a:r>
              <a:rPr lang="tr-TR" sz="2000" spc="300" dirty="0" err="1">
                <a:solidFill>
                  <a:srgbClr val="FF2EA6"/>
                </a:solidFill>
                <a:latin typeface="Century Gothic" panose="020B0502020202020204" pitchFamily="34" charset="0"/>
                <a:cs typeface="Angsana New" panose="02020603050405020304" pitchFamily="18" charset="-34"/>
              </a:rPr>
              <a:t>McLuhan’a</a:t>
            </a:r>
            <a:r>
              <a:rPr lang="tr-TR" sz="2000" spc="300" dirty="0">
                <a:solidFill>
                  <a:srgbClr val="FF2EA6"/>
                </a:solidFill>
                <a:latin typeface="Century Gothic" panose="020B0502020202020204" pitchFamily="34" charset="0"/>
                <a:cs typeface="Angsana New" panose="02020603050405020304" pitchFamily="18" charset="-34"/>
              </a:rPr>
              <a:t> göre artık, görüntü ve imgelerin her şeyin önüne geçtiği bir çağda yaşıyorduk.</a:t>
            </a:r>
          </a:p>
        </p:txBody>
      </p:sp>
    </p:spTree>
    <p:extLst>
      <p:ext uri="{BB962C8B-B14F-4D97-AF65-F5344CB8AC3E}">
        <p14:creationId xmlns:p14="http://schemas.microsoft.com/office/powerpoint/2010/main" val="3723185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6187418" y="1702789"/>
            <a:ext cx="5284146" cy="3970318"/>
          </a:xfrm>
          <a:prstGeom prst="rect">
            <a:avLst/>
          </a:prstGeom>
        </p:spPr>
        <p:txBody>
          <a:bodyPr wrap="square">
            <a:spAutoFit/>
          </a:bodyPr>
          <a:lstStyle/>
          <a:p>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kuramcıların güncel tüketim ve medya pratiklerinin getirdiği parçalanma ve akışkanlığa yaptığı vurgu, son yıllarda internet kültürü bağlamında sıklıkla dile getirilmektedir. Özellikle benliğin akışkanlığı ve sabit kimliklerin yerini, çok boyutlu farklı kimlik kiplerine bırakması gibi tartışmalar </a:t>
            </a:r>
            <a:r>
              <a:rPr lang="tr-TR" spc="300" dirty="0" err="1">
                <a:solidFill>
                  <a:srgbClr val="FF2EA6"/>
                </a:solidFill>
                <a:latin typeface="Century Gothic" panose="020B0502020202020204" pitchFamily="34" charset="0"/>
                <a:ea typeface="Calibri" panose="020F0502020204030204" pitchFamily="34" charset="0"/>
              </a:rPr>
              <a:t>Baudrillard’ın</a:t>
            </a:r>
            <a:r>
              <a:rPr lang="tr-TR" spc="300" dirty="0">
                <a:solidFill>
                  <a:srgbClr val="FF2EA6"/>
                </a:solidFill>
                <a:latin typeface="Century Gothic" panose="020B0502020202020204" pitchFamily="34" charset="0"/>
                <a:ea typeface="Calibri" panose="020F0502020204030204" pitchFamily="34" charset="0"/>
              </a:rPr>
              <a:t> geliştirdiği fikirlere de güncellik –kimi zaman da açıklık– kazandırmaktadır. </a:t>
            </a:r>
          </a:p>
          <a:p>
            <a:r>
              <a:rPr lang="tr-TR" spc="300" dirty="0">
                <a:solidFill>
                  <a:srgbClr val="FF2EA6"/>
                </a:solidFill>
                <a:latin typeface="Century Gothic" panose="020B0502020202020204" pitchFamily="34" charset="0"/>
              </a:rPr>
              <a:t> </a:t>
            </a:r>
          </a:p>
        </p:txBody>
      </p:sp>
      <p:pic>
        <p:nvPicPr>
          <p:cNvPr id="4" name="Resim 3">
            <a:extLst>
              <a:ext uri="{FF2B5EF4-FFF2-40B4-BE49-F238E27FC236}">
                <a16:creationId xmlns:a16="http://schemas.microsoft.com/office/drawing/2014/main" id="{EFE533D2-9AA2-584B-A50F-8C3E2638CFFA}"/>
              </a:ext>
            </a:extLst>
          </p:cNvPr>
          <p:cNvPicPr>
            <a:picLocks noChangeAspect="1"/>
          </p:cNvPicPr>
          <p:nvPr/>
        </p:nvPicPr>
        <p:blipFill>
          <a:blip r:embed="rId2"/>
          <a:stretch>
            <a:fillRect/>
          </a:stretch>
        </p:blipFill>
        <p:spPr>
          <a:xfrm>
            <a:off x="600693" y="1211283"/>
            <a:ext cx="4953330" cy="4953330"/>
          </a:xfrm>
          <a:prstGeom prst="rect">
            <a:avLst/>
          </a:prstGeom>
        </p:spPr>
      </p:pic>
    </p:spTree>
    <p:extLst>
      <p:ext uri="{BB962C8B-B14F-4D97-AF65-F5344CB8AC3E}">
        <p14:creationId xmlns:p14="http://schemas.microsoft.com/office/powerpoint/2010/main" val="1803164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973731" y="1581221"/>
            <a:ext cx="6187090" cy="3970318"/>
          </a:xfrm>
          <a:prstGeom prst="rect">
            <a:avLst/>
          </a:prstGeom>
        </p:spPr>
        <p:txBody>
          <a:bodyPr wrap="square">
            <a:spAutoFit/>
          </a:bodyPr>
          <a:lstStyle/>
          <a:p>
            <a:pPr algn="r"/>
            <a:r>
              <a:rPr lang="tr-TR" spc="300" dirty="0" err="1">
                <a:solidFill>
                  <a:srgbClr val="FF2EA6"/>
                </a:solidFill>
                <a:latin typeface="Century Gothic" panose="020B0502020202020204" pitchFamily="34" charset="0"/>
                <a:ea typeface="Calibri" panose="020F0502020204030204" pitchFamily="34" charset="0"/>
              </a:rPr>
              <a:t>Sherry</a:t>
            </a:r>
            <a:r>
              <a:rPr lang="tr-TR" spc="300" dirty="0">
                <a:solidFill>
                  <a:srgbClr val="FF2EA6"/>
                </a:solidFill>
                <a:latin typeface="Century Gothic" panose="020B0502020202020204" pitchFamily="34" charset="0"/>
                <a:ea typeface="Calibri" panose="020F0502020204030204" pitchFamily="34" charset="0"/>
              </a:rPr>
              <a:t> </a:t>
            </a:r>
            <a:r>
              <a:rPr lang="tr-TR" spc="300" dirty="0" err="1">
                <a:solidFill>
                  <a:srgbClr val="FF2EA6"/>
                </a:solidFill>
                <a:latin typeface="Century Gothic" panose="020B0502020202020204" pitchFamily="34" charset="0"/>
                <a:ea typeface="Calibri" panose="020F0502020204030204" pitchFamily="34" charset="0"/>
              </a:rPr>
              <a:t>Turkle</a:t>
            </a:r>
            <a:r>
              <a:rPr lang="tr-TR" spc="300" dirty="0">
                <a:solidFill>
                  <a:srgbClr val="FF2EA6"/>
                </a:solidFill>
                <a:latin typeface="Century Gothic" panose="020B0502020202020204" pitchFamily="34" charset="0"/>
                <a:ea typeface="Calibri" panose="020F0502020204030204" pitchFamily="34" charset="0"/>
              </a:rPr>
              <a:t>, bilgisayar ekranının başındaki yaşamımızı simülasyon kültürünün kusursuz bir örneği olarak ele alır. Ona göre internet ortamındaki varlığımız bütünüyle simgeler arasındaki bir etkileşime dayalıdır. Bu durumda “gerçek” kişiler ile “sanal” simgeler arasındaki bağlantının niteliği belirsiz hale gelir. </a:t>
            </a:r>
            <a:r>
              <a:rPr lang="tr-TR" spc="300" dirty="0" err="1">
                <a:solidFill>
                  <a:srgbClr val="FF2EA6"/>
                </a:solidFill>
                <a:latin typeface="Century Gothic" panose="020B0502020202020204" pitchFamily="34" charset="0"/>
                <a:ea typeface="Calibri" panose="020F0502020204030204" pitchFamily="34" charset="0"/>
              </a:rPr>
              <a:t>Turkle’a</a:t>
            </a:r>
            <a:r>
              <a:rPr lang="tr-TR" spc="300" dirty="0">
                <a:solidFill>
                  <a:srgbClr val="FF2EA6"/>
                </a:solidFill>
                <a:latin typeface="Century Gothic" panose="020B0502020202020204" pitchFamily="34" charset="0"/>
                <a:ea typeface="Calibri" panose="020F0502020204030204" pitchFamily="34" charset="0"/>
              </a:rPr>
              <a:t> göre, fiziksel mevcudiyetin  ve mesafe sınırlarının ortadan kalkışıyla birlikte kullanıcılar, bu simgesel değiş–tokuş içinde sanal kimliklerini istedikleri gibi şekillendirebilir. </a:t>
            </a:r>
            <a:r>
              <a:rPr lang="tr-TR" spc="300" dirty="0">
                <a:solidFill>
                  <a:srgbClr val="FF2EA6"/>
                </a:solidFill>
                <a:latin typeface="Century Gothic" panose="020B0502020202020204" pitchFamily="34" charset="0"/>
              </a:rPr>
              <a:t> </a:t>
            </a:r>
          </a:p>
        </p:txBody>
      </p:sp>
      <p:pic>
        <p:nvPicPr>
          <p:cNvPr id="6" name="Resim 5">
            <a:extLst>
              <a:ext uri="{FF2B5EF4-FFF2-40B4-BE49-F238E27FC236}">
                <a16:creationId xmlns:a16="http://schemas.microsoft.com/office/drawing/2014/main" id="{64A8D4E9-81C2-AC4B-BEEE-9CB0AB6CA721}"/>
              </a:ext>
            </a:extLst>
          </p:cNvPr>
          <p:cNvPicPr>
            <a:picLocks noChangeAspect="1"/>
          </p:cNvPicPr>
          <p:nvPr/>
        </p:nvPicPr>
        <p:blipFill>
          <a:blip r:embed="rId2"/>
          <a:stretch>
            <a:fillRect/>
          </a:stretch>
        </p:blipFill>
        <p:spPr>
          <a:xfrm>
            <a:off x="7664335" y="746314"/>
            <a:ext cx="3608531" cy="5450126"/>
          </a:xfrm>
          <a:prstGeom prst="rect">
            <a:avLst/>
          </a:prstGeom>
        </p:spPr>
      </p:pic>
    </p:spTree>
    <p:extLst>
      <p:ext uri="{BB962C8B-B14F-4D97-AF65-F5344CB8AC3E}">
        <p14:creationId xmlns:p14="http://schemas.microsoft.com/office/powerpoint/2010/main" val="2928850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855024" y="3995678"/>
            <a:ext cx="10580914" cy="2862322"/>
          </a:xfrm>
          <a:prstGeom prst="rect">
            <a:avLst/>
          </a:prstGeom>
        </p:spPr>
        <p:txBody>
          <a:bodyPr wrap="square">
            <a:spAutoFit/>
          </a:bodyPr>
          <a:lstStyle/>
          <a:p>
            <a:r>
              <a:rPr lang="tr-TR" spc="300" dirty="0">
                <a:solidFill>
                  <a:srgbClr val="FF2EA6"/>
                </a:solidFill>
                <a:latin typeface="Century Gothic" panose="020B0502020202020204" pitchFamily="34" charset="0"/>
              </a:rPr>
              <a:t>“Rol yapma </a:t>
            </a:r>
            <a:r>
              <a:rPr lang="tr-TR" spc="300" dirty="0" err="1">
                <a:solidFill>
                  <a:srgbClr val="FF2EA6"/>
                </a:solidFill>
                <a:latin typeface="Century Gothic" panose="020B0502020202020204" pitchFamily="34" charset="0"/>
              </a:rPr>
              <a:t>oyunları”nın</a:t>
            </a:r>
            <a:r>
              <a:rPr lang="tr-TR" spc="300" dirty="0">
                <a:solidFill>
                  <a:srgbClr val="FF2EA6"/>
                </a:solidFill>
                <a:latin typeface="Century Gothic" panose="020B0502020202020204" pitchFamily="34" charset="0"/>
              </a:rPr>
              <a:t> ilk örneklerini inceleyen </a:t>
            </a:r>
            <a:r>
              <a:rPr lang="tr-TR" spc="300" dirty="0" err="1">
                <a:solidFill>
                  <a:srgbClr val="FF2EA6"/>
                </a:solidFill>
                <a:latin typeface="Century Gothic" panose="020B0502020202020204" pitchFamily="34" charset="0"/>
              </a:rPr>
              <a:t>Turkle</a:t>
            </a:r>
            <a:r>
              <a:rPr lang="tr-TR" spc="300" dirty="0">
                <a:solidFill>
                  <a:srgbClr val="FF2EA6"/>
                </a:solidFill>
                <a:latin typeface="Century Gothic" panose="020B0502020202020204" pitchFamily="34" charset="0"/>
              </a:rPr>
              <a:t>, bu oyunlar yoluyla yaratılan sanal gerçeklikte kimliklerin akışkan hale gelişi üzerinde durmuştur. Bilgisayar ekranında ve ağ ortamında bizi temsil eden görüntüler ve metinleri istediğimiz sıklıkla değiştirebilir, birden fazla sanal kimlik yaratabilir, fiziksel bedenimizin sınırlamalarını aşabiliriz. </a:t>
            </a:r>
            <a:r>
              <a:rPr lang="tr-TR" spc="300" dirty="0" err="1">
                <a:solidFill>
                  <a:srgbClr val="FF2EA6"/>
                </a:solidFill>
                <a:latin typeface="Century Gothic" panose="020B0502020202020204" pitchFamily="34" charset="0"/>
              </a:rPr>
              <a:t>Turkle</a:t>
            </a:r>
            <a:r>
              <a:rPr lang="tr-TR" spc="300" dirty="0">
                <a:solidFill>
                  <a:srgbClr val="FF2EA6"/>
                </a:solidFill>
                <a:latin typeface="Century Gothic" panose="020B0502020202020204" pitchFamily="34" charset="0"/>
              </a:rPr>
              <a:t>, tüm bu olasılıklar nedeniyle –</a:t>
            </a:r>
            <a:r>
              <a:rPr lang="tr-TR" spc="300" dirty="0" err="1">
                <a:solidFill>
                  <a:srgbClr val="FF2EA6"/>
                </a:solidFill>
                <a:latin typeface="Century Gothic" panose="020B0502020202020204" pitchFamily="34" charset="0"/>
              </a:rPr>
              <a:t>postmodern</a:t>
            </a:r>
            <a:r>
              <a:rPr lang="tr-TR" spc="300" dirty="0">
                <a:solidFill>
                  <a:srgbClr val="FF2EA6"/>
                </a:solidFill>
                <a:latin typeface="Century Gothic" panose="020B0502020202020204" pitchFamily="34" charset="0"/>
              </a:rPr>
              <a:t> kuramları destekleyecek şekilde– sabit bireysel kimliğin çevrimiçi ortamda yerini istikrarsız, çoklu ve sürekli değişen bir benlik tasarımına bıraktığını savunmuştur.</a:t>
            </a:r>
          </a:p>
          <a:p>
            <a:r>
              <a:rPr lang="tr-TR" spc="300" dirty="0">
                <a:solidFill>
                  <a:srgbClr val="FF2EA6"/>
                </a:solidFill>
                <a:latin typeface="Century Gothic" panose="020B0502020202020204" pitchFamily="34" charset="0"/>
              </a:rPr>
              <a:t> </a:t>
            </a:r>
          </a:p>
        </p:txBody>
      </p:sp>
      <p:pic>
        <p:nvPicPr>
          <p:cNvPr id="4" name="Resim 3">
            <a:extLst>
              <a:ext uri="{FF2B5EF4-FFF2-40B4-BE49-F238E27FC236}">
                <a16:creationId xmlns:a16="http://schemas.microsoft.com/office/drawing/2014/main" id="{6ACF3AAF-BB95-9541-B8AA-E3166B56AE03}"/>
              </a:ext>
            </a:extLst>
          </p:cNvPr>
          <p:cNvPicPr>
            <a:picLocks noChangeAspect="1"/>
          </p:cNvPicPr>
          <p:nvPr/>
        </p:nvPicPr>
        <p:blipFill>
          <a:blip r:embed="rId2"/>
          <a:stretch>
            <a:fillRect/>
          </a:stretch>
        </p:blipFill>
        <p:spPr>
          <a:xfrm>
            <a:off x="3219120" y="548491"/>
            <a:ext cx="5397500" cy="3314700"/>
          </a:xfrm>
          <a:prstGeom prst="rect">
            <a:avLst/>
          </a:prstGeom>
        </p:spPr>
      </p:pic>
    </p:spTree>
    <p:extLst>
      <p:ext uri="{BB962C8B-B14F-4D97-AF65-F5344CB8AC3E}">
        <p14:creationId xmlns:p14="http://schemas.microsoft.com/office/powerpoint/2010/main" val="1542646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617517" y="2107856"/>
            <a:ext cx="5569528" cy="2585323"/>
          </a:xfrm>
          <a:prstGeom prst="rect">
            <a:avLst/>
          </a:prstGeom>
        </p:spPr>
        <p:txBody>
          <a:bodyPr wrap="square">
            <a:spAutoFit/>
          </a:bodyPr>
          <a:lstStyle/>
          <a:p>
            <a:pPr algn="r"/>
            <a:r>
              <a:rPr lang="tr-TR" spc="300" dirty="0">
                <a:solidFill>
                  <a:srgbClr val="FF2EA6"/>
                </a:solidFill>
                <a:latin typeface="Century Gothic" panose="020B0502020202020204" pitchFamily="34" charset="0"/>
              </a:rPr>
              <a:t>“Sanal” karakterlere ve onların “kurmaca” ilişkilerine giderek daha fazla zaman ve enerji harcadığımız bu koşullarda –eğer böyle bir şey varsa– “birincil” kimliğimizin ekranın içindeki mi, yoksa önündeki mi olacağı pek çok sosyoloğun ilgisini çeken bir soruna dönüşmektedir. </a:t>
            </a:r>
          </a:p>
          <a:p>
            <a:r>
              <a:rPr lang="tr-TR" spc="300" dirty="0">
                <a:solidFill>
                  <a:srgbClr val="FF2EA6"/>
                </a:solidFill>
                <a:latin typeface="Century Gothic" panose="020B0502020202020204" pitchFamily="34" charset="0"/>
              </a:rPr>
              <a:t> </a:t>
            </a:r>
          </a:p>
        </p:txBody>
      </p:sp>
      <p:pic>
        <p:nvPicPr>
          <p:cNvPr id="4" name="Resim 3">
            <a:extLst>
              <a:ext uri="{FF2B5EF4-FFF2-40B4-BE49-F238E27FC236}">
                <a16:creationId xmlns:a16="http://schemas.microsoft.com/office/drawing/2014/main" id="{B959CA61-085D-3348-8BD9-02EF34EA794E}"/>
              </a:ext>
            </a:extLst>
          </p:cNvPr>
          <p:cNvPicPr>
            <a:picLocks noChangeAspect="1"/>
          </p:cNvPicPr>
          <p:nvPr/>
        </p:nvPicPr>
        <p:blipFill>
          <a:blip r:embed="rId2"/>
          <a:stretch>
            <a:fillRect/>
          </a:stretch>
        </p:blipFill>
        <p:spPr>
          <a:xfrm>
            <a:off x="6392852" y="494033"/>
            <a:ext cx="5385943" cy="5812971"/>
          </a:xfrm>
          <a:prstGeom prst="rect">
            <a:avLst/>
          </a:prstGeom>
        </p:spPr>
      </p:pic>
    </p:spTree>
    <p:extLst>
      <p:ext uri="{BB962C8B-B14F-4D97-AF65-F5344CB8AC3E}">
        <p14:creationId xmlns:p14="http://schemas.microsoft.com/office/powerpoint/2010/main" val="3177769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4699648" y="941210"/>
            <a:ext cx="6973796" cy="5355312"/>
          </a:xfrm>
          <a:prstGeom prst="rect">
            <a:avLst/>
          </a:prstGeom>
        </p:spPr>
        <p:txBody>
          <a:bodyPr wrap="square">
            <a:spAutoFit/>
          </a:bodyPr>
          <a:lstStyle/>
          <a:p>
            <a:r>
              <a:rPr lang="tr-TR" spc="300" dirty="0">
                <a:solidFill>
                  <a:srgbClr val="FF2EA6"/>
                </a:solidFill>
                <a:latin typeface="Century Gothic" panose="020B0502020202020204" pitchFamily="34" charset="0"/>
              </a:rPr>
              <a:t>Mark Poster, “internet </a:t>
            </a:r>
            <a:r>
              <a:rPr lang="tr-TR" spc="300" dirty="0" err="1">
                <a:solidFill>
                  <a:srgbClr val="FF2EA6"/>
                </a:solidFill>
                <a:latin typeface="Century Gothic" panose="020B0502020202020204" pitchFamily="34" charset="0"/>
              </a:rPr>
              <a:t>çağı”nı</a:t>
            </a:r>
            <a:r>
              <a:rPr lang="tr-TR" spc="300" dirty="0">
                <a:solidFill>
                  <a:srgbClr val="FF2EA6"/>
                </a:solidFill>
                <a:latin typeface="Century Gothic" panose="020B0502020202020204" pitchFamily="34" charset="0"/>
              </a:rPr>
              <a:t>, dışsal gerçekliğin eksiksiz bilgisine ulaşabilen rasyonel özne tasarımına dayalı </a:t>
            </a:r>
            <a:r>
              <a:rPr lang="tr-TR" spc="300" dirty="0" err="1">
                <a:solidFill>
                  <a:srgbClr val="FF2EA6"/>
                </a:solidFill>
                <a:latin typeface="Century Gothic" panose="020B0502020202020204" pitchFamily="34" charset="0"/>
              </a:rPr>
              <a:t>Aydınlanma’nın</a:t>
            </a:r>
            <a:r>
              <a:rPr lang="tr-TR" spc="300" dirty="0">
                <a:solidFill>
                  <a:srgbClr val="FF2EA6"/>
                </a:solidFill>
                <a:latin typeface="Century Gothic" panose="020B0502020202020204" pitchFamily="34" charset="0"/>
              </a:rPr>
              <a:t> yıkılışının son aşaması olarak görür. Yazara göre, basılı medyanın hâkim olduğu zamanlarda özne, kitap ve gazetelere bireysel olarak yöneliyor, onların kavramsal derinliğiyle belli bir biçim alıyor; bilgili, eleştirel ve rasyonel hale geliyordu. Üstelik basılı medyanın dış dünyayla açık bir bağlantısı vardı. Televizyonun hâkimiyetindeki ikinci çağda bu rasyonellik ve dışsal gerçeklikle olan bağ sürmekle birlikte, sonu gelmeyen görüntüler ve imgeler dış dünyayla ilişki içinde eylemde bulunma yeteneğini zayıflatmıştır. Son aşama olan internet çağında ise, öznenin kendisi parçalanmış hale gelirken gözlemlenebilir dış dünya tamamen geri plana çekilir.  </a:t>
            </a:r>
          </a:p>
        </p:txBody>
      </p:sp>
      <p:pic>
        <p:nvPicPr>
          <p:cNvPr id="4" name="Resim 3">
            <a:extLst>
              <a:ext uri="{FF2B5EF4-FFF2-40B4-BE49-F238E27FC236}">
                <a16:creationId xmlns:a16="http://schemas.microsoft.com/office/drawing/2014/main" id="{A00AEF2D-6D45-5844-B04D-61A25EB417FE}"/>
              </a:ext>
            </a:extLst>
          </p:cNvPr>
          <p:cNvPicPr>
            <a:picLocks noChangeAspect="1"/>
          </p:cNvPicPr>
          <p:nvPr/>
        </p:nvPicPr>
        <p:blipFill>
          <a:blip r:embed="rId2"/>
          <a:stretch>
            <a:fillRect/>
          </a:stretch>
        </p:blipFill>
        <p:spPr>
          <a:xfrm>
            <a:off x="938151" y="1101814"/>
            <a:ext cx="3111076" cy="5034104"/>
          </a:xfrm>
          <a:prstGeom prst="rect">
            <a:avLst/>
          </a:prstGeom>
        </p:spPr>
      </p:pic>
    </p:spTree>
    <p:extLst>
      <p:ext uri="{BB962C8B-B14F-4D97-AF65-F5344CB8AC3E}">
        <p14:creationId xmlns:p14="http://schemas.microsoft.com/office/powerpoint/2010/main" val="2356974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4049019" y="2187705"/>
            <a:ext cx="7924800" cy="2862322"/>
          </a:xfrm>
          <a:prstGeom prst="rect">
            <a:avLst/>
          </a:prstGeom>
        </p:spPr>
        <p:txBody>
          <a:bodyPr wrap="square">
            <a:spAutoFit/>
          </a:bodyPr>
          <a:lstStyle/>
          <a:p>
            <a:r>
              <a:rPr lang="tr-TR" spc="300" dirty="0">
                <a:solidFill>
                  <a:srgbClr val="FF2EA6"/>
                </a:solidFill>
                <a:latin typeface="Century Gothic" panose="020B0502020202020204" pitchFamily="34" charset="0"/>
                <a:ea typeface="Calibri" panose="020F0502020204030204" pitchFamily="34" charset="0"/>
              </a:rPr>
              <a:t>Gerçekliğe referansı olmayan yüzeysel içeriklerle dolu bu simülasyon evreninde gerçek ve temsil ayrımı iyiden iyiye bulanıklaşır. Eskinin bütünlüklü </a:t>
            </a:r>
            <a:r>
              <a:rPr lang="tr-TR" spc="300" dirty="0" err="1">
                <a:solidFill>
                  <a:srgbClr val="FF2EA6"/>
                </a:solidFill>
                <a:latin typeface="Century Gothic" panose="020B0502020202020204" pitchFamily="34" charset="0"/>
                <a:ea typeface="Calibri" panose="020F0502020204030204" pitchFamily="34" charset="0"/>
              </a:rPr>
              <a:t>izlerkitlesinin</a:t>
            </a:r>
            <a:r>
              <a:rPr lang="tr-TR" spc="300" dirty="0">
                <a:solidFill>
                  <a:srgbClr val="FF2EA6"/>
                </a:solidFill>
                <a:latin typeface="Century Gothic" panose="020B0502020202020204" pitchFamily="34" charset="0"/>
                <a:ea typeface="Calibri" panose="020F0502020204030204" pitchFamily="34" charset="0"/>
              </a:rPr>
              <a:t> yerini çevrimiçi ortamda, bireysel olarak ayrışmış, her biri sanal roller üstlenerek internette varlık gösteren kişiler alır. Öznenin gözlemleyeceği ya da anlayabileceği, dışsal bir “gerçek” dünya yoktur, yalnızca içinde kapsandığı sınırsız bir sanal dünya vardır.</a:t>
            </a:r>
          </a:p>
          <a:p>
            <a:r>
              <a:rPr lang="tr-TR" spc="300" dirty="0">
                <a:solidFill>
                  <a:srgbClr val="FF2EA6"/>
                </a:solidFill>
                <a:latin typeface="Century Gothic" panose="020B0502020202020204" pitchFamily="34" charset="0"/>
              </a:rPr>
              <a:t> </a:t>
            </a:r>
          </a:p>
        </p:txBody>
      </p:sp>
      <p:pic>
        <p:nvPicPr>
          <p:cNvPr id="3" name="Resim 2">
            <a:extLst>
              <a:ext uri="{FF2B5EF4-FFF2-40B4-BE49-F238E27FC236}">
                <a16:creationId xmlns:a16="http://schemas.microsoft.com/office/drawing/2014/main" id="{D9B468C0-F902-E845-8725-9479E3E345B2}"/>
              </a:ext>
            </a:extLst>
          </p:cNvPr>
          <p:cNvPicPr>
            <a:picLocks noChangeAspect="1"/>
          </p:cNvPicPr>
          <p:nvPr/>
        </p:nvPicPr>
        <p:blipFill>
          <a:blip r:embed="rId2"/>
          <a:stretch>
            <a:fillRect/>
          </a:stretch>
        </p:blipFill>
        <p:spPr>
          <a:xfrm>
            <a:off x="617517" y="1101814"/>
            <a:ext cx="3111076" cy="5034104"/>
          </a:xfrm>
          <a:prstGeom prst="rect">
            <a:avLst/>
          </a:prstGeom>
        </p:spPr>
      </p:pic>
    </p:spTree>
    <p:extLst>
      <p:ext uri="{BB962C8B-B14F-4D97-AF65-F5344CB8AC3E}">
        <p14:creationId xmlns:p14="http://schemas.microsoft.com/office/powerpoint/2010/main" val="372008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1306286" y="2124299"/>
            <a:ext cx="9915896" cy="2585323"/>
          </a:xfrm>
          <a:prstGeom prst="rect">
            <a:avLst/>
          </a:prstGeom>
        </p:spPr>
        <p:txBody>
          <a:bodyPr wrap="square">
            <a:spAutoFit/>
          </a:bodyPr>
          <a:lstStyle/>
          <a:p>
            <a:r>
              <a:rPr lang="tr-TR" spc="300" dirty="0" err="1">
                <a:solidFill>
                  <a:srgbClr val="FF2EA6"/>
                </a:solidFill>
                <a:latin typeface="Century Gothic" panose="020B0502020202020204" pitchFamily="34" charset="0"/>
                <a:ea typeface="Calibri" panose="020F0502020204030204" pitchFamily="34" charset="0"/>
              </a:rPr>
              <a:t>Postmodernist</a:t>
            </a:r>
            <a:r>
              <a:rPr lang="tr-TR" spc="300" dirty="0">
                <a:solidFill>
                  <a:srgbClr val="FF2EA6"/>
                </a:solidFill>
                <a:latin typeface="Century Gothic" panose="020B0502020202020204" pitchFamily="34" charset="0"/>
                <a:ea typeface="Calibri" panose="020F0502020204030204" pitchFamily="34" charset="0"/>
              </a:rPr>
              <a:t> perspektiften etkilenen yazarların gözlemleri dikkat çekici olmakla birlikte, </a:t>
            </a:r>
            <a:r>
              <a:rPr lang="tr-TR" spc="300" dirty="0" err="1">
                <a:solidFill>
                  <a:srgbClr val="FF2EA6"/>
                </a:solidFill>
                <a:latin typeface="Century Gothic" panose="020B0502020202020204" pitchFamily="34" charset="0"/>
                <a:ea typeface="Calibri" panose="020F0502020204030204" pitchFamily="34" charset="0"/>
              </a:rPr>
              <a:t>Turkle</a:t>
            </a:r>
            <a:r>
              <a:rPr lang="tr-TR" spc="300" dirty="0">
                <a:solidFill>
                  <a:srgbClr val="FF2EA6"/>
                </a:solidFill>
                <a:latin typeface="Century Gothic" panose="020B0502020202020204" pitchFamily="34" charset="0"/>
                <a:ea typeface="Calibri" panose="020F0502020204030204" pitchFamily="34" charset="0"/>
              </a:rPr>
              <a:t> ve </a:t>
            </a:r>
            <a:r>
              <a:rPr lang="tr-TR" spc="300" dirty="0" err="1">
                <a:solidFill>
                  <a:srgbClr val="FF2EA6"/>
                </a:solidFill>
                <a:latin typeface="Century Gothic" panose="020B0502020202020204" pitchFamily="34" charset="0"/>
                <a:ea typeface="Calibri" panose="020F0502020204030204" pitchFamily="34" charset="0"/>
              </a:rPr>
              <a:t>Poster’ınki</a:t>
            </a:r>
            <a:r>
              <a:rPr lang="tr-TR" spc="300" dirty="0">
                <a:solidFill>
                  <a:srgbClr val="FF2EA6"/>
                </a:solidFill>
                <a:latin typeface="Century Gothic" panose="020B0502020202020204" pitchFamily="34" charset="0"/>
                <a:ea typeface="Calibri" panose="020F0502020204030204" pitchFamily="34" charset="0"/>
              </a:rPr>
              <a:t> gibi yaklaşımların internete bakışında onun sosyal etkilerini abartma yönünde bir eğilim vardır. Bu gözlemlerde teknolojik belirlenimciliğin izlerini takip etmek pek de güç değildir. İnternet teknolojileri toplumsal dönüşümün başta gelen tetikleyicileri olarak görülür, internetin bir teknoloji olarak geliştirilmesinde ve kullanıma sokulmasında devlet müdahalesinin, teknoloji politikalarının, şirket çıkarlarının ve piyasa ilişkilerinin rolü ve etkisi göz ardı edilir. </a:t>
            </a:r>
            <a:r>
              <a:rPr lang="tr-TR" spc="300" dirty="0">
                <a:solidFill>
                  <a:srgbClr val="FF2EA6"/>
                </a:solidFill>
                <a:latin typeface="Century Gothic" panose="020B0502020202020204" pitchFamily="34" charset="0"/>
              </a:rPr>
              <a:t> </a:t>
            </a:r>
          </a:p>
        </p:txBody>
      </p:sp>
    </p:spTree>
    <p:extLst>
      <p:ext uri="{BB962C8B-B14F-4D97-AF65-F5344CB8AC3E}">
        <p14:creationId xmlns:p14="http://schemas.microsoft.com/office/powerpoint/2010/main" val="1621290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950026" y="2353842"/>
            <a:ext cx="10759045" cy="2308324"/>
          </a:xfrm>
          <a:prstGeom prst="rect">
            <a:avLst/>
          </a:prstGeom>
        </p:spPr>
        <p:txBody>
          <a:bodyPr wrap="square">
            <a:spAutoFit/>
          </a:bodyPr>
          <a:lstStyle/>
          <a:p>
            <a:r>
              <a:rPr lang="tr-TR" spc="300" dirty="0">
                <a:solidFill>
                  <a:srgbClr val="FF2EA6"/>
                </a:solidFill>
                <a:latin typeface="Century Gothic" panose="020B0502020202020204" pitchFamily="34" charset="0"/>
              </a:rPr>
              <a:t>İnternet, çevrimdışı dünyadan bağımsız, ona alternatif yeni bir uzam oluşturmaktan ziyade, iş dünyasıyla, piyasayla, siyasetle ve toplumsal kurumlarla giderek daha fazla bütünleşmektedir. İnternetin teknolojik altyapısını kullanan e-devlet, e-sağlık ve e-bankacılık gibi uygulamalar, sanal dünyanın bürokratik ve idari “gerçek” dünyayla ne ölçüde bütünleştiğini göstermeye yeterlidir. Ayrıca bu yazarlar, internetin sahip olduğu potansiyellerin seçici bir okumasını yaparlar, kimi olasılıklardan kendinden emin ve genelleştirilmiş tahminler üretirler. </a:t>
            </a:r>
          </a:p>
        </p:txBody>
      </p:sp>
    </p:spTree>
    <p:extLst>
      <p:ext uri="{BB962C8B-B14F-4D97-AF65-F5344CB8AC3E}">
        <p14:creationId xmlns:p14="http://schemas.microsoft.com/office/powerpoint/2010/main" val="275383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1235034" y="3998784"/>
            <a:ext cx="9955015" cy="2585323"/>
          </a:xfrm>
          <a:prstGeom prst="rect">
            <a:avLst/>
          </a:prstGeom>
        </p:spPr>
        <p:txBody>
          <a:bodyPr wrap="square">
            <a:spAutoFit/>
          </a:bodyPr>
          <a:lstStyle/>
          <a:p>
            <a:r>
              <a:rPr lang="tr-TR" spc="300" dirty="0">
                <a:solidFill>
                  <a:srgbClr val="FF2EA6"/>
                </a:solidFill>
                <a:latin typeface="Century Gothic" panose="020B0502020202020204" pitchFamily="34" charset="0"/>
              </a:rPr>
              <a:t>Bu tür yorumlar, gerçek hayatı </a:t>
            </a:r>
            <a:r>
              <a:rPr lang="tr-TR" spc="300" dirty="0" err="1">
                <a:solidFill>
                  <a:srgbClr val="FF2EA6"/>
                </a:solidFill>
                <a:latin typeface="Century Gothic" panose="020B0502020202020204" pitchFamily="34" charset="0"/>
              </a:rPr>
              <a:t>simüle</a:t>
            </a:r>
            <a:r>
              <a:rPr lang="tr-TR" spc="300" dirty="0">
                <a:solidFill>
                  <a:srgbClr val="FF2EA6"/>
                </a:solidFill>
                <a:latin typeface="Century Gothic" panose="020B0502020202020204" pitchFamily="34" charset="0"/>
              </a:rPr>
              <a:t> eden </a:t>
            </a:r>
            <a:r>
              <a:rPr lang="tr-TR" i="1" spc="300" dirty="0" err="1">
                <a:solidFill>
                  <a:srgbClr val="FF2EA6"/>
                </a:solidFill>
                <a:latin typeface="Century Gothic" panose="020B0502020202020204" pitchFamily="34" charset="0"/>
              </a:rPr>
              <a:t>The</a:t>
            </a:r>
            <a:r>
              <a:rPr lang="tr-TR" i="1" spc="300" dirty="0">
                <a:solidFill>
                  <a:srgbClr val="FF2EA6"/>
                </a:solidFill>
                <a:latin typeface="Century Gothic" panose="020B0502020202020204" pitchFamily="34" charset="0"/>
              </a:rPr>
              <a:t> </a:t>
            </a:r>
            <a:r>
              <a:rPr lang="tr-TR" i="1" spc="300" dirty="0" err="1">
                <a:solidFill>
                  <a:srgbClr val="FF2EA6"/>
                </a:solidFill>
                <a:latin typeface="Century Gothic" panose="020B0502020202020204" pitchFamily="34" charset="0"/>
              </a:rPr>
              <a:t>Sims</a:t>
            </a:r>
            <a:r>
              <a:rPr lang="tr-TR" spc="300" dirty="0">
                <a:solidFill>
                  <a:srgbClr val="FF2EA6"/>
                </a:solidFill>
                <a:latin typeface="Century Gothic" panose="020B0502020202020204" pitchFamily="34" charset="0"/>
              </a:rPr>
              <a:t>, </a:t>
            </a:r>
            <a:r>
              <a:rPr lang="tr-TR" i="1" spc="300" dirty="0">
                <a:solidFill>
                  <a:srgbClr val="FF2EA6"/>
                </a:solidFill>
                <a:latin typeface="Century Gothic" panose="020B0502020202020204" pitchFamily="34" charset="0"/>
              </a:rPr>
              <a:t>Second Life </a:t>
            </a:r>
            <a:r>
              <a:rPr lang="tr-TR" spc="300" dirty="0">
                <a:solidFill>
                  <a:srgbClr val="FF2EA6"/>
                </a:solidFill>
                <a:latin typeface="Century Gothic" panose="020B0502020202020204" pitchFamily="34" charset="0"/>
              </a:rPr>
              <a:t>vb. dijital oyunların yarattığı sanal sosyallik bağlamında geçerli olabilir fakat internet kişinin dünyadaki var olan konumunu sağlamlaştırmak için eşit derecede güçlü olanaklar da sunabilir. İnternet teknolojilerinin politik kampanyalar, toplumsal hareketler ya da hak savunuculuğu gibi alanlardaki kullanımı, yeni sanal kimlikler yaratmakla değil, kullanıcı özneleri “gerçek” dünyaya özgü sosyal ve politik gündemlerle ilişkili kılmaya yöneliktir.</a:t>
            </a:r>
          </a:p>
          <a:p>
            <a:r>
              <a:rPr lang="tr-TR" spc="300" dirty="0">
                <a:solidFill>
                  <a:srgbClr val="FF2EA6"/>
                </a:solidFill>
                <a:latin typeface="Century Gothic" panose="020B0502020202020204" pitchFamily="34" charset="0"/>
              </a:rPr>
              <a:t> </a:t>
            </a:r>
          </a:p>
        </p:txBody>
      </p:sp>
      <p:pic>
        <p:nvPicPr>
          <p:cNvPr id="4" name="Resim 3">
            <a:extLst>
              <a:ext uri="{FF2B5EF4-FFF2-40B4-BE49-F238E27FC236}">
                <a16:creationId xmlns:a16="http://schemas.microsoft.com/office/drawing/2014/main" id="{FF48763D-BD9C-EF40-B59E-1E06851DF5E8}"/>
              </a:ext>
            </a:extLst>
          </p:cNvPr>
          <p:cNvPicPr>
            <a:picLocks noChangeAspect="1"/>
          </p:cNvPicPr>
          <p:nvPr/>
        </p:nvPicPr>
        <p:blipFill>
          <a:blip r:embed="rId2"/>
          <a:stretch>
            <a:fillRect/>
          </a:stretch>
        </p:blipFill>
        <p:spPr>
          <a:xfrm>
            <a:off x="3123212" y="464041"/>
            <a:ext cx="5599466" cy="3200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4641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1341910" y="1949243"/>
            <a:ext cx="9820895" cy="3416320"/>
          </a:xfrm>
          <a:prstGeom prst="rect">
            <a:avLst/>
          </a:prstGeom>
        </p:spPr>
        <p:txBody>
          <a:bodyPr wrap="square">
            <a:spAutoFit/>
          </a:bodyPr>
          <a:lstStyle/>
          <a:p>
            <a:r>
              <a:rPr lang="tr-TR" spc="300" dirty="0" err="1">
                <a:solidFill>
                  <a:srgbClr val="FF2EA6"/>
                </a:solidFill>
                <a:latin typeface="Century Gothic" panose="020B0502020202020204" pitchFamily="34" charset="0"/>
                <a:ea typeface="Calibri" panose="020F0502020204030204" pitchFamily="34" charset="0"/>
              </a:rPr>
              <a:t>Baudrillard’ın</a:t>
            </a:r>
            <a:r>
              <a:rPr lang="tr-TR" spc="300" dirty="0">
                <a:solidFill>
                  <a:srgbClr val="FF2EA6"/>
                </a:solidFill>
                <a:latin typeface="Century Gothic" panose="020B0502020202020204" pitchFamily="34" charset="0"/>
                <a:ea typeface="Calibri" panose="020F0502020204030204" pitchFamily="34" charset="0"/>
              </a:rPr>
              <a:t> sosyal hayatımızın genelini karakterize eden medya doygunluğuna yönelik iddiaları güncel koşullarda yeniden ele alınmayı hak etmektedir. Gündelik yaşamımızın her alanına sızan sanal ağlar ve akıllı cihazlar, toplumsal iletişimin giderek daha da </a:t>
            </a:r>
            <a:r>
              <a:rPr lang="tr-TR" spc="300" dirty="0" err="1">
                <a:solidFill>
                  <a:srgbClr val="FF2EA6"/>
                </a:solidFill>
                <a:latin typeface="Century Gothic" panose="020B0502020202020204" pitchFamily="34" charset="0"/>
                <a:ea typeface="Calibri" panose="020F0502020204030204" pitchFamily="34" charset="0"/>
              </a:rPr>
              <a:t>dolayımlı</a:t>
            </a:r>
            <a:r>
              <a:rPr lang="tr-TR" spc="300" dirty="0">
                <a:solidFill>
                  <a:srgbClr val="FF2EA6"/>
                </a:solidFill>
                <a:latin typeface="Century Gothic" panose="020B0502020202020204" pitchFamily="34" charset="0"/>
                <a:ea typeface="Calibri" panose="020F0502020204030204" pitchFamily="34" charset="0"/>
              </a:rPr>
              <a:t> bir nitelik kazanmasına neden olmakta, ortak fiziksel deneyim ve paylaşım ortamları azaldıkça </a:t>
            </a:r>
            <a:r>
              <a:rPr lang="tr-TR" spc="300" dirty="0" err="1">
                <a:solidFill>
                  <a:srgbClr val="FF2EA6"/>
                </a:solidFill>
                <a:latin typeface="Century Gothic" panose="020B0502020202020204" pitchFamily="34" charset="0"/>
                <a:ea typeface="Calibri" panose="020F0502020204030204" pitchFamily="34" charset="0"/>
              </a:rPr>
              <a:t>yüzyüze</a:t>
            </a:r>
            <a:r>
              <a:rPr lang="tr-TR" spc="300" dirty="0">
                <a:solidFill>
                  <a:srgbClr val="FF2EA6"/>
                </a:solidFill>
                <a:latin typeface="Century Gothic" panose="020B0502020202020204" pitchFamily="34" charset="0"/>
                <a:ea typeface="Calibri" panose="020F0502020204030204" pitchFamily="34" charset="0"/>
              </a:rPr>
              <a:t> karşılaşmalar ve etkileşimler de giderek medya </a:t>
            </a:r>
            <a:r>
              <a:rPr lang="tr-TR" spc="300" dirty="0" err="1">
                <a:solidFill>
                  <a:srgbClr val="FF2EA6"/>
                </a:solidFill>
                <a:latin typeface="Century Gothic" panose="020B0502020202020204" pitchFamily="34" charset="0"/>
                <a:ea typeface="Calibri" panose="020F0502020204030204" pitchFamily="34" charset="0"/>
              </a:rPr>
              <a:t>dolayımlı</a:t>
            </a:r>
            <a:r>
              <a:rPr lang="tr-TR" spc="300" dirty="0">
                <a:solidFill>
                  <a:srgbClr val="FF2EA6"/>
                </a:solidFill>
                <a:latin typeface="Century Gothic" panose="020B0502020202020204" pitchFamily="34" charset="0"/>
                <a:ea typeface="Calibri" panose="020F0502020204030204" pitchFamily="34" charset="0"/>
              </a:rPr>
              <a:t> hale gelmektedir. Sosyal hayatın çevrimiçi medyayla </a:t>
            </a:r>
            <a:r>
              <a:rPr lang="tr-TR" spc="300" dirty="0" err="1">
                <a:solidFill>
                  <a:srgbClr val="FF2EA6"/>
                </a:solidFill>
                <a:latin typeface="Century Gothic" panose="020B0502020202020204" pitchFamily="34" charset="0"/>
                <a:ea typeface="Calibri" panose="020F0502020204030204" pitchFamily="34" charset="0"/>
              </a:rPr>
              <a:t>dolayımlanan</a:t>
            </a:r>
            <a:r>
              <a:rPr lang="tr-TR" spc="300" dirty="0">
                <a:solidFill>
                  <a:srgbClr val="FF2EA6"/>
                </a:solidFill>
                <a:latin typeface="Century Gothic" panose="020B0502020202020204" pitchFamily="34" charset="0"/>
                <a:ea typeface="Calibri" panose="020F0502020204030204" pitchFamily="34" charset="0"/>
              </a:rPr>
              <a:t> niteliğinin toplumsal ilişkilerimiz, alışkanlıklarımız, iletişim örüntülerimizi yeniden şekillendirmekte rolü bu bakımdan da güncel bir soruna karşılık gelmektedir. Bu sorun üzerine düşünme çabamıza </a:t>
            </a:r>
            <a:r>
              <a:rPr lang="tr-TR" spc="300" dirty="0" err="1">
                <a:solidFill>
                  <a:srgbClr val="FF2EA6"/>
                </a:solidFill>
                <a:latin typeface="Century Gothic" panose="020B0502020202020204" pitchFamily="34" charset="0"/>
                <a:ea typeface="Calibri" panose="020F0502020204030204" pitchFamily="34" charset="0"/>
              </a:rPr>
              <a:t>postmodern</a:t>
            </a:r>
            <a:r>
              <a:rPr lang="tr-TR" spc="300" dirty="0">
                <a:solidFill>
                  <a:srgbClr val="FF2EA6"/>
                </a:solidFill>
                <a:latin typeface="Century Gothic" panose="020B0502020202020204" pitchFamily="34" charset="0"/>
                <a:ea typeface="Calibri" panose="020F0502020204030204" pitchFamily="34" charset="0"/>
              </a:rPr>
              <a:t> argümanlar önemli bir katkı sunabilir. </a:t>
            </a:r>
            <a:endParaRPr lang="tr-TR"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3541489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50E08AE5-7E70-474E-99AC-367797B1DC45}"/>
              </a:ext>
            </a:extLst>
          </p:cNvPr>
          <p:cNvSpPr/>
          <p:nvPr/>
        </p:nvSpPr>
        <p:spPr>
          <a:xfrm>
            <a:off x="4480784" y="721747"/>
            <a:ext cx="7239000" cy="5324535"/>
          </a:xfrm>
          <a:prstGeom prst="rect">
            <a:avLst/>
          </a:prstGeom>
        </p:spPr>
        <p:txBody>
          <a:bodyPr wrap="square">
            <a:spAutoFit/>
          </a:bodyPr>
          <a:lstStyle/>
          <a:p>
            <a:r>
              <a:rPr lang="tr-TR" sz="2000" spc="300" dirty="0" err="1">
                <a:solidFill>
                  <a:srgbClr val="FF2EA6"/>
                </a:solidFill>
                <a:latin typeface="Century Gothic" panose="020B0502020202020204" pitchFamily="34" charset="0"/>
                <a:cs typeface="Angsana New" panose="02020603050405020304" pitchFamily="18" charset="-34"/>
              </a:rPr>
              <a:t>McLuhan</a:t>
            </a:r>
            <a:r>
              <a:rPr lang="tr-TR" sz="2000" spc="300" dirty="0">
                <a:solidFill>
                  <a:srgbClr val="FF2EA6"/>
                </a:solidFill>
                <a:latin typeface="Century Gothic" panose="020B0502020202020204" pitchFamily="34" charset="0"/>
                <a:cs typeface="Angsana New" panose="02020603050405020304" pitchFamily="18" charset="-34"/>
              </a:rPr>
              <a:t>, elektronik medyanın algı evrenimizde yaratmakta olduğu değişimi oldukça erken fark etmiş ve bir bakıma 20. yüzyılın sonlarında gündeme gelen </a:t>
            </a:r>
            <a:r>
              <a:rPr lang="tr-TR" sz="2000" spc="300" dirty="0" err="1">
                <a:solidFill>
                  <a:srgbClr val="FF2EA6"/>
                </a:solidFill>
                <a:latin typeface="Century Gothic" panose="020B0502020202020204" pitchFamily="34" charset="0"/>
                <a:cs typeface="Angsana New" panose="02020603050405020304" pitchFamily="18" charset="-34"/>
              </a:rPr>
              <a:t>postmodern</a:t>
            </a:r>
            <a:r>
              <a:rPr lang="tr-TR" sz="2000" spc="300" dirty="0">
                <a:solidFill>
                  <a:srgbClr val="FF2EA6"/>
                </a:solidFill>
                <a:latin typeface="Century Gothic" panose="020B0502020202020204" pitchFamily="34" charset="0"/>
                <a:cs typeface="Angsana New" panose="02020603050405020304" pitchFamily="18" charset="-34"/>
              </a:rPr>
              <a:t> iddiaları öncelemişti. Tam da bu sebeple, </a:t>
            </a:r>
            <a:r>
              <a:rPr lang="tr-TR" sz="2000" spc="300" dirty="0" err="1">
                <a:solidFill>
                  <a:srgbClr val="FF2EA6"/>
                </a:solidFill>
                <a:latin typeface="Century Gothic" panose="020B0502020202020204" pitchFamily="34" charset="0"/>
                <a:cs typeface="Angsana New" panose="02020603050405020304" pitchFamily="18" charset="-34"/>
              </a:rPr>
              <a:t>McLuhan’ın</a:t>
            </a:r>
            <a:r>
              <a:rPr lang="tr-TR" sz="2000" spc="300" dirty="0">
                <a:solidFill>
                  <a:srgbClr val="FF2EA6"/>
                </a:solidFill>
                <a:latin typeface="Century Gothic" panose="020B0502020202020204" pitchFamily="34" charset="0"/>
                <a:cs typeface="Angsana New" panose="02020603050405020304" pitchFamily="18" charset="-34"/>
              </a:rPr>
              <a:t> 1960’larda pek de yerli yerine oturtulamayan görüşleri 1980’li ve 1990’lı yıllarda iletişim teknolojilerindeki hızlı gelişmelerle yeniden popüler hale geldi</a:t>
            </a:r>
            <a:r>
              <a:rPr lang="tr-TR" sz="2000" spc="300">
                <a:solidFill>
                  <a:srgbClr val="FF2EA6"/>
                </a:solidFill>
                <a:latin typeface="Century Gothic" panose="020B0502020202020204" pitchFamily="34" charset="0"/>
                <a:cs typeface="Angsana New" panose="02020603050405020304" pitchFamily="18" charset="-34"/>
              </a:rPr>
              <a:t>. </a:t>
            </a:r>
          </a:p>
          <a:p>
            <a:endParaRPr lang="tr-TR" sz="2000" spc="300">
              <a:solidFill>
                <a:srgbClr val="FF2EA6"/>
              </a:solidFill>
              <a:latin typeface="Century Gothic" panose="020B0502020202020204" pitchFamily="34" charset="0"/>
              <a:cs typeface="Angsana New" panose="02020603050405020304" pitchFamily="18" charset="-34"/>
            </a:endParaRPr>
          </a:p>
          <a:p>
            <a:r>
              <a:rPr lang="tr-TR" sz="2000" spc="300">
                <a:solidFill>
                  <a:srgbClr val="FF2EA6"/>
                </a:solidFill>
                <a:latin typeface="Century Gothic" panose="020B0502020202020204" pitchFamily="34" charset="0"/>
                <a:cs typeface="Angsana New" panose="02020603050405020304" pitchFamily="18" charset="-34"/>
              </a:rPr>
              <a:t>McLuhan, televizyonun gerçek anlamda ilk küresel iletişim aracı olduğunu savunmuştu; eşzamanlı olarak herkesin aynı yayına erişebilmesi, evrensel bir katılım kültürünün temelini oluşturacak, ünlü deyimiyle küresel bir köy yaratacaktı. </a:t>
            </a:r>
            <a:endParaRPr lang="tr-TR" sz="2000" spc="300" dirty="0">
              <a:solidFill>
                <a:srgbClr val="FF2EA6"/>
              </a:solidFill>
              <a:latin typeface="Century Gothic" panose="020B0502020202020204" pitchFamily="34" charset="0"/>
              <a:cs typeface="Angsana New" panose="02020603050405020304" pitchFamily="18" charset="-34"/>
            </a:endParaRPr>
          </a:p>
        </p:txBody>
      </p:sp>
      <p:pic>
        <p:nvPicPr>
          <p:cNvPr id="4" name="Resim 3">
            <a:extLst>
              <a:ext uri="{FF2B5EF4-FFF2-40B4-BE49-F238E27FC236}">
                <a16:creationId xmlns:a16="http://schemas.microsoft.com/office/drawing/2014/main" id="{336B5E73-C475-2A4D-8899-F1A1170AACF6}"/>
              </a:ext>
            </a:extLst>
          </p:cNvPr>
          <p:cNvPicPr>
            <a:picLocks noChangeAspect="1"/>
          </p:cNvPicPr>
          <p:nvPr/>
        </p:nvPicPr>
        <p:blipFill>
          <a:blip r:embed="rId2"/>
          <a:stretch>
            <a:fillRect/>
          </a:stretch>
        </p:blipFill>
        <p:spPr>
          <a:xfrm>
            <a:off x="279400" y="453499"/>
            <a:ext cx="3799960" cy="5900559"/>
          </a:xfrm>
          <a:prstGeom prst="rect">
            <a:avLst/>
          </a:prstGeom>
        </p:spPr>
      </p:pic>
    </p:spTree>
    <p:extLst>
      <p:ext uri="{BB962C8B-B14F-4D97-AF65-F5344CB8AC3E}">
        <p14:creationId xmlns:p14="http://schemas.microsoft.com/office/powerpoint/2010/main" val="918733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938151" y="3936472"/>
            <a:ext cx="10509662" cy="2585323"/>
          </a:xfrm>
          <a:prstGeom prst="rect">
            <a:avLst/>
          </a:prstGeom>
        </p:spPr>
        <p:txBody>
          <a:bodyPr wrap="square">
            <a:spAutoFit/>
          </a:bodyPr>
          <a:lstStyle/>
          <a:p>
            <a:r>
              <a:rPr lang="tr-TR" spc="300" dirty="0" err="1">
                <a:solidFill>
                  <a:srgbClr val="FF2EA6"/>
                </a:solidFill>
                <a:latin typeface="Century Gothic" panose="020B0502020202020204" pitchFamily="34" charset="0"/>
              </a:rPr>
              <a:t>Baudrillard’ın</a:t>
            </a:r>
            <a:r>
              <a:rPr lang="tr-TR" spc="300" dirty="0">
                <a:solidFill>
                  <a:srgbClr val="FF2EA6"/>
                </a:solidFill>
                <a:latin typeface="Century Gothic" panose="020B0502020202020204" pitchFamily="34" charset="0"/>
              </a:rPr>
              <a:t> </a:t>
            </a:r>
            <a:r>
              <a:rPr lang="tr-TR" spc="300" dirty="0" err="1">
                <a:solidFill>
                  <a:srgbClr val="FF2EA6"/>
                </a:solidFill>
                <a:latin typeface="Century Gothic" panose="020B0502020202020204" pitchFamily="34" charset="0"/>
              </a:rPr>
              <a:t>postmodernlikle</a:t>
            </a:r>
            <a:r>
              <a:rPr lang="tr-TR" spc="300" dirty="0">
                <a:solidFill>
                  <a:srgbClr val="FF2EA6"/>
                </a:solidFill>
                <a:latin typeface="Century Gothic" panose="020B0502020202020204" pitchFamily="34" charset="0"/>
              </a:rPr>
              <a:t> ilgili iddialarında teknolojinin toplumsal bakımdan yarattığı tehlikeli sonuçlar sıkça vurgulanır. Ortaklaşa deneyimlediğimiz gerçekliğin yitimi bunların başta gelenidir. Ancak teknolojinin “tehditleri” üzerindeki bu aşırı vurgu, karmaşık toplumsal gerçekliğin üretiminde ve yeniden üretiminde teknolojiyi neredeyse tek belirleyici haline getirmektedir. Benzer şekilde, </a:t>
            </a:r>
            <a:r>
              <a:rPr lang="tr-TR" spc="300" dirty="0" err="1">
                <a:solidFill>
                  <a:srgbClr val="FF2EA6"/>
                </a:solidFill>
                <a:latin typeface="Century Gothic" panose="020B0502020202020204" pitchFamily="34" charset="0"/>
              </a:rPr>
              <a:t>simulakr</a:t>
            </a:r>
            <a:r>
              <a:rPr lang="tr-TR" spc="300" dirty="0">
                <a:solidFill>
                  <a:srgbClr val="FF2EA6"/>
                </a:solidFill>
                <a:latin typeface="Century Gothic" panose="020B0502020202020204" pitchFamily="34" charset="0"/>
              </a:rPr>
              <a:t> kuramında tarihsel bir perspektif ortaya koymaya çalışsa da, </a:t>
            </a:r>
            <a:r>
              <a:rPr lang="tr-TR" spc="300" dirty="0" err="1">
                <a:solidFill>
                  <a:srgbClr val="FF2EA6"/>
                </a:solidFill>
                <a:latin typeface="Century Gothic" panose="020B0502020202020204" pitchFamily="34" charset="0"/>
              </a:rPr>
              <a:t>Baudrillard’ın</a:t>
            </a:r>
            <a:r>
              <a:rPr lang="tr-TR" spc="300" dirty="0">
                <a:solidFill>
                  <a:srgbClr val="FF2EA6"/>
                </a:solidFill>
                <a:latin typeface="Century Gothic" panose="020B0502020202020204" pitchFamily="34" charset="0"/>
              </a:rPr>
              <a:t> elektronik medyanın yarattığı </a:t>
            </a:r>
            <a:r>
              <a:rPr lang="tr-TR" spc="300" dirty="0" err="1">
                <a:solidFill>
                  <a:srgbClr val="FF2EA6"/>
                </a:solidFill>
                <a:latin typeface="Century Gothic" panose="020B0502020202020204" pitchFamily="34" charset="0"/>
              </a:rPr>
              <a:t>hipergerçekliğe</a:t>
            </a:r>
            <a:r>
              <a:rPr lang="tr-TR" spc="300" dirty="0">
                <a:solidFill>
                  <a:srgbClr val="FF2EA6"/>
                </a:solidFill>
                <a:latin typeface="Century Gothic" panose="020B0502020202020204" pitchFamily="34" charset="0"/>
              </a:rPr>
              <a:t> ilişkin iddialarında </a:t>
            </a:r>
            <a:r>
              <a:rPr lang="tr-TR" spc="300" dirty="0" err="1">
                <a:solidFill>
                  <a:srgbClr val="FF2EA6"/>
                </a:solidFill>
                <a:latin typeface="Century Gothic" panose="020B0502020202020204" pitchFamily="34" charset="0"/>
              </a:rPr>
              <a:t>totalleştirici</a:t>
            </a:r>
            <a:r>
              <a:rPr lang="tr-TR" spc="300" dirty="0">
                <a:solidFill>
                  <a:srgbClr val="FF2EA6"/>
                </a:solidFill>
                <a:latin typeface="Century Gothic" panose="020B0502020202020204" pitchFamily="34" charset="0"/>
              </a:rPr>
              <a:t> ve </a:t>
            </a:r>
            <a:r>
              <a:rPr lang="tr-TR" spc="300" dirty="0" err="1">
                <a:solidFill>
                  <a:srgbClr val="FF2EA6"/>
                </a:solidFill>
                <a:latin typeface="Century Gothic" panose="020B0502020202020204" pitchFamily="34" charset="0"/>
              </a:rPr>
              <a:t>tarihsizleştirici</a:t>
            </a:r>
            <a:r>
              <a:rPr lang="tr-TR" spc="300" dirty="0">
                <a:solidFill>
                  <a:srgbClr val="FF2EA6"/>
                </a:solidFill>
                <a:latin typeface="Century Gothic" panose="020B0502020202020204" pitchFamily="34" charset="0"/>
              </a:rPr>
              <a:t> bir ton ağır basar.  </a:t>
            </a:r>
          </a:p>
        </p:txBody>
      </p:sp>
      <p:pic>
        <p:nvPicPr>
          <p:cNvPr id="4" name="Resim 3">
            <a:extLst>
              <a:ext uri="{FF2B5EF4-FFF2-40B4-BE49-F238E27FC236}">
                <a16:creationId xmlns:a16="http://schemas.microsoft.com/office/drawing/2014/main" id="{6EB2DAE8-75BB-2D40-BAE7-0ABBC468CBCC}"/>
              </a:ext>
            </a:extLst>
          </p:cNvPr>
          <p:cNvPicPr>
            <a:picLocks noChangeAspect="1"/>
          </p:cNvPicPr>
          <p:nvPr/>
        </p:nvPicPr>
        <p:blipFill>
          <a:blip r:embed="rId2"/>
          <a:stretch>
            <a:fillRect/>
          </a:stretch>
        </p:blipFill>
        <p:spPr>
          <a:xfrm>
            <a:off x="3037113" y="498762"/>
            <a:ext cx="5246585" cy="3147951"/>
          </a:xfrm>
          <a:prstGeom prst="rect">
            <a:avLst/>
          </a:prstGeom>
        </p:spPr>
      </p:pic>
    </p:spTree>
    <p:extLst>
      <p:ext uri="{BB962C8B-B14F-4D97-AF65-F5344CB8AC3E}">
        <p14:creationId xmlns:p14="http://schemas.microsoft.com/office/powerpoint/2010/main" val="2808696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653143" y="4695515"/>
            <a:ext cx="11281559" cy="1754326"/>
          </a:xfrm>
          <a:prstGeom prst="rect">
            <a:avLst/>
          </a:prstGeom>
        </p:spPr>
        <p:txBody>
          <a:bodyPr wrap="square">
            <a:spAutoFit/>
          </a:bodyPr>
          <a:lstStyle/>
          <a:p>
            <a:r>
              <a:rPr lang="tr-TR" spc="300" dirty="0">
                <a:solidFill>
                  <a:srgbClr val="FF2EA6"/>
                </a:solidFill>
                <a:latin typeface="Century Gothic" panose="020B0502020202020204" pitchFamily="34" charset="0"/>
              </a:rPr>
              <a:t>Gelip geçiciliğin, </a:t>
            </a:r>
            <a:r>
              <a:rPr lang="tr-TR" spc="300" dirty="0" err="1">
                <a:solidFill>
                  <a:srgbClr val="FF2EA6"/>
                </a:solidFill>
                <a:latin typeface="Century Gothic" panose="020B0502020202020204" pitchFamily="34" charset="0"/>
              </a:rPr>
              <a:t>parçalılık</a:t>
            </a:r>
            <a:r>
              <a:rPr lang="tr-TR" spc="300" dirty="0">
                <a:solidFill>
                  <a:srgbClr val="FF2EA6"/>
                </a:solidFill>
                <a:latin typeface="Century Gothic" panose="020B0502020202020204" pitchFamily="34" charset="0"/>
              </a:rPr>
              <a:t> ve süreksizliğin bu kadar vurgulandığı bir yaklaşım içinde teknolojinin etkilerinin bu ölçüde mutlak, kalıcı ve </a:t>
            </a:r>
            <a:r>
              <a:rPr lang="tr-TR" spc="300" dirty="0" err="1">
                <a:solidFill>
                  <a:srgbClr val="FF2EA6"/>
                </a:solidFill>
                <a:latin typeface="Century Gothic" panose="020B0502020202020204" pitchFamily="34" charset="0"/>
              </a:rPr>
              <a:t>eşbiçimli</a:t>
            </a:r>
            <a:r>
              <a:rPr lang="tr-TR" spc="300" dirty="0">
                <a:solidFill>
                  <a:srgbClr val="FF2EA6"/>
                </a:solidFill>
                <a:latin typeface="Century Gothic" panose="020B0502020202020204" pitchFamily="34" charset="0"/>
              </a:rPr>
              <a:t> kavranması sorunludur. </a:t>
            </a:r>
            <a:r>
              <a:rPr lang="tr-TR" spc="300" dirty="0" err="1">
                <a:solidFill>
                  <a:srgbClr val="FF2EA6"/>
                </a:solidFill>
                <a:latin typeface="Century Gothic" panose="020B0502020202020204" pitchFamily="34" charset="0"/>
              </a:rPr>
              <a:t>Postmodern</a:t>
            </a:r>
            <a:r>
              <a:rPr lang="tr-TR" spc="300" dirty="0">
                <a:solidFill>
                  <a:srgbClr val="FF2EA6"/>
                </a:solidFill>
                <a:latin typeface="Century Gothic" panose="020B0502020202020204" pitchFamily="34" charset="0"/>
              </a:rPr>
              <a:t> gerçeklik deneyimindeki parçalanmışlığın kendisinin “sonsuz ve değişmez” olarak varsayılması tarihselliğin, dolayısıyla değişim olasılığının dışlanmasına yol açmaktadır. </a:t>
            </a:r>
          </a:p>
          <a:p>
            <a:r>
              <a:rPr lang="tr-TR" spc="300" dirty="0">
                <a:solidFill>
                  <a:srgbClr val="FF2EA6"/>
                </a:solidFill>
                <a:latin typeface="Century Gothic" panose="020B0502020202020204" pitchFamily="34" charset="0"/>
              </a:rPr>
              <a:t> </a:t>
            </a:r>
          </a:p>
        </p:txBody>
      </p:sp>
      <p:pic>
        <p:nvPicPr>
          <p:cNvPr id="3" name="Resim 2">
            <a:extLst>
              <a:ext uri="{FF2B5EF4-FFF2-40B4-BE49-F238E27FC236}">
                <a16:creationId xmlns:a16="http://schemas.microsoft.com/office/drawing/2014/main" id="{09217D1C-4D14-274C-9269-8DD57CF0352F}"/>
              </a:ext>
            </a:extLst>
          </p:cNvPr>
          <p:cNvPicPr>
            <a:picLocks noChangeAspect="1"/>
          </p:cNvPicPr>
          <p:nvPr/>
        </p:nvPicPr>
        <p:blipFill>
          <a:blip r:embed="rId2"/>
          <a:stretch>
            <a:fillRect/>
          </a:stretch>
        </p:blipFill>
        <p:spPr>
          <a:xfrm>
            <a:off x="2989612" y="700643"/>
            <a:ext cx="5246585" cy="3147951"/>
          </a:xfrm>
          <a:prstGeom prst="rect">
            <a:avLst/>
          </a:prstGeom>
        </p:spPr>
      </p:pic>
    </p:spTree>
    <p:extLst>
      <p:ext uri="{BB962C8B-B14F-4D97-AF65-F5344CB8AC3E}">
        <p14:creationId xmlns:p14="http://schemas.microsoft.com/office/powerpoint/2010/main" val="660494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1365020" y="4032732"/>
            <a:ext cx="9718626" cy="2308324"/>
          </a:xfrm>
          <a:prstGeom prst="rect">
            <a:avLst/>
          </a:prstGeom>
        </p:spPr>
        <p:txBody>
          <a:bodyPr wrap="square">
            <a:spAutoFit/>
          </a:bodyPr>
          <a:lstStyle/>
          <a:p>
            <a:r>
              <a:rPr lang="tr-TR" spc="300" dirty="0">
                <a:solidFill>
                  <a:srgbClr val="FF2EA6"/>
                </a:solidFill>
                <a:latin typeface="Century Gothic" panose="020B0502020202020204" pitchFamily="34" charset="0"/>
              </a:rPr>
              <a:t>Aydınlanmacı aklın kapitalist sömürünün aracı haline gelmesi, öznenin hem kendi benliğine hem de topluma yabancılaşması gibi sorunlar özellikle Marksist düşüncede sıkça vurgulanmıştır. </a:t>
            </a:r>
            <a:r>
              <a:rPr lang="tr-TR" spc="300" dirty="0" err="1">
                <a:solidFill>
                  <a:srgbClr val="FF2EA6"/>
                </a:solidFill>
                <a:latin typeface="Century Gothic" panose="020B0502020202020204" pitchFamily="34" charset="0"/>
              </a:rPr>
              <a:t>Lukács</a:t>
            </a:r>
            <a:r>
              <a:rPr lang="tr-TR" spc="300" dirty="0">
                <a:solidFill>
                  <a:srgbClr val="FF2EA6"/>
                </a:solidFill>
                <a:latin typeface="Century Gothic" panose="020B0502020202020204" pitchFamily="34" charset="0"/>
              </a:rPr>
              <a:t>, </a:t>
            </a:r>
            <a:r>
              <a:rPr lang="tr-TR" spc="300" dirty="0" err="1">
                <a:solidFill>
                  <a:srgbClr val="FF2EA6"/>
                </a:solidFill>
                <a:latin typeface="Century Gothic" panose="020B0502020202020204" pitchFamily="34" charset="0"/>
              </a:rPr>
              <a:t>Adorno</a:t>
            </a:r>
            <a:r>
              <a:rPr lang="tr-TR" spc="300" dirty="0">
                <a:solidFill>
                  <a:srgbClr val="FF2EA6"/>
                </a:solidFill>
                <a:latin typeface="Century Gothic" panose="020B0502020202020204" pitchFamily="34" charset="0"/>
              </a:rPr>
              <a:t> ve </a:t>
            </a:r>
            <a:r>
              <a:rPr lang="tr-TR" spc="300" dirty="0" err="1">
                <a:solidFill>
                  <a:srgbClr val="FF2EA6"/>
                </a:solidFill>
                <a:latin typeface="Century Gothic" panose="020B0502020202020204" pitchFamily="34" charset="0"/>
              </a:rPr>
              <a:t>Marcuse</a:t>
            </a:r>
            <a:r>
              <a:rPr lang="tr-TR" spc="300" dirty="0">
                <a:solidFill>
                  <a:srgbClr val="FF2EA6"/>
                </a:solidFill>
                <a:latin typeface="Century Gothic" panose="020B0502020202020204" pitchFamily="34" charset="0"/>
              </a:rPr>
              <a:t> gibi kuramcılar, öznenin, toplumsal gerçekliği bütünlüğü içinde kavrayabilen bir bilinçten yoksunlaşmasında kültürün, sanatın ve iletişimin oynadığı rolü gözler önüne sermişlerdir. Ne var ki </a:t>
            </a:r>
            <a:r>
              <a:rPr lang="tr-TR" spc="300" dirty="0" err="1">
                <a:solidFill>
                  <a:srgbClr val="FF2EA6"/>
                </a:solidFill>
                <a:latin typeface="Century Gothic" panose="020B0502020202020204" pitchFamily="34" charset="0"/>
              </a:rPr>
              <a:t>postmodern</a:t>
            </a:r>
            <a:r>
              <a:rPr lang="tr-TR" spc="300" dirty="0">
                <a:solidFill>
                  <a:srgbClr val="FF2EA6"/>
                </a:solidFill>
                <a:latin typeface="Century Gothic" panose="020B0502020202020204" pitchFamily="34" charset="0"/>
              </a:rPr>
              <a:t> düşüncede, “öznenin yabancılaşmasının yerini öznenin parçalanması” alır. </a:t>
            </a:r>
          </a:p>
        </p:txBody>
      </p:sp>
      <p:pic>
        <p:nvPicPr>
          <p:cNvPr id="4" name="Resim 3">
            <a:extLst>
              <a:ext uri="{FF2B5EF4-FFF2-40B4-BE49-F238E27FC236}">
                <a16:creationId xmlns:a16="http://schemas.microsoft.com/office/drawing/2014/main" id="{A2A673BA-3E6B-DC4C-ADA8-E6F372FB9985}"/>
              </a:ext>
            </a:extLst>
          </p:cNvPr>
          <p:cNvPicPr>
            <a:picLocks noChangeAspect="1"/>
          </p:cNvPicPr>
          <p:nvPr/>
        </p:nvPicPr>
        <p:blipFill>
          <a:blip r:embed="rId2"/>
          <a:stretch>
            <a:fillRect/>
          </a:stretch>
        </p:blipFill>
        <p:spPr>
          <a:xfrm>
            <a:off x="4622942" y="1476161"/>
            <a:ext cx="2482585" cy="2421823"/>
          </a:xfrm>
          <a:prstGeom prst="rect">
            <a:avLst/>
          </a:prstGeom>
          <a:ln>
            <a:noFill/>
          </a:ln>
          <a:effectLst>
            <a:softEdge rad="112500"/>
          </a:effectLst>
        </p:spPr>
      </p:pic>
      <p:pic>
        <p:nvPicPr>
          <p:cNvPr id="6" name="Resim 5">
            <a:extLst>
              <a:ext uri="{FF2B5EF4-FFF2-40B4-BE49-F238E27FC236}">
                <a16:creationId xmlns:a16="http://schemas.microsoft.com/office/drawing/2014/main" id="{1349BA20-3AD1-D94B-BDA2-389279B07AC6}"/>
              </a:ext>
            </a:extLst>
          </p:cNvPr>
          <p:cNvPicPr>
            <a:picLocks noChangeAspect="1"/>
          </p:cNvPicPr>
          <p:nvPr/>
        </p:nvPicPr>
        <p:blipFill rotWithShape="1">
          <a:blip r:embed="rId3">
            <a:extLst>
              <a:ext uri="{28A0092B-C50C-407E-A947-70E740481C1C}">
                <a14:useLocalDpi xmlns:a14="http://schemas.microsoft.com/office/drawing/2010/main"/>
              </a:ext>
            </a:extLst>
          </a:blip>
          <a:srcRect b="-3558"/>
          <a:stretch/>
        </p:blipFill>
        <p:spPr>
          <a:xfrm>
            <a:off x="7563097" y="1542317"/>
            <a:ext cx="2945081" cy="2341378"/>
          </a:xfrm>
          <a:prstGeom prst="rect">
            <a:avLst/>
          </a:prstGeom>
          <a:ln>
            <a:noFill/>
          </a:ln>
          <a:effectLst>
            <a:softEdge rad="112500"/>
          </a:effectLst>
        </p:spPr>
      </p:pic>
      <p:pic>
        <p:nvPicPr>
          <p:cNvPr id="8" name="Resim 7">
            <a:extLst>
              <a:ext uri="{FF2B5EF4-FFF2-40B4-BE49-F238E27FC236}">
                <a16:creationId xmlns:a16="http://schemas.microsoft.com/office/drawing/2014/main" id="{2E317526-D2F1-D343-BFF6-BEE5A058872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36460" y="1355675"/>
            <a:ext cx="2743201" cy="2542309"/>
          </a:xfrm>
          <a:prstGeom prst="rect">
            <a:avLst/>
          </a:prstGeom>
          <a:ln>
            <a:noFill/>
          </a:ln>
          <a:effectLst>
            <a:softEdge rad="112500"/>
          </a:effectLst>
        </p:spPr>
      </p:pic>
    </p:spTree>
    <p:extLst>
      <p:ext uri="{BB962C8B-B14F-4D97-AF65-F5344CB8AC3E}">
        <p14:creationId xmlns:p14="http://schemas.microsoft.com/office/powerpoint/2010/main" val="3240417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9264D8E-FF5C-D14E-9A95-F46C3A9CDD2F}"/>
              </a:ext>
            </a:extLst>
          </p:cNvPr>
          <p:cNvSpPr/>
          <p:nvPr/>
        </p:nvSpPr>
        <p:spPr>
          <a:xfrm>
            <a:off x="4857008" y="1436926"/>
            <a:ext cx="6750213" cy="4524315"/>
          </a:xfrm>
          <a:prstGeom prst="rect">
            <a:avLst/>
          </a:prstGeom>
        </p:spPr>
        <p:txBody>
          <a:bodyPr wrap="square">
            <a:spAutoFit/>
          </a:bodyPr>
          <a:lstStyle/>
          <a:p>
            <a:r>
              <a:rPr lang="tr-TR" spc="300" dirty="0">
                <a:solidFill>
                  <a:srgbClr val="FF2EA6"/>
                </a:solidFill>
                <a:latin typeface="Century Gothic" panose="020B0502020202020204" pitchFamily="34" charset="0"/>
                <a:ea typeface="Calibri" panose="020F0502020204030204" pitchFamily="34" charset="0"/>
              </a:rPr>
              <a:t>Yabancılaşma, parçalanmış değil, tutarlı bir benlik duygusunu </a:t>
            </a:r>
            <a:r>
              <a:rPr lang="tr-TR" spc="300" dirty="0" err="1">
                <a:solidFill>
                  <a:srgbClr val="FF2EA6"/>
                </a:solidFill>
                <a:latin typeface="Century Gothic" panose="020B0502020202020204" pitchFamily="34" charset="0"/>
                <a:ea typeface="Calibri" panose="020F0502020204030204" pitchFamily="34" charset="0"/>
              </a:rPr>
              <a:t>öngerektirir</a:t>
            </a:r>
            <a:r>
              <a:rPr lang="tr-TR" spc="300" dirty="0">
                <a:solidFill>
                  <a:srgbClr val="FF2EA6"/>
                </a:solidFill>
                <a:latin typeface="Century Gothic" panose="020B0502020202020204" pitchFamily="34" charset="0"/>
                <a:ea typeface="Calibri" panose="020F0502020204030204" pitchFamily="34" charset="0"/>
              </a:rPr>
              <a:t>; bu yabancılaşma toplumsal koşullardaki dönüşümle aşılabilir. O halde alternatif bir gelecek için mücadele etmek mümkün ve anlamlıdır. Oysa parçalanmış özne, rasyonellikten tamamen kopar ve alternatif bir geleceği tasarlayamaz. </a:t>
            </a:r>
            <a:r>
              <a:rPr lang="tr-TR" spc="300" dirty="0" err="1">
                <a:solidFill>
                  <a:srgbClr val="FF2EA6"/>
                </a:solidFill>
                <a:latin typeface="Century Gothic" panose="020B0502020202020204" pitchFamily="34" charset="0"/>
                <a:ea typeface="Calibri" panose="020F0502020204030204" pitchFamily="34" charset="0"/>
              </a:rPr>
              <a:t>Postmodernizm</a:t>
            </a:r>
            <a:r>
              <a:rPr lang="tr-TR" spc="300" dirty="0">
                <a:solidFill>
                  <a:srgbClr val="FF2EA6"/>
                </a:solidFill>
                <a:latin typeface="Century Gothic" panose="020B0502020202020204" pitchFamily="34" charset="0"/>
                <a:ea typeface="Calibri" panose="020F0502020204030204" pitchFamily="34" charset="0"/>
              </a:rPr>
              <a:t> parçalanmışlığı aşmaya, ona karşı durmaya çaba harcamaz ve özgürleşme olasılığını elimizden alır. David </a:t>
            </a:r>
            <a:r>
              <a:rPr lang="tr-TR" spc="300" dirty="0" err="1">
                <a:solidFill>
                  <a:srgbClr val="FF2EA6"/>
                </a:solidFill>
                <a:latin typeface="Century Gothic" panose="020B0502020202020204" pitchFamily="34" charset="0"/>
                <a:ea typeface="Calibri" panose="020F0502020204030204" pitchFamily="34" charset="0"/>
              </a:rPr>
              <a:t>Harvey’in</a:t>
            </a:r>
            <a:r>
              <a:rPr lang="tr-TR" spc="300" dirty="0">
                <a:solidFill>
                  <a:srgbClr val="FF2EA6"/>
                </a:solidFill>
                <a:latin typeface="Century Gothic" panose="020B0502020202020204" pitchFamily="34" charset="0"/>
                <a:ea typeface="Calibri" panose="020F0502020204030204" pitchFamily="34" charset="0"/>
              </a:rPr>
              <a:t> sözleriyle, “sanki dünyada başka hiçbir şey yokmuşçasına, değişimin parçalanmış ve kaotik akıntıları içinde yüzer, hayır, daha da ötede, çamur içinde debelenir.”</a:t>
            </a:r>
          </a:p>
          <a:p>
            <a:r>
              <a:rPr lang="tr-TR" spc="300" dirty="0">
                <a:solidFill>
                  <a:srgbClr val="FF2EA6"/>
                </a:solidFill>
                <a:latin typeface="Century Gothic" panose="020B0502020202020204" pitchFamily="34" charset="0"/>
              </a:rPr>
              <a:t> </a:t>
            </a:r>
          </a:p>
        </p:txBody>
      </p:sp>
      <p:pic>
        <p:nvPicPr>
          <p:cNvPr id="5" name="Resim 4">
            <a:extLst>
              <a:ext uri="{FF2B5EF4-FFF2-40B4-BE49-F238E27FC236}">
                <a16:creationId xmlns:a16="http://schemas.microsoft.com/office/drawing/2014/main" id="{3B0850D7-55B4-C44E-9579-7066000758E4}"/>
              </a:ext>
            </a:extLst>
          </p:cNvPr>
          <p:cNvPicPr>
            <a:picLocks noChangeAspect="1"/>
          </p:cNvPicPr>
          <p:nvPr/>
        </p:nvPicPr>
        <p:blipFill>
          <a:blip r:embed="rId2">
            <a:extLst>
              <a:ext uri="{BEBA8EAE-BF5A-486C-A8C5-ECC9F3942E4B}">
                <a14:imgProps xmlns:a14="http://schemas.microsoft.com/office/drawing/2010/main">
                  <a14:imgLayer>
                    <a14:imgEffect>
                      <a14:sharpenSoften amount="25000"/>
                    </a14:imgEffect>
                    <a14:imgEffect>
                      <a14:saturation sat="66000"/>
                    </a14:imgEffect>
                  </a14:imgLayer>
                </a14:imgProps>
              </a:ext>
            </a:extLst>
          </a:blip>
          <a:stretch>
            <a:fillRect/>
          </a:stretch>
        </p:blipFill>
        <p:spPr>
          <a:xfrm>
            <a:off x="542307" y="628355"/>
            <a:ext cx="3792187" cy="5643135"/>
          </a:xfrm>
          <a:prstGeom prst="rect">
            <a:avLst/>
          </a:prstGeom>
        </p:spPr>
      </p:pic>
    </p:spTree>
    <p:extLst>
      <p:ext uri="{BB962C8B-B14F-4D97-AF65-F5344CB8AC3E}">
        <p14:creationId xmlns:p14="http://schemas.microsoft.com/office/powerpoint/2010/main" val="557841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141D4AF-73E2-0141-9F30-E8A617AF9AD2}"/>
              </a:ext>
            </a:extLst>
          </p:cNvPr>
          <p:cNvPicPr>
            <a:picLocks noChangeAspect="1"/>
          </p:cNvPicPr>
          <p:nvPr/>
        </p:nvPicPr>
        <p:blipFill>
          <a:blip r:embed="rId2"/>
          <a:stretch>
            <a:fillRect/>
          </a:stretch>
        </p:blipFill>
        <p:spPr>
          <a:xfrm>
            <a:off x="2752906" y="262660"/>
            <a:ext cx="6499225" cy="4036628"/>
          </a:xfrm>
          <a:prstGeom prst="rect">
            <a:avLst/>
          </a:prstGeom>
        </p:spPr>
      </p:pic>
      <p:sp>
        <p:nvSpPr>
          <p:cNvPr id="6" name="Dikdörtgen 5">
            <a:extLst>
              <a:ext uri="{FF2B5EF4-FFF2-40B4-BE49-F238E27FC236}">
                <a16:creationId xmlns:a16="http://schemas.microsoft.com/office/drawing/2014/main" id="{B300433A-0134-E14E-9A8D-02E44CC7703E}"/>
              </a:ext>
            </a:extLst>
          </p:cNvPr>
          <p:cNvSpPr/>
          <p:nvPr/>
        </p:nvSpPr>
        <p:spPr>
          <a:xfrm>
            <a:off x="989704" y="4428382"/>
            <a:ext cx="10564010" cy="2246769"/>
          </a:xfrm>
          <a:prstGeom prst="rect">
            <a:avLst/>
          </a:prstGeom>
        </p:spPr>
        <p:txBody>
          <a:bodyPr wrap="square">
            <a:spAutoFit/>
          </a:bodyPr>
          <a:lstStyle/>
          <a:p>
            <a:pPr algn="just"/>
            <a:r>
              <a:rPr lang="tr-TR" sz="2000" spc="300" dirty="0">
                <a:solidFill>
                  <a:srgbClr val="FF2EA6"/>
                </a:solidFill>
                <a:latin typeface="Century Gothic" panose="020B0502020202020204" pitchFamily="34" charset="0"/>
              </a:rPr>
              <a:t>1980’ler ve 90’ların dünyası bu beklentileri boşa çıkardı, elektronik imgeler ve iletişim ağları, </a:t>
            </a:r>
            <a:r>
              <a:rPr lang="tr-TR" sz="2000" spc="300" dirty="0" err="1">
                <a:solidFill>
                  <a:srgbClr val="FF2EA6"/>
                </a:solidFill>
                <a:latin typeface="Century Gothic" panose="020B0502020202020204" pitchFamily="34" charset="0"/>
              </a:rPr>
              <a:t>McLuhan’ın</a:t>
            </a:r>
            <a:r>
              <a:rPr lang="tr-TR" sz="2000" spc="300" dirty="0">
                <a:solidFill>
                  <a:srgbClr val="FF2EA6"/>
                </a:solidFill>
                <a:latin typeface="Century Gothic" panose="020B0502020202020204" pitchFamily="34" charset="0"/>
              </a:rPr>
              <a:t> tahayyül ettiğinden farklı bir dünya yarattı. </a:t>
            </a:r>
            <a:r>
              <a:rPr lang="tr-TR" sz="2000" spc="300" dirty="0" err="1">
                <a:solidFill>
                  <a:srgbClr val="FF2EA6"/>
                </a:solidFill>
                <a:latin typeface="Century Gothic" panose="020B0502020202020204" pitchFamily="34" charset="0"/>
              </a:rPr>
              <a:t>Postmodern</a:t>
            </a:r>
            <a:r>
              <a:rPr lang="tr-TR" sz="2000" spc="300" dirty="0">
                <a:solidFill>
                  <a:srgbClr val="FF2EA6"/>
                </a:solidFill>
                <a:latin typeface="Century Gothic" panose="020B0502020202020204" pitchFamily="34" charset="0"/>
              </a:rPr>
              <a:t> eleştirmenlere göre, gerçekliğin ifadesi olarak tanıyıp bildiğimiz şeyler, dünyayla olan ve tüm duyularımızın dahil olduğu temaslarla değil, artık tamamen televizyon ekranıyla kurduğumuz görsel-işitsel temasla şekillenir hale gelmişti. </a:t>
            </a:r>
          </a:p>
        </p:txBody>
      </p:sp>
    </p:spTree>
    <p:extLst>
      <p:ext uri="{BB962C8B-B14F-4D97-AF65-F5344CB8AC3E}">
        <p14:creationId xmlns:p14="http://schemas.microsoft.com/office/powerpoint/2010/main" val="2630953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4B29421-864C-1F46-BF90-4C8BF74F1515}"/>
              </a:ext>
            </a:extLst>
          </p:cNvPr>
          <p:cNvSpPr/>
          <p:nvPr/>
        </p:nvSpPr>
        <p:spPr>
          <a:xfrm>
            <a:off x="5886450" y="1747213"/>
            <a:ext cx="5929313" cy="3477875"/>
          </a:xfrm>
          <a:prstGeom prst="rect">
            <a:avLst/>
          </a:prstGeom>
        </p:spPr>
        <p:txBody>
          <a:bodyPr wrap="square">
            <a:spAutoFit/>
          </a:bodyPr>
          <a:lstStyle/>
          <a:p>
            <a:pPr marL="342900" indent="-342900">
              <a:buFont typeface="Wingdings" pitchFamily="2" charset="2"/>
              <a:buChar char="q"/>
            </a:pPr>
            <a:r>
              <a:rPr lang="tr-TR" sz="2000" spc="300" dirty="0">
                <a:solidFill>
                  <a:srgbClr val="FF2EA6"/>
                </a:solidFill>
                <a:latin typeface="Century Gothic" panose="020B0502020202020204" pitchFamily="34" charset="0"/>
              </a:rPr>
              <a:t>Kapitalist üretim biçimindeki değişimler</a:t>
            </a:r>
          </a:p>
          <a:p>
            <a:pPr marL="342900" indent="-342900">
              <a:buFont typeface="Wingdings" pitchFamily="2" charset="2"/>
              <a:buChar char="q"/>
            </a:pPr>
            <a:endParaRPr lang="tr-TR" sz="2000" spc="300" dirty="0">
              <a:solidFill>
                <a:srgbClr val="FF2EA6"/>
              </a:solidFill>
              <a:latin typeface="Century Gothic" panose="020B0502020202020204" pitchFamily="34" charset="0"/>
            </a:endParaRPr>
          </a:p>
          <a:p>
            <a:pPr marL="342900" indent="-342900">
              <a:buFont typeface="Wingdings" pitchFamily="2" charset="2"/>
              <a:buChar char="q"/>
            </a:pPr>
            <a:r>
              <a:rPr lang="tr-TR" sz="2000" spc="300" dirty="0">
                <a:solidFill>
                  <a:srgbClr val="FF2EA6"/>
                </a:solidFill>
                <a:latin typeface="Century Gothic" panose="020B0502020202020204" pitchFamily="34" charset="0"/>
              </a:rPr>
              <a:t>İki kutuplu dünyanın çözülüşüyle hızlanan küreselleşme</a:t>
            </a:r>
          </a:p>
          <a:p>
            <a:pPr marL="342900" indent="-342900">
              <a:buFont typeface="Wingdings" pitchFamily="2" charset="2"/>
              <a:buChar char="q"/>
            </a:pPr>
            <a:endParaRPr lang="tr-TR" sz="2000" spc="300" dirty="0">
              <a:solidFill>
                <a:srgbClr val="FF2EA6"/>
              </a:solidFill>
              <a:latin typeface="Century Gothic" panose="020B0502020202020204" pitchFamily="34" charset="0"/>
            </a:endParaRPr>
          </a:p>
          <a:p>
            <a:pPr marL="342900" indent="-342900">
              <a:buFont typeface="Wingdings" pitchFamily="2" charset="2"/>
              <a:buChar char="q"/>
            </a:pPr>
            <a:r>
              <a:rPr lang="tr-TR" sz="2000" spc="300" dirty="0">
                <a:solidFill>
                  <a:srgbClr val="FF2EA6"/>
                </a:solidFill>
                <a:latin typeface="Century Gothic" panose="020B0502020202020204" pitchFamily="34" charset="0"/>
              </a:rPr>
              <a:t>Kimliğin gücünü fark eden mal ve hizmet piyasalarındaki genişleme</a:t>
            </a:r>
          </a:p>
          <a:p>
            <a:r>
              <a:rPr lang="tr-TR" sz="2000" spc="300" dirty="0">
                <a:solidFill>
                  <a:srgbClr val="FF2EA6"/>
                </a:solidFill>
                <a:latin typeface="Century Gothic" panose="020B0502020202020204" pitchFamily="34" charset="0"/>
              </a:rPr>
              <a:t> </a:t>
            </a:r>
          </a:p>
          <a:p>
            <a:pPr marL="342900" indent="-342900">
              <a:buFont typeface="Wingdings" pitchFamily="2" charset="2"/>
              <a:buChar char="q"/>
            </a:pPr>
            <a:r>
              <a:rPr lang="tr-TR" sz="2000" spc="300" dirty="0">
                <a:solidFill>
                  <a:srgbClr val="FF2EA6"/>
                </a:solidFill>
                <a:latin typeface="Century Gothic" panose="020B0502020202020204" pitchFamily="34" charset="0"/>
              </a:rPr>
              <a:t>Kültür endüstrilerinin artan hakimiyeti </a:t>
            </a:r>
          </a:p>
        </p:txBody>
      </p:sp>
      <p:pic>
        <p:nvPicPr>
          <p:cNvPr id="7" name="Resim 6">
            <a:extLst>
              <a:ext uri="{FF2B5EF4-FFF2-40B4-BE49-F238E27FC236}">
                <a16:creationId xmlns:a16="http://schemas.microsoft.com/office/drawing/2014/main" id="{91E09A97-2EA3-AF41-8752-3843B7A64056}"/>
              </a:ext>
            </a:extLst>
          </p:cNvPr>
          <p:cNvPicPr>
            <a:picLocks noChangeAspect="1"/>
          </p:cNvPicPr>
          <p:nvPr/>
        </p:nvPicPr>
        <p:blipFill>
          <a:blip r:embed="rId2"/>
          <a:stretch>
            <a:fillRect/>
          </a:stretch>
        </p:blipFill>
        <p:spPr>
          <a:xfrm>
            <a:off x="668337" y="1612900"/>
            <a:ext cx="4711700" cy="3746500"/>
          </a:xfrm>
          <a:prstGeom prst="rect">
            <a:avLst/>
          </a:prstGeom>
        </p:spPr>
      </p:pic>
    </p:spTree>
    <p:extLst>
      <p:ext uri="{BB962C8B-B14F-4D97-AF65-F5344CB8AC3E}">
        <p14:creationId xmlns:p14="http://schemas.microsoft.com/office/powerpoint/2010/main" val="171193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266D4EC-7608-3A4F-90AB-A330A54B7529}"/>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l="-750" t="11090" r="750" b="3312"/>
          <a:stretch/>
        </p:blipFill>
        <p:spPr>
          <a:xfrm>
            <a:off x="376242" y="677735"/>
            <a:ext cx="3810000" cy="5537329"/>
          </a:xfrm>
          <a:prstGeom prst="rect">
            <a:avLst/>
          </a:prstGeom>
        </p:spPr>
      </p:pic>
      <p:sp>
        <p:nvSpPr>
          <p:cNvPr id="7" name="Dikdörtgen 6">
            <a:extLst>
              <a:ext uri="{FF2B5EF4-FFF2-40B4-BE49-F238E27FC236}">
                <a16:creationId xmlns:a16="http://schemas.microsoft.com/office/drawing/2014/main" id="{DA7D32B6-8858-BD4A-B7DF-AE1204B99DB7}"/>
              </a:ext>
            </a:extLst>
          </p:cNvPr>
          <p:cNvSpPr/>
          <p:nvPr/>
        </p:nvSpPr>
        <p:spPr>
          <a:xfrm>
            <a:off x="4748211" y="920621"/>
            <a:ext cx="6321407" cy="5016758"/>
          </a:xfrm>
          <a:prstGeom prst="rect">
            <a:avLst/>
          </a:prstGeom>
        </p:spPr>
        <p:txBody>
          <a:bodyPr wrap="square">
            <a:spAutoFit/>
          </a:bodyPr>
          <a:lstStyle/>
          <a:p>
            <a:r>
              <a:rPr lang="tr-TR" sz="2000" spc="300" dirty="0" err="1">
                <a:solidFill>
                  <a:srgbClr val="FF2EA6"/>
                </a:solidFill>
                <a:latin typeface="Century Gothic" panose="020B0502020202020204" pitchFamily="34" charset="0"/>
                <a:ea typeface="Calibri" panose="020F0502020204030204" pitchFamily="34" charset="0"/>
              </a:rPr>
              <a:t>Madan</a:t>
            </a:r>
            <a:r>
              <a:rPr lang="tr-TR" sz="2000" spc="300" dirty="0">
                <a:solidFill>
                  <a:srgbClr val="FF2EA6"/>
                </a:solidFill>
                <a:latin typeface="Century Gothic" panose="020B0502020202020204" pitchFamily="34" charset="0"/>
                <a:ea typeface="Calibri" panose="020F0502020204030204" pitchFamily="34" charset="0"/>
              </a:rPr>
              <a:t> </a:t>
            </a:r>
            <a:r>
              <a:rPr lang="tr-TR" sz="2000" spc="300" dirty="0" err="1">
                <a:solidFill>
                  <a:srgbClr val="FF2EA6"/>
                </a:solidFill>
                <a:latin typeface="Century Gothic" panose="020B0502020202020204" pitchFamily="34" charset="0"/>
                <a:ea typeface="Calibri" panose="020F0502020204030204" pitchFamily="34" charset="0"/>
              </a:rPr>
              <a:t>Sarup</a:t>
            </a:r>
            <a:r>
              <a:rPr lang="tr-TR" sz="2000" spc="300" dirty="0">
                <a:solidFill>
                  <a:srgbClr val="FF2EA6"/>
                </a:solidFill>
                <a:latin typeface="Century Gothic" panose="020B0502020202020204" pitchFamily="34" charset="0"/>
                <a:ea typeface="Calibri" panose="020F0502020204030204" pitchFamily="34" charset="0"/>
              </a:rPr>
              <a:t>, </a:t>
            </a:r>
            <a:r>
              <a:rPr lang="tr-TR" sz="2000" i="1" spc="300" dirty="0" err="1">
                <a:solidFill>
                  <a:srgbClr val="FF2EA6"/>
                </a:solidFill>
                <a:latin typeface="Century Gothic" panose="020B0502020202020204" pitchFamily="34" charset="0"/>
                <a:ea typeface="Calibri" panose="020F0502020204030204" pitchFamily="34" charset="0"/>
              </a:rPr>
              <a:t>Postyapısalcılık</a:t>
            </a:r>
            <a:r>
              <a:rPr lang="tr-TR" sz="2000" i="1" spc="300" dirty="0">
                <a:solidFill>
                  <a:srgbClr val="FF2EA6"/>
                </a:solidFill>
                <a:latin typeface="Century Gothic" panose="020B0502020202020204" pitchFamily="34" charset="0"/>
                <a:ea typeface="Calibri" panose="020F0502020204030204" pitchFamily="34" charset="0"/>
              </a:rPr>
              <a:t> ve </a:t>
            </a:r>
            <a:r>
              <a:rPr lang="tr-TR" sz="2000" i="1" spc="300" dirty="0" err="1">
                <a:solidFill>
                  <a:srgbClr val="FF2EA6"/>
                </a:solidFill>
                <a:latin typeface="Century Gothic" panose="020B0502020202020204" pitchFamily="34" charset="0"/>
                <a:ea typeface="Calibri" panose="020F0502020204030204" pitchFamily="34" charset="0"/>
              </a:rPr>
              <a:t>Postmodernizm</a:t>
            </a:r>
            <a:r>
              <a:rPr lang="tr-TR" sz="2000" spc="300" dirty="0">
                <a:solidFill>
                  <a:srgbClr val="FF2EA6"/>
                </a:solidFill>
                <a:latin typeface="Century Gothic" panose="020B0502020202020204" pitchFamily="34" charset="0"/>
                <a:ea typeface="Calibri" panose="020F0502020204030204" pitchFamily="34" charset="0"/>
              </a:rPr>
              <a:t> başlıklı kitabını yayımladığı 1989 yılında, </a:t>
            </a:r>
            <a:r>
              <a:rPr lang="tr-TR" sz="2000" spc="300" dirty="0" err="1">
                <a:solidFill>
                  <a:srgbClr val="FF2EA6"/>
                </a:solidFill>
                <a:latin typeface="Century Gothic" panose="020B0502020202020204" pitchFamily="34" charset="0"/>
                <a:ea typeface="Calibri" panose="020F0502020204030204" pitchFamily="34" charset="0"/>
              </a:rPr>
              <a:t>postmodernizm</a:t>
            </a:r>
            <a:r>
              <a:rPr lang="tr-TR" sz="2000" spc="300" dirty="0">
                <a:solidFill>
                  <a:srgbClr val="FF2EA6"/>
                </a:solidFill>
                <a:latin typeface="Century Gothic" panose="020B0502020202020204" pitchFamily="34" charset="0"/>
                <a:ea typeface="Calibri" panose="020F0502020204030204" pitchFamily="34" charset="0"/>
              </a:rPr>
              <a:t> kavramının resim, mimari, edebiyat, sinema, fotoğraf, felsefe, sosyoloji ve antropoloji gibi pek çok sanatsal, düşünsel ve akademik alanda kullanıldığını söyler. Yazara göre bu popülerliğin nedeni, </a:t>
            </a:r>
            <a:r>
              <a:rPr lang="tr-TR" sz="2000" spc="300" dirty="0" err="1">
                <a:solidFill>
                  <a:srgbClr val="FF2EA6"/>
                </a:solidFill>
                <a:latin typeface="Century Gothic" panose="020B0502020202020204" pitchFamily="34" charset="0"/>
                <a:ea typeface="Calibri" panose="020F0502020204030204" pitchFamily="34" charset="0"/>
              </a:rPr>
              <a:t>postmodernizmin</a:t>
            </a:r>
            <a:r>
              <a:rPr lang="tr-TR" sz="2000" spc="300" dirty="0">
                <a:solidFill>
                  <a:srgbClr val="FF2EA6"/>
                </a:solidFill>
                <a:latin typeface="Century Gothic" panose="020B0502020202020204" pitchFamily="34" charset="0"/>
                <a:ea typeface="Calibri" panose="020F0502020204030204" pitchFamily="34" charset="0"/>
              </a:rPr>
              <a:t> dönemin toplumsal ve kültürel yaşamında gerçekleşen dönüşümlere dikkat yöneltmiş olmasıdır. Ancak </a:t>
            </a:r>
            <a:r>
              <a:rPr lang="tr-TR" sz="2000" spc="300" dirty="0" err="1">
                <a:solidFill>
                  <a:srgbClr val="FF2EA6"/>
                </a:solidFill>
                <a:latin typeface="Century Gothic" panose="020B0502020202020204" pitchFamily="34" charset="0"/>
                <a:ea typeface="Calibri" panose="020F0502020204030204" pitchFamily="34" charset="0"/>
              </a:rPr>
              <a:t>Sarup</a:t>
            </a:r>
            <a:r>
              <a:rPr lang="tr-TR" sz="2000" spc="300" dirty="0">
                <a:solidFill>
                  <a:srgbClr val="FF2EA6"/>
                </a:solidFill>
                <a:latin typeface="Century Gothic" panose="020B0502020202020204" pitchFamily="34" charset="0"/>
                <a:ea typeface="Calibri" panose="020F0502020204030204" pitchFamily="34" charset="0"/>
              </a:rPr>
              <a:t> (1997: 185) “</a:t>
            </a:r>
            <a:r>
              <a:rPr lang="tr-TR" sz="2000" spc="300" dirty="0" err="1">
                <a:solidFill>
                  <a:srgbClr val="FF2EA6"/>
                </a:solidFill>
                <a:latin typeface="Century Gothic" panose="020B0502020202020204" pitchFamily="34" charset="0"/>
                <a:ea typeface="Calibri" panose="020F0502020204030204" pitchFamily="34" charset="0"/>
              </a:rPr>
              <a:t>postmodern</a:t>
            </a:r>
            <a:r>
              <a:rPr lang="tr-TR" sz="2000" spc="300" dirty="0">
                <a:solidFill>
                  <a:srgbClr val="FF2EA6"/>
                </a:solidFill>
                <a:latin typeface="Century Gothic" panose="020B0502020202020204" pitchFamily="34" charset="0"/>
                <a:ea typeface="Calibri" panose="020F0502020204030204" pitchFamily="34" charset="0"/>
              </a:rPr>
              <a:t>” olandan ne anlaşıldığı konusunda önemli farklılaşmalar görülebildiğini belirtir. </a:t>
            </a:r>
            <a:endParaRPr lang="tr-TR" sz="2000"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383326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867FEDD-DE2A-D344-A94C-EE8120A14E75}"/>
              </a:ext>
            </a:extLst>
          </p:cNvPr>
          <p:cNvPicPr>
            <a:picLocks noChangeAspect="1"/>
          </p:cNvPicPr>
          <p:nvPr/>
        </p:nvPicPr>
        <p:blipFill>
          <a:blip r:embed="rId2"/>
          <a:stretch>
            <a:fillRect/>
          </a:stretch>
        </p:blipFill>
        <p:spPr>
          <a:xfrm>
            <a:off x="3005136" y="738187"/>
            <a:ext cx="6234113" cy="3562351"/>
          </a:xfrm>
          <a:prstGeom prst="rect">
            <a:avLst/>
          </a:prstGeom>
        </p:spPr>
      </p:pic>
      <p:sp>
        <p:nvSpPr>
          <p:cNvPr id="6" name="Dikdörtgen 5">
            <a:extLst>
              <a:ext uri="{FF2B5EF4-FFF2-40B4-BE49-F238E27FC236}">
                <a16:creationId xmlns:a16="http://schemas.microsoft.com/office/drawing/2014/main" id="{7477050B-3F1B-F441-861C-1262533267F0}"/>
              </a:ext>
            </a:extLst>
          </p:cNvPr>
          <p:cNvSpPr/>
          <p:nvPr/>
        </p:nvSpPr>
        <p:spPr>
          <a:xfrm>
            <a:off x="1626167" y="4515607"/>
            <a:ext cx="8992049" cy="1631216"/>
          </a:xfrm>
          <a:prstGeom prst="rect">
            <a:avLst/>
          </a:prstGeom>
        </p:spPr>
        <p:txBody>
          <a:bodyPr wrap="square">
            <a:spAutoFit/>
          </a:bodyPr>
          <a:lstStyle/>
          <a:p>
            <a:r>
              <a:rPr lang="tr-TR" sz="2000" spc="300" dirty="0">
                <a:solidFill>
                  <a:srgbClr val="FF2EA6"/>
                </a:solidFill>
                <a:latin typeface="Century Gothic" panose="020B0502020202020204" pitchFamily="34" charset="0"/>
                <a:ea typeface="Calibri" panose="020F0502020204030204" pitchFamily="34" charset="0"/>
              </a:rPr>
              <a:t>David </a:t>
            </a:r>
            <a:r>
              <a:rPr lang="tr-TR" sz="2000" spc="300" dirty="0" err="1">
                <a:solidFill>
                  <a:srgbClr val="FF2EA6"/>
                </a:solidFill>
                <a:latin typeface="Century Gothic" panose="020B0502020202020204" pitchFamily="34" charset="0"/>
                <a:ea typeface="Calibri" panose="020F0502020204030204" pitchFamily="34" charset="0"/>
              </a:rPr>
              <a:t>Harvey</a:t>
            </a:r>
            <a:r>
              <a:rPr lang="tr-TR" sz="2000" spc="300" dirty="0">
                <a:solidFill>
                  <a:srgbClr val="FF2EA6"/>
                </a:solidFill>
                <a:latin typeface="Century Gothic" panose="020B0502020202020204" pitchFamily="34" charset="0"/>
                <a:ea typeface="Calibri" panose="020F0502020204030204" pitchFamily="34" charset="0"/>
              </a:rPr>
              <a:t>, kapitalist modernliğin başlangıcı olarak Henry Ford’un geliştirdiği üretim bandı/montaj hattı sistemine işaret eder. Kapitalizmin, standart malların kitlesel üretimine olanak tanıyan bu </a:t>
            </a:r>
            <a:r>
              <a:rPr lang="tr-TR" sz="2000" i="1" spc="300" dirty="0" err="1">
                <a:solidFill>
                  <a:srgbClr val="FF2EA6"/>
                </a:solidFill>
                <a:latin typeface="Century Gothic" panose="020B0502020202020204" pitchFamily="34" charset="0"/>
                <a:ea typeface="Calibri" panose="020F0502020204030204" pitchFamily="34" charset="0"/>
              </a:rPr>
              <a:t>Fordist</a:t>
            </a:r>
            <a:r>
              <a:rPr lang="tr-TR" sz="2000" i="1" spc="300" dirty="0">
                <a:solidFill>
                  <a:srgbClr val="FF2EA6"/>
                </a:solidFill>
                <a:latin typeface="Century Gothic" panose="020B0502020202020204" pitchFamily="34" charset="0"/>
                <a:ea typeface="Calibri" panose="020F0502020204030204" pitchFamily="34" charset="0"/>
              </a:rPr>
              <a:t> </a:t>
            </a:r>
            <a:r>
              <a:rPr lang="tr-TR" sz="2000" spc="300" dirty="0">
                <a:solidFill>
                  <a:srgbClr val="FF2EA6"/>
                </a:solidFill>
                <a:latin typeface="Century Gothic" panose="020B0502020202020204" pitchFamily="34" charset="0"/>
                <a:ea typeface="Calibri" panose="020F0502020204030204" pitchFamily="34" charset="0"/>
              </a:rPr>
              <a:t>aşamasının zirvesi, İkinci Dünya Savaşı’nı izleyen 1950’li yıllardır.</a:t>
            </a:r>
            <a:endParaRPr lang="tr-TR" sz="2000" spc="300" dirty="0">
              <a:solidFill>
                <a:srgbClr val="FF2EA6"/>
              </a:solidFill>
              <a:latin typeface="Century Gothic" panose="020B0502020202020204" pitchFamily="34" charset="0"/>
            </a:endParaRPr>
          </a:p>
        </p:txBody>
      </p:sp>
    </p:spTree>
    <p:extLst>
      <p:ext uri="{BB962C8B-B14F-4D97-AF65-F5344CB8AC3E}">
        <p14:creationId xmlns:p14="http://schemas.microsoft.com/office/powerpoint/2010/main" val="2755854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8402605-BF8A-E14A-8714-C2D058EDB791}"/>
              </a:ext>
            </a:extLst>
          </p:cNvPr>
          <p:cNvSpPr/>
          <p:nvPr/>
        </p:nvSpPr>
        <p:spPr>
          <a:xfrm>
            <a:off x="1259315" y="4494091"/>
            <a:ext cx="9725751" cy="1938992"/>
          </a:xfrm>
          <a:prstGeom prst="rect">
            <a:avLst/>
          </a:prstGeom>
        </p:spPr>
        <p:txBody>
          <a:bodyPr wrap="square">
            <a:spAutoFit/>
          </a:bodyPr>
          <a:lstStyle/>
          <a:p>
            <a:r>
              <a:rPr lang="tr-TR" sz="2000" spc="300" dirty="0">
                <a:solidFill>
                  <a:srgbClr val="FF2EA6"/>
                </a:solidFill>
                <a:latin typeface="Century Gothic" panose="020B0502020202020204" pitchFamily="34" charset="0"/>
                <a:ea typeface="Calibri" panose="020F0502020204030204" pitchFamily="34" charset="0"/>
              </a:rPr>
              <a:t>Kapitalizmin 1970’lerde girdiği finansal kriz, (1) sermaye dolaşımının ve birikimin önündeki sınırların ortadan kaldırılması, (2) üretim merkezlerinin küresel ucuz emek pazarlarına taşınması, (3) parça başı ve esnek çalışma gibi istihdam modelleri, (4) proje bazlı ve çok ortaklı girişimler gibi iş modellerinin geliştirilmesiyle aşılmaya çalışılmıştır. </a:t>
            </a:r>
            <a:endParaRPr lang="tr-TR" sz="2000" spc="300" dirty="0">
              <a:solidFill>
                <a:srgbClr val="FF2EA6"/>
              </a:solidFill>
              <a:latin typeface="Century Gothic" panose="020B0502020202020204" pitchFamily="34" charset="0"/>
            </a:endParaRPr>
          </a:p>
        </p:txBody>
      </p:sp>
      <p:pic>
        <p:nvPicPr>
          <p:cNvPr id="8" name="Resim 7">
            <a:extLst>
              <a:ext uri="{FF2B5EF4-FFF2-40B4-BE49-F238E27FC236}">
                <a16:creationId xmlns:a16="http://schemas.microsoft.com/office/drawing/2014/main" id="{E67726C3-C92B-B24F-BD42-54034C660941}"/>
              </a:ext>
            </a:extLst>
          </p:cNvPr>
          <p:cNvPicPr>
            <a:picLocks noChangeAspect="1"/>
          </p:cNvPicPr>
          <p:nvPr/>
        </p:nvPicPr>
        <p:blipFill>
          <a:blip r:embed="rId2"/>
          <a:stretch>
            <a:fillRect/>
          </a:stretch>
        </p:blipFill>
        <p:spPr>
          <a:xfrm>
            <a:off x="3287710" y="515461"/>
            <a:ext cx="5668962" cy="3857359"/>
          </a:xfrm>
          <a:prstGeom prst="rect">
            <a:avLst/>
          </a:prstGeom>
        </p:spPr>
      </p:pic>
    </p:spTree>
    <p:extLst>
      <p:ext uri="{BB962C8B-B14F-4D97-AF65-F5344CB8AC3E}">
        <p14:creationId xmlns:p14="http://schemas.microsoft.com/office/powerpoint/2010/main" val="300877352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2674</TotalTime>
  <Words>2967</Words>
  <Application>Microsoft Macintosh PowerPoint</Application>
  <PresentationFormat>Geniş ekran</PresentationFormat>
  <Paragraphs>66</Paragraphs>
  <Slides>43</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43</vt:i4>
      </vt:variant>
    </vt:vector>
  </HeadingPairs>
  <TitlesOfParts>
    <vt:vector size="50" baseType="lpstr">
      <vt:lpstr>Arial</vt:lpstr>
      <vt:lpstr>Calibri</vt:lpstr>
      <vt:lpstr>Calibri Light</vt:lpstr>
      <vt:lpstr>Century Gothic</vt:lpstr>
      <vt:lpstr>Georgia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Oguzhan.Tas</cp:lastModifiedBy>
  <cp:revision>63</cp:revision>
  <dcterms:created xsi:type="dcterms:W3CDTF">2023-04-03T12:29:13Z</dcterms:created>
  <dcterms:modified xsi:type="dcterms:W3CDTF">2026-03-07T10:31:53Z</dcterms:modified>
</cp:coreProperties>
</file>