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5" d="100"/>
          <a:sy n="55" d="100"/>
        </p:scale>
        <p:origin x="1410"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Başlık 7"/>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Alt Başlık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Veri Yer Tutucusu 27"/>
          <p:cNvSpPr>
            <a:spLocks noGrp="1"/>
          </p:cNvSpPr>
          <p:nvPr>
            <p:ph type="dt" sz="half" idx="10"/>
          </p:nvPr>
        </p:nvSpPr>
        <p:spPr bwMode="auto">
          <a:xfrm rot="5400000">
            <a:off x="7764621" y="1174097"/>
            <a:ext cx="2286000" cy="381000"/>
          </a:xfrm>
        </p:spPr>
        <p:txBody>
          <a:bodyPr/>
          <a:lstStyle/>
          <a:p>
            <a:fld id="{A23720DD-5B6D-40BF-8493-A6B52D484E6B}" type="datetimeFigureOut">
              <a:rPr lang="tr-TR" smtClean="0"/>
              <a:t>15 Nis 2021</a:t>
            </a:fld>
            <a:endParaRPr lang="tr-TR"/>
          </a:p>
        </p:txBody>
      </p:sp>
      <p:sp>
        <p:nvSpPr>
          <p:cNvPr id="17" name="Altbilgi Yer Tutucusu 16"/>
          <p:cNvSpPr>
            <a:spLocks noGrp="1"/>
          </p:cNvSpPr>
          <p:nvPr>
            <p:ph type="ftr" sz="quarter" idx="11"/>
          </p:nvPr>
        </p:nvSpPr>
        <p:spPr bwMode="auto">
          <a:xfrm rot="5400000">
            <a:off x="7077269" y="4181669"/>
            <a:ext cx="3657600" cy="384048"/>
          </a:xfrm>
        </p:spPr>
        <p:txBody>
          <a:bodyPr/>
          <a:lstStyle/>
          <a:p>
            <a:endParaRPr lang="tr-TR"/>
          </a:p>
        </p:txBody>
      </p:sp>
      <p:sp>
        <p:nvSpPr>
          <p:cNvPr id="10" name="Dikdörtgen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Dikdörtgen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Dikdörtgen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üz Bağlayıcı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Düz Bağlayıcı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Düz Bağlayıcı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Dikdörtgen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ayt Numarası Yer Tutucusu 28"/>
          <p:cNvSpPr>
            <a:spLocks noGrp="1"/>
          </p:cNvSpPr>
          <p:nvPr>
            <p:ph type="sldNum" sz="quarter" idx="12"/>
          </p:nvPr>
        </p:nvSpPr>
        <p:spPr bwMode="auto">
          <a:xfrm>
            <a:off x="1325544" y="4928702"/>
            <a:ext cx="609600" cy="517524"/>
          </a:xfrm>
        </p:spPr>
        <p:txBody>
          <a:bodyPr/>
          <a:lstStyle/>
          <a:p>
            <a:fld id="{F302176B-0E47-46AC-8F43-DAB4B8A37D06}"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15 Nis 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15 Nis 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8" name="İçerik Yer Tutucusu 7"/>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4"/>
          </p:nvPr>
        </p:nvSpPr>
        <p:spPr/>
        <p:txBody>
          <a:bodyPr rtlCol="0"/>
          <a:lstStyle/>
          <a:p>
            <a:fld id="{A23720DD-5B6D-40BF-8493-A6B52D484E6B}" type="datetimeFigureOut">
              <a:rPr lang="tr-TR" smtClean="0"/>
              <a:t>15 Nis 2021</a:t>
            </a:fld>
            <a:endParaRPr lang="tr-TR"/>
          </a:p>
        </p:txBody>
      </p:sp>
      <p:sp>
        <p:nvSpPr>
          <p:cNvPr id="9" name="Slayt Numarası Yer Tutucusu 8"/>
          <p:cNvSpPr>
            <a:spLocks noGrp="1"/>
          </p:cNvSpPr>
          <p:nvPr>
            <p:ph type="sldNum" sz="quarter" idx="15"/>
          </p:nvPr>
        </p:nvSpPr>
        <p:spPr/>
        <p:txBody>
          <a:bodyPr rtlCol="0"/>
          <a:lstStyle/>
          <a:p>
            <a:fld id="{F302176B-0E47-46AC-8F43-DAB4B8A37D06}" type="slidenum">
              <a:rPr lang="tr-TR" smtClean="0"/>
              <a:t>‹#›</a:t>
            </a:fld>
            <a:endParaRPr lang="tr-TR"/>
          </a:p>
        </p:txBody>
      </p:sp>
      <p:sp>
        <p:nvSpPr>
          <p:cNvPr id="10" name="Altbilgi Yer Tutucusu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bwMode="auto">
          <a:xfrm rot="5400000">
            <a:off x="7763256" y="1170432"/>
            <a:ext cx="2286000" cy="381000"/>
          </a:xfrm>
        </p:spPr>
        <p:txBody>
          <a:bodyPr/>
          <a:lstStyle/>
          <a:p>
            <a:fld id="{A23720DD-5B6D-40BF-8493-A6B52D484E6B}" type="datetimeFigureOut">
              <a:rPr lang="tr-TR" smtClean="0"/>
              <a:t>15 Nis 2021</a:t>
            </a:fld>
            <a:endParaRPr lang="tr-TR"/>
          </a:p>
        </p:txBody>
      </p:sp>
      <p:sp>
        <p:nvSpPr>
          <p:cNvPr id="5" name="Altbilgi Yer Tutucusu 4"/>
          <p:cNvSpPr>
            <a:spLocks noGrp="1"/>
          </p:cNvSpPr>
          <p:nvPr>
            <p:ph type="ftr" sz="quarter" idx="11"/>
          </p:nvPr>
        </p:nvSpPr>
        <p:spPr bwMode="auto">
          <a:xfrm rot="5400000">
            <a:off x="7077456" y="4178808"/>
            <a:ext cx="3657600" cy="384048"/>
          </a:xfrm>
        </p:spPr>
        <p:txBody>
          <a:bodyPr/>
          <a:lstStyle/>
          <a:p>
            <a:endParaRPr lang="tr-TR"/>
          </a:p>
        </p:txBody>
      </p:sp>
      <p:sp>
        <p:nvSpPr>
          <p:cNvPr id="9" name="Dikdörtgen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Dikdörtgen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ikdörtgen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Düz Bağlayıcı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Düz Bağlayıcı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ikdörtgen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Düz Bağlayıcı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ayt Numarası Yer Tutucusu 5"/>
          <p:cNvSpPr>
            <a:spLocks noGrp="1"/>
          </p:cNvSpPr>
          <p:nvPr>
            <p:ph type="sldNum" sz="quarter" idx="12"/>
          </p:nvPr>
        </p:nvSpPr>
        <p:spPr bwMode="auto">
          <a:xfrm>
            <a:off x="1340616" y="4928702"/>
            <a:ext cx="609600" cy="517524"/>
          </a:xfrm>
        </p:spPr>
        <p:txBody>
          <a:bodyPr/>
          <a:lstStyle/>
          <a:p>
            <a:fld id="{F302176B-0E47-46AC-8F43-DAB4B8A37D06}"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5" name="Veri Yer Tutucusu 4"/>
          <p:cNvSpPr>
            <a:spLocks noGrp="1"/>
          </p:cNvSpPr>
          <p:nvPr>
            <p:ph type="dt" sz="half" idx="10"/>
          </p:nvPr>
        </p:nvSpPr>
        <p:spPr/>
        <p:txBody>
          <a:bodyPr/>
          <a:lstStyle/>
          <a:p>
            <a:fld id="{A23720DD-5B6D-40BF-8493-A6B52D484E6B}" type="datetimeFigureOut">
              <a:rPr lang="tr-TR" smtClean="0"/>
              <a:t>15 Nis 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a:p>
        </p:txBody>
      </p:sp>
      <p:sp>
        <p:nvSpPr>
          <p:cNvPr id="9" name="İçerik Yer Tutucusu 8"/>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İçerik Yer Tutucusu 10"/>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Veri Yer Tutucusu 6"/>
          <p:cNvSpPr>
            <a:spLocks noGrp="1"/>
          </p:cNvSpPr>
          <p:nvPr>
            <p:ph type="dt" sz="half" idx="10"/>
          </p:nvPr>
        </p:nvSpPr>
        <p:spPr/>
        <p:txBody>
          <a:bodyPr/>
          <a:lstStyle/>
          <a:p>
            <a:fld id="{A23720DD-5B6D-40BF-8493-A6B52D484E6B}" type="datetimeFigureOut">
              <a:rPr lang="tr-TR" smtClean="0"/>
              <a:t>15 Nis 2021</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302176B-0E47-46AC-8F43-DAB4B8A37D06}" type="slidenum">
              <a:rPr lang="tr-TR" smtClean="0"/>
              <a:t>‹#›</a:t>
            </a:fld>
            <a:endParaRPr lang="tr-TR"/>
          </a:p>
        </p:txBody>
      </p:sp>
      <p:sp>
        <p:nvSpPr>
          <p:cNvPr id="11" name="İçerik Yer Tutucusu 10"/>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İçerik Yer Tutucusu 12"/>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Metin Yer Tutucusu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Metin Yer Tutucusu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6" name="Veri Yer Tutucusu 5"/>
          <p:cNvSpPr>
            <a:spLocks noGrp="1"/>
          </p:cNvSpPr>
          <p:nvPr>
            <p:ph type="dt" sz="half" idx="10"/>
          </p:nvPr>
        </p:nvSpPr>
        <p:spPr/>
        <p:txBody>
          <a:bodyPr rtlCol="0"/>
          <a:lstStyle/>
          <a:p>
            <a:fld id="{A23720DD-5B6D-40BF-8493-A6B52D484E6B}" type="datetimeFigureOut">
              <a:rPr lang="tr-TR" smtClean="0"/>
              <a:t>15 Nis 2021</a:t>
            </a:fld>
            <a:endParaRPr lang="tr-TR"/>
          </a:p>
        </p:txBody>
      </p:sp>
      <p:sp>
        <p:nvSpPr>
          <p:cNvPr id="7" name="Slayt Numarası Yer Tutucusu 6"/>
          <p:cNvSpPr>
            <a:spLocks noGrp="1"/>
          </p:cNvSpPr>
          <p:nvPr>
            <p:ph type="sldNum" sz="quarter" idx="11"/>
          </p:nvPr>
        </p:nvSpPr>
        <p:spPr/>
        <p:txBody>
          <a:bodyPr rtlCol="0"/>
          <a:lstStyle/>
          <a:p>
            <a:fld id="{F302176B-0E47-46AC-8F43-DAB4B8A37D06}" type="slidenum">
              <a:rPr lang="tr-TR" smtClean="0"/>
              <a:t>‹#›</a:t>
            </a:fld>
            <a:endParaRPr lang="tr-TR"/>
          </a:p>
        </p:txBody>
      </p:sp>
      <p:sp>
        <p:nvSpPr>
          <p:cNvPr id="8" name="Altbilgi Yer Tutucusu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23720DD-5B6D-40BF-8493-A6B52D484E6B}" type="datetimeFigureOut">
              <a:rPr lang="tr-TR" smtClean="0"/>
              <a:t>15 Nis 2021</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Düz Bağlayıcı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Başlık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Düz Bağlayıcı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Düz Bağlayıcı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Düz Bağlayıcı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Dikdörtgen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İçerik Yer Tutucusu 17"/>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Veri Yer Tutucusu 20"/>
          <p:cNvSpPr>
            <a:spLocks noGrp="1"/>
          </p:cNvSpPr>
          <p:nvPr>
            <p:ph type="dt" sz="half" idx="14"/>
          </p:nvPr>
        </p:nvSpPr>
        <p:spPr/>
        <p:txBody>
          <a:bodyPr rtlCol="0"/>
          <a:lstStyle/>
          <a:p>
            <a:fld id="{A23720DD-5B6D-40BF-8493-A6B52D484E6B}" type="datetimeFigureOut">
              <a:rPr lang="tr-TR" smtClean="0"/>
              <a:t>15 Nis 2021</a:t>
            </a:fld>
            <a:endParaRPr lang="tr-TR"/>
          </a:p>
        </p:txBody>
      </p:sp>
      <p:sp>
        <p:nvSpPr>
          <p:cNvPr id="22" name="Slayt Numarası Yer Tutucusu 21"/>
          <p:cNvSpPr>
            <a:spLocks noGrp="1"/>
          </p:cNvSpPr>
          <p:nvPr>
            <p:ph type="sldNum" sz="quarter" idx="15"/>
          </p:nvPr>
        </p:nvSpPr>
        <p:spPr/>
        <p:txBody>
          <a:bodyPr rtlCol="0"/>
          <a:lstStyle/>
          <a:p>
            <a:fld id="{F302176B-0E47-46AC-8F43-DAB4B8A37D06}" type="slidenum">
              <a:rPr lang="tr-TR" smtClean="0"/>
              <a:t>‹#›</a:t>
            </a:fld>
            <a:endParaRPr lang="tr-TR"/>
          </a:p>
        </p:txBody>
      </p:sp>
      <p:sp>
        <p:nvSpPr>
          <p:cNvPr id="23" name="Altbilgi Yer Tutucusu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Düz Bağlayıcı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Başlık 1"/>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Resim Yer Tutucusu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Metin Yer Tutucusu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Düz Bağlayıcı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Dikdörtgen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üz Bağlayıcı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Düz Bağlayıcı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Düz Bağlayıcı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Veri Yer Tutucusu 16"/>
          <p:cNvSpPr>
            <a:spLocks noGrp="1"/>
          </p:cNvSpPr>
          <p:nvPr>
            <p:ph type="dt" sz="half" idx="10"/>
          </p:nvPr>
        </p:nvSpPr>
        <p:spPr/>
        <p:txBody>
          <a:bodyPr rtlCol="0"/>
          <a:lstStyle/>
          <a:p>
            <a:fld id="{A23720DD-5B6D-40BF-8493-A6B52D484E6B}" type="datetimeFigureOut">
              <a:rPr lang="tr-TR" smtClean="0"/>
              <a:t>15 Nis 2021</a:t>
            </a:fld>
            <a:endParaRPr lang="tr-TR"/>
          </a:p>
        </p:txBody>
      </p:sp>
      <p:sp>
        <p:nvSpPr>
          <p:cNvPr id="18" name="Slayt Numarası Yer Tutucusu 17"/>
          <p:cNvSpPr>
            <a:spLocks noGrp="1"/>
          </p:cNvSpPr>
          <p:nvPr>
            <p:ph type="sldNum" sz="quarter" idx="11"/>
          </p:nvPr>
        </p:nvSpPr>
        <p:spPr/>
        <p:txBody>
          <a:bodyPr rtlCol="0"/>
          <a:lstStyle/>
          <a:p>
            <a:fld id="{F302176B-0E47-46AC-8F43-DAB4B8A37D06}" type="slidenum">
              <a:rPr lang="tr-TR" smtClean="0"/>
              <a:t>‹#›</a:t>
            </a:fld>
            <a:endParaRPr lang="tr-TR"/>
          </a:p>
        </p:txBody>
      </p:sp>
      <p:sp>
        <p:nvSpPr>
          <p:cNvPr id="21" name="Altbilgi Yer Tutucusu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Düz Bağlayıcı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Başlık Yer Tutucusu 21"/>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Veri Yer Tutucusu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A23720DD-5B6D-40BF-8493-A6B52D484E6B}" type="datetimeFigureOut">
              <a:rPr lang="tr-TR" smtClean="0"/>
              <a:t>15 Nis 2021</a:t>
            </a:fld>
            <a:endParaRPr lang="tr-TR"/>
          </a:p>
        </p:txBody>
      </p:sp>
      <p:sp>
        <p:nvSpPr>
          <p:cNvPr id="3" name="Altbilgi Yer Tutucusu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Düz Bağlayıcı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Düz Bağlayıcı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Dikdörtgen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ayt Numarası Yer Tutucusu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899592" y="332656"/>
            <a:ext cx="7772400" cy="1470025"/>
          </a:xfrm>
        </p:spPr>
        <p:txBody>
          <a:bodyPr/>
          <a:lstStyle/>
          <a:p>
            <a:r>
              <a:rPr lang="tr-TR" dirty="0" smtClean="0"/>
              <a:t>KOMİTENİN </a:t>
            </a:r>
            <a:r>
              <a:rPr lang="tr-TR" smtClean="0"/>
              <a:t>YARAR  </a:t>
            </a:r>
            <a:r>
              <a:rPr lang="tr-TR" smtClean="0"/>
              <a:t>ve SAKINCALARI</a:t>
            </a:r>
            <a:endParaRPr lang="tr-TR" dirty="0"/>
          </a:p>
        </p:txBody>
      </p:sp>
      <p:sp>
        <p:nvSpPr>
          <p:cNvPr id="3" name="Alt Başlık 2"/>
          <p:cNvSpPr>
            <a:spLocks noGrp="1"/>
          </p:cNvSpPr>
          <p:nvPr>
            <p:ph type="subTitle" idx="1"/>
          </p:nvPr>
        </p:nvSpPr>
        <p:spPr>
          <a:xfrm>
            <a:off x="1371600" y="1772816"/>
            <a:ext cx="7088832" cy="4608512"/>
          </a:xfrm>
        </p:spPr>
        <p:txBody>
          <a:bodyPr>
            <a:normAutofit fontScale="92500" lnSpcReduction="10000"/>
          </a:bodyPr>
          <a:lstStyle/>
          <a:p>
            <a:pPr marL="457200" indent="-457200" algn="l">
              <a:buFont typeface="Arial" pitchFamily="34" charset="0"/>
              <a:buChar char="•"/>
            </a:pPr>
            <a:r>
              <a:rPr lang="tr-TR" sz="2400" dirty="0" smtClean="0"/>
              <a:t>KOMİTE  NEDİR? </a:t>
            </a:r>
          </a:p>
          <a:p>
            <a:pPr marL="457200" indent="-457200" algn="l">
              <a:buFont typeface="Arial" pitchFamily="34" charset="0"/>
              <a:buChar char="•"/>
            </a:pPr>
            <a:r>
              <a:rPr lang="tr-TR" sz="2400" dirty="0" smtClean="0"/>
              <a:t>KOMİTENİN KURULMA AMAÇLARI NEDİR?</a:t>
            </a:r>
          </a:p>
          <a:p>
            <a:pPr marL="457200" indent="-457200" algn="l">
              <a:buFont typeface="Arial" pitchFamily="34" charset="0"/>
              <a:buChar char="•"/>
            </a:pPr>
            <a:r>
              <a:rPr lang="tr-TR" sz="2400" dirty="0" smtClean="0"/>
              <a:t>KOMİTE KURMANIN YARARLARI NELERSİR?</a:t>
            </a:r>
          </a:p>
          <a:p>
            <a:pPr marL="457200" indent="-457200" algn="l">
              <a:buFont typeface="Arial" pitchFamily="34" charset="0"/>
              <a:buChar char="•"/>
            </a:pPr>
            <a:r>
              <a:rPr lang="tr-TR" sz="2400" dirty="0" smtClean="0"/>
              <a:t>KOMİTE KURMANIN SAKINCALARI NELERDİR? </a:t>
            </a:r>
          </a:p>
          <a:p>
            <a:pPr marL="457200" indent="-457200" algn="l">
              <a:buFont typeface="Arial" pitchFamily="34" charset="0"/>
              <a:buChar char="•"/>
            </a:pPr>
            <a:endParaRPr lang="tr-TR" sz="2400" dirty="0"/>
          </a:p>
          <a:p>
            <a:pPr marL="457200" indent="-457200" algn="l">
              <a:buFont typeface="Arial" pitchFamily="34" charset="0"/>
              <a:buChar char="•"/>
            </a:pPr>
            <a:endParaRPr lang="tr-TR" sz="2400" dirty="0" smtClean="0"/>
          </a:p>
          <a:p>
            <a:pPr marL="457200" indent="-457200" algn="l">
              <a:buFont typeface="Arial" pitchFamily="34" charset="0"/>
              <a:buChar char="•"/>
            </a:pPr>
            <a:endParaRPr lang="tr-TR" sz="2400" dirty="0"/>
          </a:p>
          <a:p>
            <a:pPr algn="r"/>
            <a:r>
              <a:rPr lang="tr-TR" sz="2400" dirty="0" smtClean="0"/>
              <a:t>NAŞİT MERDANE</a:t>
            </a:r>
          </a:p>
          <a:p>
            <a:pPr algn="r"/>
            <a:r>
              <a:rPr lang="tr-TR" sz="2400" dirty="0" smtClean="0"/>
              <a:t>16030167</a:t>
            </a:r>
            <a:endParaRPr lang="tr-TR" sz="2400" dirty="0"/>
          </a:p>
        </p:txBody>
      </p:sp>
    </p:spTree>
    <p:extLst>
      <p:ext uri="{BB962C8B-B14F-4D97-AF65-F5344CB8AC3E}">
        <p14:creationId xmlns:p14="http://schemas.microsoft.com/office/powerpoint/2010/main" val="38580864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SORULAR</a:t>
            </a:r>
            <a:endParaRPr lang="tr-TR" dirty="0"/>
          </a:p>
        </p:txBody>
      </p:sp>
      <p:sp>
        <p:nvSpPr>
          <p:cNvPr id="3" name="İçerik Yer Tutucusu 2"/>
          <p:cNvSpPr>
            <a:spLocks noGrp="1"/>
          </p:cNvSpPr>
          <p:nvPr>
            <p:ph sz="quarter" idx="1"/>
          </p:nvPr>
        </p:nvSpPr>
        <p:spPr/>
        <p:txBody>
          <a:bodyPr>
            <a:normAutofit fontScale="85000" lnSpcReduction="10000"/>
          </a:bodyPr>
          <a:lstStyle/>
          <a:p>
            <a:pPr marL="0" indent="0">
              <a:buNone/>
            </a:pPr>
            <a:r>
              <a:rPr lang="tr-TR" dirty="0" smtClean="0"/>
              <a:t>HANGİSİ KOMİTENİN YARARLARINDAN DEĞİLDİR ? </a:t>
            </a:r>
          </a:p>
          <a:p>
            <a:r>
              <a:rPr lang="tr-TR" dirty="0"/>
              <a:t>Kararda payları olduğunu düşünen fertler, kararı daha iyi benimser ve uygularlar. </a:t>
            </a:r>
          </a:p>
          <a:p>
            <a:r>
              <a:rPr lang="tr-TR" dirty="0"/>
              <a:t>Karmaşık görünen sorunlar grup olarak daha kolaylıkla çözüme ulaştırılabilir</a:t>
            </a:r>
            <a:r>
              <a:rPr lang="tr-TR" dirty="0" smtClean="0"/>
              <a:t>.</a:t>
            </a:r>
          </a:p>
          <a:p>
            <a:r>
              <a:rPr lang="tr-TR" dirty="0" smtClean="0"/>
              <a:t>Etkili </a:t>
            </a:r>
            <a:r>
              <a:rPr lang="tr-TR" dirty="0"/>
              <a:t>bir haberleşme sisteminin  kurulmasını sağlarlar</a:t>
            </a:r>
            <a:r>
              <a:rPr lang="tr-TR" dirty="0" smtClean="0"/>
              <a:t>.</a:t>
            </a:r>
            <a:endParaRPr lang="tr-TR" dirty="0"/>
          </a:p>
          <a:p>
            <a:r>
              <a:rPr lang="tr-TR" dirty="0"/>
              <a:t>Komiteler işletmenin maliyetini artırır</a:t>
            </a:r>
          </a:p>
          <a:p>
            <a:pPr marL="0" indent="0">
              <a:buNone/>
            </a:pPr>
            <a:endParaRPr lang="tr-TR" dirty="0"/>
          </a:p>
          <a:p>
            <a:pPr marL="0" indent="0">
              <a:buNone/>
            </a:pPr>
            <a:r>
              <a:rPr lang="tr-TR" dirty="0" smtClean="0"/>
              <a:t>HANGİSİ KOMİTENİN TANIMLARINDAN BİRİ DEĞİLDİR? </a:t>
            </a:r>
          </a:p>
          <a:p>
            <a:r>
              <a:rPr lang="tr-TR" dirty="0"/>
              <a:t>B</a:t>
            </a:r>
            <a:r>
              <a:rPr lang="tr-TR" dirty="0" smtClean="0"/>
              <a:t>irkaç </a:t>
            </a:r>
            <a:r>
              <a:rPr lang="tr-TR" dirty="0"/>
              <a:t>kişi seçilerek oluşturulan </a:t>
            </a:r>
            <a:r>
              <a:rPr lang="tr-TR" dirty="0" smtClean="0"/>
              <a:t>kurul</a:t>
            </a:r>
          </a:p>
          <a:p>
            <a:r>
              <a:rPr lang="tr-TR" dirty="0" smtClean="0"/>
              <a:t>Encümen</a:t>
            </a:r>
          </a:p>
          <a:p>
            <a:r>
              <a:rPr lang="tr-TR" dirty="0" smtClean="0"/>
              <a:t>Komisyon</a:t>
            </a:r>
          </a:p>
          <a:p>
            <a:r>
              <a:rPr lang="tr-TR" dirty="0" smtClean="0"/>
              <a:t>Başkanlık</a:t>
            </a:r>
          </a:p>
          <a:p>
            <a:endParaRPr lang="tr-TR" dirty="0"/>
          </a:p>
        </p:txBody>
      </p:sp>
    </p:spTree>
    <p:extLst>
      <p:ext uri="{BB962C8B-B14F-4D97-AF65-F5344CB8AC3E}">
        <p14:creationId xmlns:p14="http://schemas.microsoft.com/office/powerpoint/2010/main" val="31551624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t>KOMİTE NEDİR?</a:t>
            </a:r>
            <a:endParaRPr lang="tr-TR" dirty="0"/>
          </a:p>
        </p:txBody>
      </p:sp>
      <p:sp>
        <p:nvSpPr>
          <p:cNvPr id="3" name="İçerik Yer Tutucusu 2"/>
          <p:cNvSpPr>
            <a:spLocks noGrp="1"/>
          </p:cNvSpPr>
          <p:nvPr>
            <p:ph sz="quarter" idx="1"/>
          </p:nvPr>
        </p:nvSpPr>
        <p:spPr>
          <a:xfrm>
            <a:off x="457200" y="1600200"/>
            <a:ext cx="8229600" cy="4925144"/>
          </a:xfrm>
        </p:spPr>
        <p:txBody>
          <a:bodyPr>
            <a:normAutofit/>
          </a:bodyPr>
          <a:lstStyle/>
          <a:p>
            <a:r>
              <a:rPr lang="tr-TR" sz="2800" dirty="0"/>
              <a:t>Bir sorunu ya da öneriyi incelemek, bir konuda görüşünü bildirmek, bir hizmeti yerine getirmekle görevli kişiler topluluğu.</a:t>
            </a:r>
          </a:p>
          <a:p>
            <a:r>
              <a:rPr lang="tr-TR" sz="2800" dirty="0"/>
              <a:t>Belli bir konuyu ele almak amacıyla bir kurul içinden birkaç kişi seçilerek oluşturulan kurul, encümen, komisyon, alt kurul</a:t>
            </a:r>
            <a:r>
              <a:rPr lang="tr-TR" sz="2800" dirty="0" smtClean="0"/>
              <a:t>.</a:t>
            </a:r>
            <a:endParaRPr lang="tr-TR" sz="2800"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39952" y="3789040"/>
            <a:ext cx="3865612" cy="28992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110732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t>KOMİTELERİN KURULUŞ AMAÇLARI NELERDİR? </a:t>
            </a:r>
            <a:endParaRPr lang="tr-TR" dirty="0"/>
          </a:p>
        </p:txBody>
      </p:sp>
      <p:sp>
        <p:nvSpPr>
          <p:cNvPr id="3" name="İçerik Yer Tutucusu 2"/>
          <p:cNvSpPr>
            <a:spLocks noGrp="1"/>
          </p:cNvSpPr>
          <p:nvPr>
            <p:ph sz="quarter" idx="1"/>
          </p:nvPr>
        </p:nvSpPr>
        <p:spPr/>
        <p:txBody>
          <a:bodyPr>
            <a:normAutofit fontScale="92500" lnSpcReduction="20000"/>
          </a:bodyPr>
          <a:lstStyle/>
          <a:p>
            <a:r>
              <a:rPr lang="tr-TR" dirty="0" smtClean="0"/>
              <a:t>Komitelerin kuruluş amaçlarını 4 grupta toplayabiliriz.</a:t>
            </a:r>
          </a:p>
          <a:p>
            <a:pPr marL="514350" indent="-514350">
              <a:buFont typeface="+mj-lt"/>
              <a:buAutoNum type="arabicPeriod"/>
            </a:pPr>
            <a:r>
              <a:rPr lang="tr-TR" dirty="0" smtClean="0"/>
              <a:t>Bazı komiteler yönetsel amaçlarla kurulmuşlardır. Bunlar bizzat kararları alıp, yürütme amacı taşırlar. Bunlara eylemci komiteler denir. </a:t>
            </a:r>
          </a:p>
          <a:p>
            <a:pPr marL="514350" indent="-514350">
              <a:buFont typeface="+mj-lt"/>
              <a:buAutoNum type="arabicPeriod"/>
            </a:pPr>
            <a:r>
              <a:rPr lang="tr-TR" dirty="0" smtClean="0"/>
              <a:t>İkinci grup komiteler işletmede yapılan </a:t>
            </a:r>
            <a:r>
              <a:rPr lang="tr-TR" dirty="0" err="1" smtClean="0"/>
              <a:t>ççeşitli</a:t>
            </a:r>
            <a:r>
              <a:rPr lang="tr-TR" dirty="0" smtClean="0"/>
              <a:t> faaliyetlerin koordinasyonunu ve haberleşme işini kolaylaştırmak amacıyla kurulurlar. </a:t>
            </a:r>
          </a:p>
          <a:p>
            <a:pPr marL="514350" indent="-514350">
              <a:buFont typeface="+mj-lt"/>
              <a:buAutoNum type="arabicPeriod"/>
            </a:pPr>
            <a:r>
              <a:rPr lang="tr-TR" dirty="0" smtClean="0"/>
              <a:t>Üçüncü grup komiteler, yönetimi bazı konularda aydınlatmak ve ona danışman olarak hizmet vermek amacını taşırlar. Bunlara yöneltici amaçlı komiteler  denir.</a:t>
            </a:r>
          </a:p>
          <a:p>
            <a:pPr marL="514350" indent="-514350">
              <a:buFont typeface="+mj-lt"/>
              <a:buAutoNum type="arabicPeriod"/>
            </a:pPr>
            <a:r>
              <a:rPr lang="tr-TR" dirty="0" smtClean="0"/>
              <a:t>Dördüncü grup komiteler ise, yeni kabiliyetleri yetiştirmek için kurulurlar ve eğitim amacı  taşırlar.</a:t>
            </a:r>
          </a:p>
        </p:txBody>
      </p:sp>
    </p:spTree>
    <p:extLst>
      <p:ext uri="{BB962C8B-B14F-4D97-AF65-F5344CB8AC3E}">
        <p14:creationId xmlns:p14="http://schemas.microsoft.com/office/powerpoint/2010/main" val="17331433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t>KOMİTENİN YARARLARI NELERDİR?</a:t>
            </a:r>
            <a:endParaRPr lang="tr-TR" dirty="0"/>
          </a:p>
        </p:txBody>
      </p:sp>
      <p:sp>
        <p:nvSpPr>
          <p:cNvPr id="3" name="İçerik Yer Tutucusu 2"/>
          <p:cNvSpPr>
            <a:spLocks noGrp="1"/>
          </p:cNvSpPr>
          <p:nvPr>
            <p:ph sz="quarter" idx="1"/>
          </p:nvPr>
        </p:nvSpPr>
        <p:spPr>
          <a:xfrm>
            <a:off x="457200" y="1268760"/>
            <a:ext cx="8229600" cy="4857403"/>
          </a:xfrm>
        </p:spPr>
        <p:txBody>
          <a:bodyPr>
            <a:normAutofit fontScale="77500" lnSpcReduction="20000"/>
          </a:bodyPr>
          <a:lstStyle/>
          <a:p>
            <a:r>
              <a:rPr lang="tr-TR" dirty="0" smtClean="0"/>
              <a:t>Çeşitli görüşlerin ortaya atılmasına olanak sağlar. Daha tarafsız ve geniş açıdan problemlere çözüm bulunabilir. Tek bir ferdin düşüncesinin ve bilgisinin yeterli olmadığı durumlarda komite halinde çalışmak, yeni fikirlerin ortaya çıkmasına yardımcı olur. Yaratıcı düşünmeyi teşvik eder. Serbest tartışma ortamında, daha </a:t>
            </a:r>
            <a:r>
              <a:rPr lang="tr-TR" dirty="0" err="1" smtClean="0"/>
              <a:t>fazala</a:t>
            </a:r>
            <a:r>
              <a:rPr lang="tr-TR" dirty="0" smtClean="0"/>
              <a:t> fikir ortaya çıkar. Bu da birçok  seçenek arasından seçim yapılmasına imkan verir. </a:t>
            </a:r>
          </a:p>
          <a:p>
            <a:r>
              <a:rPr lang="tr-TR" dirty="0" smtClean="0"/>
              <a:t>Bir karar alınırken, kararlarla ilgili uzman kişilerin görüşlerinden yararlanılır. Böylece daha çok kişinin bilgi  ve deneyiminden faydalanabilinir. Daha çok bilgi toplanabilir. Karmaşık görünen sorunlar grup olarak daha kolaylıkla çözüme ulaştırılabilir. </a:t>
            </a:r>
          </a:p>
          <a:p>
            <a:r>
              <a:rPr lang="tr-TR" dirty="0" smtClean="0"/>
              <a:t>Komitelerin kurulmasının en önemli nedenlerinden biri de, koordinasyon sağlanmasını kolaylaştırmasıdır. İşletmelerde bölümlerin sorunlarına tek tek yaklaşmak zordur. Komite çalışması sonucu, bölümler arasındaki sürtüşmeler de azabilir. Karşılıklı bilgi alışverişi sonucunda, bölümler arasında koordinasyon sağlanabilir. Bölümler arası koordinasyon sağlandığı gibi işletme planlarını yürürlüğe koyarken ve uygularken de koordinasyon sağlanabilir. </a:t>
            </a:r>
            <a:endParaRPr lang="tr-TR" dirty="0"/>
          </a:p>
        </p:txBody>
      </p:sp>
    </p:spTree>
    <p:extLst>
      <p:ext uri="{BB962C8B-B14F-4D97-AF65-F5344CB8AC3E}">
        <p14:creationId xmlns:p14="http://schemas.microsoft.com/office/powerpoint/2010/main" val="26125888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476672"/>
            <a:ext cx="8229600" cy="5649491"/>
          </a:xfrm>
        </p:spPr>
        <p:txBody>
          <a:bodyPr>
            <a:normAutofit lnSpcReduction="10000"/>
          </a:bodyPr>
          <a:lstStyle/>
          <a:p>
            <a:r>
              <a:rPr lang="tr-TR" dirty="0" smtClean="0"/>
              <a:t>Karar vermeye yardım eden kişiler kararı daha kolay kabullenir. Kararda payları olduğunu düşünen fertler, kararı daha iyi benimser ve uygularlar. </a:t>
            </a:r>
          </a:p>
          <a:p>
            <a:r>
              <a:rPr lang="tr-TR" dirty="0" smtClean="0"/>
              <a:t>Komiteler demokratik bir yapıya sahiptir. Kara vermeye katılanlar fikirlerini rahatlıkla söylerler. Plan ve programların hiyerarşik yapı içerisinde yukarından aşağıya gelmesi yerine, yönetime aktif katılım içerinde gerçekleşir. </a:t>
            </a:r>
          </a:p>
          <a:p>
            <a:r>
              <a:rPr lang="tr-TR" dirty="0" smtClean="0"/>
              <a:t>Komite, grup ve üyelerin birbirlerini daha yakından tanımaları, birbirlerinin fikirlerini kolayca değerlendirip, anlayabilmelerini, kısaca etkili bir haberleşme sisteminin  kurulmasını sağlarlar.</a:t>
            </a:r>
          </a:p>
          <a:p>
            <a:r>
              <a:rPr lang="tr-TR" dirty="0" smtClean="0"/>
              <a:t>Komiteler üyelerini karar verme konusunda eğitime tabi tutarlar. Üyeler meselelerini sadece kendi kısımlarının açısından değil, genel işletme açısından da görmeyi öğrenir ve böyle düşünmeye alışır. </a:t>
            </a:r>
          </a:p>
          <a:p>
            <a:endParaRPr lang="tr-TR" dirty="0"/>
          </a:p>
        </p:txBody>
      </p:sp>
    </p:spTree>
    <p:extLst>
      <p:ext uri="{BB962C8B-B14F-4D97-AF65-F5344CB8AC3E}">
        <p14:creationId xmlns:p14="http://schemas.microsoft.com/office/powerpoint/2010/main" val="2198754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476672"/>
            <a:ext cx="8229600" cy="5904656"/>
          </a:xfrm>
        </p:spPr>
        <p:txBody>
          <a:bodyPr>
            <a:normAutofit/>
          </a:bodyPr>
          <a:lstStyle/>
          <a:p>
            <a:r>
              <a:rPr lang="tr-TR" sz="2000" dirty="0" smtClean="0"/>
              <a:t>Komitelerin başlıca faydası da düşüncelerdeki devamlılığı sağlamasıdır. Bir komitenin üyeleri aynı anda, değişemeyeceğinden, yeni katılan üyelerde bu düşünce sistemine kendilerini uydurmak zorunda kalırlar. </a:t>
            </a:r>
          </a:p>
          <a:p>
            <a:r>
              <a:rPr lang="tr-TR" sz="2000" dirty="0" smtClean="0"/>
              <a:t>Komitelerde verilen kararlar daha isabetlidir. Çünkü söz konusu olan tek bir kişinin düşünce sistemi değil, farklı bilgi, uzmanlık ve tecrübeye sahip kişilerin toplam düşünce sistemidir. Komiteyi oluşturan bireylerin ayrı birer potansiyeli olduğundan, daha fazla fikir üretebilirler. Doğal olarak daha değerli ve mükemmel sonuç elde edilir. Karar vermede objektiflik sağlanır. Daha yoğun bir yaratıcılık ortaya çıkar. </a:t>
            </a:r>
          </a:p>
          <a:p>
            <a:r>
              <a:rPr lang="tr-TR" sz="2000" dirty="0" smtClean="0"/>
              <a:t>Ayrıca komiteyi oluşturan bireyler </a:t>
            </a:r>
          </a:p>
          <a:p>
            <a:pPr marL="0" indent="0">
              <a:buNone/>
            </a:pPr>
            <a:r>
              <a:rPr lang="tr-TR" sz="2000" dirty="0" smtClean="0"/>
              <a:t>fikirlerini rahatlıkla ortaya koyabilirler. </a:t>
            </a:r>
          </a:p>
          <a:p>
            <a:pPr marL="0" indent="0">
              <a:buNone/>
            </a:pPr>
            <a:r>
              <a:rPr lang="tr-TR" sz="2000" dirty="0" smtClean="0"/>
              <a:t>Çünkü sorumluluk bir kişiye ait </a:t>
            </a:r>
          </a:p>
          <a:p>
            <a:pPr marL="0" indent="0">
              <a:buNone/>
            </a:pPr>
            <a:r>
              <a:rPr lang="tr-TR" sz="2000" dirty="0" smtClean="0"/>
              <a:t>olmayıp, eşit olarak dağılır.  </a:t>
            </a:r>
          </a:p>
          <a:p>
            <a:pPr marL="0" indent="0">
              <a:buNone/>
            </a:pPr>
            <a:endParaRPr lang="tr-TR" sz="2000" dirty="0"/>
          </a:p>
        </p:txBody>
      </p:sp>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860032" y="3861048"/>
            <a:ext cx="3886488" cy="2592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612746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t>KOMİTE KURMANIN SAKINCALARI</a:t>
            </a:r>
            <a:endParaRPr lang="tr-TR" dirty="0"/>
          </a:p>
        </p:txBody>
      </p:sp>
      <p:sp>
        <p:nvSpPr>
          <p:cNvPr id="3" name="İçerik Yer Tutucusu 2"/>
          <p:cNvSpPr>
            <a:spLocks noGrp="1"/>
          </p:cNvSpPr>
          <p:nvPr>
            <p:ph sz="quarter" idx="1"/>
          </p:nvPr>
        </p:nvSpPr>
        <p:spPr/>
        <p:txBody>
          <a:bodyPr>
            <a:normAutofit fontScale="92500" lnSpcReduction="20000"/>
          </a:bodyPr>
          <a:lstStyle/>
          <a:p>
            <a:r>
              <a:rPr lang="tr-TR" dirty="0" smtClean="0"/>
              <a:t>Komiteler işletmenin maliyetini artırır. Komite üyelerinin tek tek maaşı düşünülürse, toplantıların masraflı olduğu görülür.</a:t>
            </a:r>
          </a:p>
          <a:p>
            <a:r>
              <a:rPr lang="tr-TR" dirty="0" smtClean="0"/>
              <a:t>Komitelerin toplanması ve çalışması çok zaman alır. Çünkü üyeler, aynı zamanda, organizasyon içinde farklı görevde bulunurlar. Hem görevlerini komite dolayısıyla aksatırlar, hem de karar alma süreci uzadıkça toplantı sayısı ve süreside artar. Bu da karar verme sürecini olumsuz etkiler. Ancak acele alınması gereken kararlar var ise, grup kararları uygun değildir.</a:t>
            </a:r>
          </a:p>
          <a:p>
            <a:r>
              <a:rPr lang="tr-TR" dirty="0" smtClean="0"/>
              <a:t>Bir kişi, bütün bir gruba hakim olabilir. Bu olay kişinin sahip olduğu kuvvetle ilgilidir. Özellikle üst düzey yöneticilerin ve başkanların bulunduğu toplantılarda, üyeler, bu kişileri memnun etmek amacıyla, onların hoşlanacağı önerilerde bulunabilir yada onların aldığı kararlar onaylanabilir.</a:t>
            </a:r>
          </a:p>
          <a:p>
            <a:endParaRPr lang="tr-TR" dirty="0"/>
          </a:p>
        </p:txBody>
      </p:sp>
    </p:spTree>
    <p:extLst>
      <p:ext uri="{BB962C8B-B14F-4D97-AF65-F5344CB8AC3E}">
        <p14:creationId xmlns:p14="http://schemas.microsoft.com/office/powerpoint/2010/main" val="205129486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548680"/>
            <a:ext cx="8229600" cy="5577483"/>
          </a:xfrm>
        </p:spPr>
        <p:txBody>
          <a:bodyPr>
            <a:normAutofit fontScale="92500" lnSpcReduction="20000"/>
          </a:bodyPr>
          <a:lstStyle/>
          <a:p>
            <a:r>
              <a:rPr lang="tr-TR" dirty="0" smtClean="0"/>
              <a:t>Komitelerde ortak noktalara varabilmek için genelde çoğunluğun onayını almış konularda, ortak bir noktaya gelmeye çalışılır. Çabuk karar alınası gereken durumlarda üyeler, ortak bir noktaya gelebilmek için daha çok çaba harcarlar. Bu durumda en iyi  kararı vermek değil, ortak sonuca varmak ve tutarlı olmak isteği daha çok ön plana çıkar.</a:t>
            </a:r>
          </a:p>
          <a:p>
            <a:r>
              <a:rPr lang="tr-TR" dirty="0" smtClean="0"/>
              <a:t>Komite üyeleri arasında fikir ayrılığı nedeniyle uzlaşma sağlanmaz ise, komite toplantıları başarısız olur. Toplantılar bir kısır döngüye dönüşür. </a:t>
            </a:r>
          </a:p>
          <a:p>
            <a:r>
              <a:rPr lang="tr-TR" dirty="0" smtClean="0"/>
              <a:t>Komiteler biçimsel bir organizasyon yapısına sahip değildirler. Çeşitli çıkar gruplarını barındırırlar. Böylece gruba hakim olmuş bir veya birkaç kişi ya belli bir konudaki bilgi ve tecrübelerinden veya ikna etmek yeteneklerinden dolayı , komite üyelerinin işletme aleyhine, fakat kendilerinin lehine karar alınmamasını sağlarlar.</a:t>
            </a:r>
          </a:p>
          <a:p>
            <a:r>
              <a:rPr lang="tr-TR" dirty="0" smtClean="0"/>
              <a:t>Ayrıca grup çıkarları söz konusuysa, sorumluluk kimsenin üzerinde kalmayacağından çıkarlar doğrultusunda karar alabilirler.</a:t>
            </a:r>
          </a:p>
          <a:p>
            <a:endParaRPr lang="tr-TR" dirty="0"/>
          </a:p>
        </p:txBody>
      </p:sp>
    </p:spTree>
    <p:extLst>
      <p:ext uri="{BB962C8B-B14F-4D97-AF65-F5344CB8AC3E}">
        <p14:creationId xmlns:p14="http://schemas.microsoft.com/office/powerpoint/2010/main" val="31059123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sz="quarter" idx="1"/>
          </p:nvPr>
        </p:nvSpPr>
        <p:spPr/>
        <p:txBody>
          <a:bodyPr>
            <a:normAutofit/>
          </a:bodyPr>
          <a:lstStyle/>
          <a:p>
            <a:r>
              <a:rPr lang="tr-TR" dirty="0" smtClean="0"/>
              <a:t>Erol Eren, </a:t>
            </a:r>
            <a:r>
              <a:rPr lang="tr-TR" dirty="0" err="1" smtClean="0"/>
              <a:t>a.g.e</a:t>
            </a:r>
            <a:r>
              <a:rPr lang="tr-TR" dirty="0" smtClean="0"/>
              <a:t>., s.15</a:t>
            </a:r>
          </a:p>
          <a:p>
            <a:r>
              <a:rPr lang="tr-TR" dirty="0" smtClean="0"/>
              <a:t>Besim Baykal. Organizasyonların yönetimi, İlkeler ve Süreçler 1981 s.259</a:t>
            </a:r>
          </a:p>
          <a:p>
            <a:r>
              <a:rPr lang="tr-TR" dirty="0" smtClean="0"/>
              <a:t>İnan Özalp, işletmelerde yönetim ve organizasyon. 1983 s.216</a:t>
            </a:r>
          </a:p>
          <a:p>
            <a:r>
              <a:rPr lang="tr-TR" dirty="0" smtClean="0"/>
              <a:t>Erol Eren. Yönetim ve Organizasyon a.g.e.,s175</a:t>
            </a:r>
          </a:p>
          <a:p>
            <a:r>
              <a:rPr lang="tr-TR" dirty="0" smtClean="0"/>
              <a:t>Richard L. </a:t>
            </a:r>
            <a:r>
              <a:rPr lang="tr-TR" dirty="0" err="1" smtClean="0"/>
              <a:t>Daft</a:t>
            </a:r>
            <a:r>
              <a:rPr lang="tr-TR" dirty="0" smtClean="0"/>
              <a:t>. Second Edition  </a:t>
            </a:r>
            <a:r>
              <a:rPr lang="tr-TR" dirty="0" err="1" smtClean="0"/>
              <a:t>management,USA</a:t>
            </a:r>
            <a:r>
              <a:rPr lang="tr-TR" dirty="0" smtClean="0"/>
              <a:t>: </a:t>
            </a:r>
            <a:r>
              <a:rPr lang="tr-TR" dirty="0" err="1" smtClean="0"/>
              <a:t>The</a:t>
            </a:r>
            <a:r>
              <a:rPr lang="tr-TR" dirty="0" smtClean="0"/>
              <a:t> </a:t>
            </a:r>
            <a:r>
              <a:rPr lang="tr-TR" dirty="0" err="1" smtClean="0"/>
              <a:t>Dryden</a:t>
            </a:r>
            <a:r>
              <a:rPr lang="tr-TR" dirty="0" smtClean="0"/>
              <a:t> </a:t>
            </a:r>
            <a:r>
              <a:rPr lang="tr-TR" dirty="0" err="1" smtClean="0"/>
              <a:t>Press</a:t>
            </a:r>
            <a:r>
              <a:rPr lang="tr-TR" dirty="0" smtClean="0"/>
              <a:t> </a:t>
            </a:r>
            <a:r>
              <a:rPr lang="tr-TR" dirty="0" err="1" smtClean="0"/>
              <a:t>İnternational</a:t>
            </a:r>
            <a:r>
              <a:rPr lang="tr-TR" dirty="0" smtClean="0"/>
              <a:t> Edition 1991 s. 201</a:t>
            </a:r>
          </a:p>
          <a:p>
            <a:r>
              <a:rPr lang="tr-TR" dirty="0" smtClean="0"/>
              <a:t>Besim </a:t>
            </a:r>
            <a:r>
              <a:rPr lang="tr-TR" dirty="0" err="1" smtClean="0"/>
              <a:t>baykal</a:t>
            </a:r>
            <a:r>
              <a:rPr lang="tr-TR" dirty="0" smtClean="0"/>
              <a:t> a.g.e,s.259</a:t>
            </a:r>
          </a:p>
          <a:p>
            <a:r>
              <a:rPr lang="tr-TR" dirty="0" smtClean="0"/>
              <a:t>İnan </a:t>
            </a:r>
            <a:r>
              <a:rPr lang="tr-TR" dirty="0"/>
              <a:t>Ö</a:t>
            </a:r>
            <a:r>
              <a:rPr lang="tr-TR" dirty="0" smtClean="0"/>
              <a:t>zalp </a:t>
            </a:r>
            <a:r>
              <a:rPr lang="tr-TR" dirty="0" err="1" smtClean="0"/>
              <a:t>a.g.e</a:t>
            </a:r>
            <a:r>
              <a:rPr lang="tr-TR" dirty="0" smtClean="0"/>
              <a:t> s.215 s. 217 </a:t>
            </a:r>
            <a:endParaRPr lang="tr-TR" dirty="0"/>
          </a:p>
        </p:txBody>
      </p:sp>
    </p:spTree>
    <p:extLst>
      <p:ext uri="{BB962C8B-B14F-4D97-AF65-F5344CB8AC3E}">
        <p14:creationId xmlns:p14="http://schemas.microsoft.com/office/powerpoint/2010/main" val="174348812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91</TotalTime>
  <Words>906</Words>
  <Application>Microsoft Office PowerPoint</Application>
  <PresentationFormat>Ekran Gösterisi (4:3)</PresentationFormat>
  <Paragraphs>61</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Arial</vt:lpstr>
      <vt:lpstr>Century Schoolbook</vt:lpstr>
      <vt:lpstr>Wingdings</vt:lpstr>
      <vt:lpstr>Wingdings 2</vt:lpstr>
      <vt:lpstr>Cumba</vt:lpstr>
      <vt:lpstr>KOMİTENİN YARAR  ve SAKINCALARI</vt:lpstr>
      <vt:lpstr>KOMİTE NEDİR?</vt:lpstr>
      <vt:lpstr>KOMİTELERİN KURULUŞ AMAÇLARI NELERDİR? </vt:lpstr>
      <vt:lpstr>KOMİTENİN YARARLARI NELERDİR?</vt:lpstr>
      <vt:lpstr>PowerPoint Sunusu</vt:lpstr>
      <vt:lpstr>PowerPoint Sunusu</vt:lpstr>
      <vt:lpstr>KOMİTE KURMANIN SAKINCALARI</vt:lpstr>
      <vt:lpstr>PowerPoint Sunusu</vt:lpstr>
      <vt:lpstr>KAYNAKÇA</vt:lpstr>
      <vt:lpstr>SORULAR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KOMİTENİN YARAR  SAKINCALARI</dc:title>
  <dc:creator>User</dc:creator>
  <cp:lastModifiedBy>gülbin özçelikay</cp:lastModifiedBy>
  <cp:revision>13</cp:revision>
  <dcterms:created xsi:type="dcterms:W3CDTF">2021-03-28T10:17:03Z</dcterms:created>
  <dcterms:modified xsi:type="dcterms:W3CDTF">2021-04-15T07:03:15Z</dcterms:modified>
</cp:coreProperties>
</file>