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4"/>
  </p:notesMasterIdLst>
  <p:sldIdLst>
    <p:sldId id="256" r:id="rId2"/>
    <p:sldId id="258" r:id="rId3"/>
    <p:sldId id="259" r:id="rId4"/>
    <p:sldId id="260" r:id="rId5"/>
    <p:sldId id="261" r:id="rId6"/>
    <p:sldId id="262" r:id="rId7"/>
    <p:sldId id="263" r:id="rId8"/>
    <p:sldId id="264" r:id="rId9"/>
    <p:sldId id="265" r:id="rId10"/>
    <p:sldId id="266" r:id="rId11"/>
    <p:sldId id="267" r:id="rId12"/>
    <p:sldId id="269"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Tema Uygulanmış Stil 1 - Vurgu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38" autoAdjust="0"/>
    <p:restoredTop sz="79115" autoAdjust="0"/>
  </p:normalViewPr>
  <p:slideViewPr>
    <p:cSldViewPr snapToGrid="0">
      <p:cViewPr varScale="1">
        <p:scale>
          <a:sx n="69" d="100"/>
          <a:sy n="69" d="100"/>
        </p:scale>
        <p:origin x="104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A2FC11-033E-42A9-8CB1-B296C94FAF4E}" type="datetimeFigureOut">
              <a:rPr lang="tr-TR" smtClean="0"/>
              <a:pPr/>
              <a:t>9.05.2020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4106E9-B9D9-4C3B-BF88-4D59410B1C29}" type="slidenum">
              <a:rPr lang="tr-TR" smtClean="0"/>
              <a:pPr/>
              <a:t>‹#›</a:t>
            </a:fld>
            <a:endParaRPr lang="tr-TR"/>
          </a:p>
        </p:txBody>
      </p:sp>
    </p:spTree>
    <p:extLst>
      <p:ext uri="{BB962C8B-B14F-4D97-AF65-F5344CB8AC3E}">
        <p14:creationId xmlns:p14="http://schemas.microsoft.com/office/powerpoint/2010/main" val="566892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B74106E9-B9D9-4C3B-BF88-4D59410B1C29}" type="slidenum">
              <a:rPr lang="tr-TR" smtClean="0"/>
              <a:pPr/>
              <a:t>1</a:t>
            </a:fld>
            <a:endParaRPr lang="tr-TR"/>
          </a:p>
        </p:txBody>
      </p:sp>
    </p:spTree>
    <p:extLst>
      <p:ext uri="{BB962C8B-B14F-4D97-AF65-F5344CB8AC3E}">
        <p14:creationId xmlns:p14="http://schemas.microsoft.com/office/powerpoint/2010/main" val="1523366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B74106E9-B9D9-4C3B-BF88-4D59410B1C29}" type="slidenum">
              <a:rPr lang="tr-TR" smtClean="0"/>
              <a:pPr/>
              <a:t>2</a:t>
            </a:fld>
            <a:endParaRPr lang="tr-TR"/>
          </a:p>
        </p:txBody>
      </p:sp>
    </p:spTree>
    <p:extLst>
      <p:ext uri="{BB962C8B-B14F-4D97-AF65-F5344CB8AC3E}">
        <p14:creationId xmlns:p14="http://schemas.microsoft.com/office/powerpoint/2010/main" val="32091952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Özgeçmişinize / Özgeçmişinize Eklenmesi Gereken Temel Şeyler.</a:t>
            </a:r>
          </a:p>
          <a:p>
            <a:r>
              <a:rPr lang="tr-TR" dirty="0" smtClean="0"/>
              <a:t>Kişisel ayrıntılar Adres, telefon numarası ve e-posta adresi dahil tam ad ve iletişim bilgileri.</a:t>
            </a:r>
          </a:p>
          <a:p>
            <a:r>
              <a:rPr lang="tr-TR" dirty="0" smtClean="0"/>
              <a:t>  Eğitim ve öğretim Başvurduğunuz iş ile ilgili tüm eğitimleri dahil ettiğinizden emin olarak, en son çalışmalarınızdan başlayarak eğitim ve öğretim geçmişinizin bir özeti.</a:t>
            </a:r>
          </a:p>
          <a:p>
            <a:r>
              <a:rPr lang="tr-TR" dirty="0" smtClean="0"/>
              <a:t>  İstihdam geçmişi En son çalışma geçmişinizle başlayın ve işvereninizin adını, iş unvanınızı, orada çalıştığınız tarihleri ve sorumluluklarınızı, görevlerinizi ve başarılarınızı listeleyerek kronolojik olarak geriye doğru çalışın. İşle alakalı her şeyi eklediğinizden emin olun.</a:t>
            </a:r>
            <a:endParaRPr lang="tr-TR" dirty="0"/>
          </a:p>
        </p:txBody>
      </p:sp>
      <p:sp>
        <p:nvSpPr>
          <p:cNvPr id="4" name="Slayt Numarası Yer Tutucusu 3"/>
          <p:cNvSpPr>
            <a:spLocks noGrp="1"/>
          </p:cNvSpPr>
          <p:nvPr>
            <p:ph type="sldNum" sz="quarter" idx="10"/>
          </p:nvPr>
        </p:nvSpPr>
        <p:spPr/>
        <p:txBody>
          <a:bodyPr/>
          <a:lstStyle/>
          <a:p>
            <a:fld id="{B74106E9-B9D9-4C3B-BF88-4D59410B1C29}" type="slidenum">
              <a:rPr lang="tr-TR" smtClean="0"/>
              <a:pPr/>
              <a:t>3</a:t>
            </a:fld>
            <a:endParaRPr lang="tr-TR"/>
          </a:p>
        </p:txBody>
      </p:sp>
    </p:spTree>
    <p:extLst>
      <p:ext uri="{BB962C8B-B14F-4D97-AF65-F5344CB8AC3E}">
        <p14:creationId xmlns:p14="http://schemas.microsoft.com/office/powerpoint/2010/main" val="9010843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Beceri ve yetenekler İyi olduğunuz şeylerin bir listesi. Bunlar genel beceriler veya belirli bir işe özgü beceriler olabilir.</a:t>
            </a:r>
          </a:p>
          <a:p>
            <a:r>
              <a:rPr lang="tr-TR" dirty="0" smtClean="0"/>
              <a:t>Kariyer hedefi (isteğe bağlı) İşverene ne tür bir işin olmasını istediğinizi söyleyin; bu gelecekteki kariyerinize düşünce verdiğinizi gösterir.</a:t>
            </a:r>
          </a:p>
          <a:p>
            <a:r>
              <a:rPr lang="tr-TR" dirty="0" smtClean="0"/>
              <a:t>İlgi Alanları (isteğe bağlı) Hobilerinizin ve ilgi alanlarınızın listesi; bu, işverenlere hakkınızda daha fazla bilgi verir ve yaşamınızın deneyimlediğiniz diğer alanlarını da gösterir.</a:t>
            </a:r>
          </a:p>
          <a:p>
            <a:r>
              <a:rPr lang="tr-TR" dirty="0" smtClean="0"/>
              <a:t>Hakemler / Referanslar Bir çalışanın ne kadar iyi olduğunuz hakkında konuşabilecek kişileri listeleyin. Özgeçmişinize eklemeden önce izinlerini aldığınızdan emin olun. Adlarını, şirket adı mesleğini ve iletişim bilgilerini listeleyin.</a:t>
            </a:r>
            <a:endParaRPr lang="tr-TR" dirty="0"/>
          </a:p>
        </p:txBody>
      </p:sp>
      <p:sp>
        <p:nvSpPr>
          <p:cNvPr id="4" name="Slayt Numarası Yer Tutucusu 3"/>
          <p:cNvSpPr>
            <a:spLocks noGrp="1"/>
          </p:cNvSpPr>
          <p:nvPr>
            <p:ph type="sldNum" sz="quarter" idx="10"/>
          </p:nvPr>
        </p:nvSpPr>
        <p:spPr/>
        <p:txBody>
          <a:bodyPr/>
          <a:lstStyle/>
          <a:p>
            <a:fld id="{B74106E9-B9D9-4C3B-BF88-4D59410B1C29}" type="slidenum">
              <a:rPr lang="tr-TR" smtClean="0"/>
              <a:pPr/>
              <a:t>4</a:t>
            </a:fld>
            <a:endParaRPr lang="tr-TR"/>
          </a:p>
        </p:txBody>
      </p:sp>
    </p:spTree>
    <p:extLst>
      <p:ext uri="{BB962C8B-B14F-4D97-AF65-F5344CB8AC3E}">
        <p14:creationId xmlns:p14="http://schemas.microsoft.com/office/powerpoint/2010/main" val="1040173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Lütfen aşağıdakileri unutmayın;</a:t>
            </a:r>
          </a:p>
          <a:p>
            <a:r>
              <a:rPr lang="tr-TR" sz="1200" b="0" i="0" kern="1200" dirty="0" smtClean="0">
                <a:solidFill>
                  <a:schemeClr val="tx1"/>
                </a:solidFill>
                <a:effectLst/>
                <a:latin typeface="+mn-lt"/>
                <a:ea typeface="+mn-ea"/>
                <a:cs typeface="+mn-cs"/>
              </a:rPr>
              <a:t/>
            </a:r>
            <a:br>
              <a:rPr lang="tr-TR" sz="1200" b="0" i="0" kern="1200" dirty="0" smtClean="0">
                <a:solidFill>
                  <a:schemeClr val="tx1"/>
                </a:solidFill>
                <a:effectLst/>
                <a:latin typeface="+mn-lt"/>
                <a:ea typeface="+mn-ea"/>
                <a:cs typeface="+mn-cs"/>
              </a:rPr>
            </a:br>
            <a:r>
              <a:rPr lang="tr-TR" sz="1200" b="0" i="0" kern="1200" dirty="0" smtClean="0">
                <a:solidFill>
                  <a:schemeClr val="tx1"/>
                </a:solidFill>
                <a:effectLst/>
                <a:latin typeface="+mn-lt"/>
                <a:ea typeface="+mn-ea"/>
                <a:cs typeface="+mn-cs"/>
              </a:rPr>
              <a:t>Sayfanın üstüne özgeçmiş veya CV yazmayın - ilk şey kimlik verileriniz olmalıdır.</a:t>
            </a:r>
            <a:r>
              <a:rPr lang="tr-TR" dirty="0" smtClean="0"/>
              <a:t/>
            </a:r>
            <a:br>
              <a:rPr lang="tr-TR" dirty="0" smtClean="0"/>
            </a:br>
            <a:r>
              <a:rPr lang="tr-TR" sz="1200" b="0" i="0" kern="1200" dirty="0" err="1" smtClean="0">
                <a:solidFill>
                  <a:schemeClr val="tx1"/>
                </a:solidFill>
                <a:effectLst/>
                <a:latin typeface="+mn-lt"/>
                <a:ea typeface="+mn-ea"/>
                <a:cs typeface="+mn-cs"/>
              </a:rPr>
              <a:t>CV'nizi</a:t>
            </a:r>
            <a:r>
              <a:rPr lang="tr-TR" sz="1200" b="0" i="0" kern="1200" dirty="0" smtClean="0">
                <a:solidFill>
                  <a:schemeClr val="tx1"/>
                </a:solidFill>
                <a:effectLst/>
                <a:latin typeface="+mn-lt"/>
                <a:ea typeface="+mn-ea"/>
                <a:cs typeface="+mn-cs"/>
              </a:rPr>
              <a:t> daha çekici hale getirmek için renkli kağıt kullanmayın! Bir </a:t>
            </a:r>
            <a:r>
              <a:rPr lang="tr-TR" sz="1200" b="0" i="0" kern="1200" dirty="0" err="1" smtClean="0">
                <a:solidFill>
                  <a:schemeClr val="tx1"/>
                </a:solidFill>
                <a:effectLst/>
                <a:latin typeface="+mn-lt"/>
                <a:ea typeface="+mn-ea"/>
                <a:cs typeface="+mn-cs"/>
              </a:rPr>
              <a:t>CV'nin</a:t>
            </a:r>
            <a:r>
              <a:rPr lang="tr-TR" sz="1200" b="0" i="0" kern="1200" dirty="0" smtClean="0">
                <a:solidFill>
                  <a:schemeClr val="tx1"/>
                </a:solidFill>
                <a:effectLst/>
                <a:latin typeface="+mn-lt"/>
                <a:ea typeface="+mn-ea"/>
                <a:cs typeface="+mn-cs"/>
              </a:rPr>
              <a:t> çekiciliği içeriğinden ve organizasyonundan gelir. Beyaz, kaliteli kağıda yazdırın.</a:t>
            </a:r>
            <a:r>
              <a:rPr lang="tr-TR" dirty="0" smtClean="0"/>
              <a:t/>
            </a:r>
            <a:br>
              <a:rPr lang="tr-TR" dirty="0" smtClean="0"/>
            </a:br>
            <a:r>
              <a:rPr lang="tr-TR" sz="1200" b="0" i="0" kern="1200" dirty="0" smtClean="0">
                <a:solidFill>
                  <a:schemeClr val="tx1"/>
                </a:solidFill>
                <a:effectLst/>
                <a:latin typeface="+mn-lt"/>
                <a:ea typeface="+mn-ea"/>
                <a:cs typeface="+mn-cs"/>
              </a:rPr>
              <a:t>Yazım hatalarıyla dolu bir özgeçmiş göndermeyin. Bilgisayarınızın yazım denetimini kullanın ve bir arkadaşınızın okumasını sağlayın. Hatalarla dolu bir CV, dikkatsiz bir bireyin işaretidir.</a:t>
            </a:r>
            <a:r>
              <a:rPr lang="tr-TR" dirty="0" smtClean="0"/>
              <a:t/>
            </a:r>
            <a:br>
              <a:rPr lang="tr-TR" dirty="0" smtClean="0"/>
            </a:br>
            <a:r>
              <a:rPr lang="tr-TR" sz="1200" b="0" i="0" kern="1200" dirty="0" smtClean="0">
                <a:solidFill>
                  <a:schemeClr val="tx1"/>
                </a:solidFill>
                <a:effectLst/>
                <a:latin typeface="+mn-lt"/>
                <a:ea typeface="+mn-ea"/>
                <a:cs typeface="+mn-cs"/>
              </a:rPr>
              <a:t>Cinsiyetinizi ve dininizi bir </a:t>
            </a:r>
            <a:r>
              <a:rPr lang="tr-TR" sz="1200" b="0" i="0" kern="1200" dirty="0" err="1" smtClean="0">
                <a:solidFill>
                  <a:schemeClr val="tx1"/>
                </a:solidFill>
                <a:effectLst/>
                <a:latin typeface="+mn-lt"/>
                <a:ea typeface="+mn-ea"/>
                <a:cs typeface="+mn-cs"/>
              </a:rPr>
              <a:t>CV'ye</a:t>
            </a:r>
            <a:r>
              <a:rPr lang="tr-TR" sz="1200" b="0" i="0" kern="1200" dirty="0" smtClean="0">
                <a:solidFill>
                  <a:schemeClr val="tx1"/>
                </a:solidFill>
                <a:effectLst/>
                <a:latin typeface="+mn-lt"/>
                <a:ea typeface="+mn-ea"/>
                <a:cs typeface="+mn-cs"/>
              </a:rPr>
              <a:t> dahil etmeyin - cinsiyetiniz adınızdan anlaşılır ve işe alınırken hiçbir işveren dini dikkate almaz ve örtülüp örtülmemesi önemli değildir.</a:t>
            </a:r>
            <a:r>
              <a:rPr lang="tr-TR" dirty="0" smtClean="0"/>
              <a:t/>
            </a:r>
            <a:br>
              <a:rPr lang="tr-TR" dirty="0" smtClean="0"/>
            </a:br>
            <a:r>
              <a:rPr lang="tr-TR" sz="1200" b="0" i="0" kern="1200" dirty="0" smtClean="0">
                <a:solidFill>
                  <a:schemeClr val="tx1"/>
                </a:solidFill>
                <a:effectLst/>
                <a:latin typeface="+mn-lt"/>
                <a:ea typeface="+mn-ea"/>
                <a:cs typeface="+mn-cs"/>
              </a:rPr>
              <a:t>Medeni durumunuz hakkında çok fazla bilgi vermeyin; işverenin bu aşamada kaç çocuğunuz olduğunu bilmesine gerek yoktur.</a:t>
            </a:r>
            <a:endParaRPr lang="tr-TR" dirty="0" smtClean="0"/>
          </a:p>
        </p:txBody>
      </p:sp>
      <p:sp>
        <p:nvSpPr>
          <p:cNvPr id="4" name="Slayt Numarası Yer Tutucusu 3"/>
          <p:cNvSpPr>
            <a:spLocks noGrp="1"/>
          </p:cNvSpPr>
          <p:nvPr>
            <p:ph type="sldNum" sz="quarter" idx="10"/>
          </p:nvPr>
        </p:nvSpPr>
        <p:spPr/>
        <p:txBody>
          <a:bodyPr/>
          <a:lstStyle/>
          <a:p>
            <a:fld id="{B74106E9-B9D9-4C3B-BF88-4D59410B1C29}" type="slidenum">
              <a:rPr lang="tr-TR" smtClean="0"/>
              <a:pPr/>
              <a:t>5</a:t>
            </a:fld>
            <a:endParaRPr lang="tr-TR"/>
          </a:p>
        </p:txBody>
      </p:sp>
    </p:spTree>
    <p:extLst>
      <p:ext uri="{BB962C8B-B14F-4D97-AF65-F5344CB8AC3E}">
        <p14:creationId xmlns:p14="http://schemas.microsoft.com/office/powerpoint/2010/main" val="34543005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Özgeçmişinizde kısaltmalar kullanmayın. İlk kez kullandığınızda sözcüğü heceleyin ve ardından özgeçmişin geri kalanı boyunca kısaltmayı kullanabilirsiniz. Bu en çok bilinen kısaltmalar için bile geçerlidir.</a:t>
            </a:r>
          </a:p>
          <a:p>
            <a:r>
              <a:rPr lang="tr-TR" dirty="0" smtClean="0"/>
              <a:t>CV ile ilgili referanslarınızı vermemeye çalışın. Özgeçmişinizi “Talep Üzerine Verilen Referanslar” ile sonlandırın ve görüşmeci daha fazla ayrıntı isterse size bildirecektir.</a:t>
            </a:r>
          </a:p>
          <a:p>
            <a:r>
              <a:rPr lang="tr-TR" dirty="0" err="1" smtClean="0"/>
              <a:t>CV'nizin</a:t>
            </a:r>
            <a:r>
              <a:rPr lang="tr-TR" dirty="0" smtClean="0"/>
              <a:t> boyutunu küçültmeyin, böylece okunması zorlaşır. Deneyiminiz uzun bir özgeçmişinizin olmasını gerektiriyorsa, elbette.</a:t>
            </a:r>
          </a:p>
          <a:p>
            <a:r>
              <a:rPr lang="tr-TR" dirty="0" smtClean="0"/>
              <a:t>İşsiz olduğunuzu, işleri çok sık değiştirdiğinizi veya düşük seviyeli pozisyonlarınız olduğunu gizlemek için tarihlerle oynamaya çalışmayın.</a:t>
            </a:r>
          </a:p>
          <a:p>
            <a:r>
              <a:rPr lang="tr-TR" dirty="0" smtClean="0"/>
              <a:t>İş tanımı jargonunu kariyer hedefiniz olarak şirketin İK kılavuzundan kopyalamayın.</a:t>
            </a:r>
          </a:p>
          <a:p>
            <a:r>
              <a:rPr lang="tr-TR" dirty="0" smtClean="0"/>
              <a:t>Tekrar eden kelimelerden kaçının; </a:t>
            </a:r>
            <a:r>
              <a:rPr lang="tr-TR" dirty="0" err="1" smtClean="0"/>
              <a:t>CV'nizi</a:t>
            </a:r>
            <a:r>
              <a:rPr lang="tr-TR" dirty="0" smtClean="0"/>
              <a:t> son derece sıkıcı yaparlar.</a:t>
            </a:r>
          </a:p>
          <a:p>
            <a:r>
              <a:rPr lang="tr-TR" dirty="0" err="1" smtClean="0"/>
              <a:t>CV'nizde</a:t>
            </a:r>
            <a:r>
              <a:rPr lang="tr-TR" dirty="0" smtClean="0"/>
              <a:t> listelenen her bir iş için şu anda işe alınmamanızın nedenini dahil etmeyin.</a:t>
            </a:r>
          </a:p>
          <a:p>
            <a:r>
              <a:rPr lang="tr-TR" dirty="0" smtClean="0"/>
              <a:t>Hayatınızda yaptığınız her şeye değil, en son deneyimlerinize odaklanın.</a:t>
            </a:r>
          </a:p>
          <a:p>
            <a:r>
              <a:rPr lang="tr-TR" dirty="0" smtClean="0"/>
              <a:t>Kalifiye olmadığınız pozisyonlara başvurmayın, hak kazandığınız ilgi alanlarına konsantre olun.</a:t>
            </a:r>
          </a:p>
          <a:p>
            <a:r>
              <a:rPr lang="tr-TR" dirty="0" smtClean="0"/>
              <a:t>Özgeçmişinizi gönderdiğinizde, talep edilmedikçe fazladan belge, konuşma metni vb. Eklemeyin</a:t>
            </a:r>
            <a:endParaRPr lang="tr-TR" dirty="0"/>
          </a:p>
        </p:txBody>
      </p:sp>
      <p:sp>
        <p:nvSpPr>
          <p:cNvPr id="4" name="Slayt Numarası Yer Tutucusu 3"/>
          <p:cNvSpPr>
            <a:spLocks noGrp="1"/>
          </p:cNvSpPr>
          <p:nvPr>
            <p:ph type="sldNum" sz="quarter" idx="10"/>
          </p:nvPr>
        </p:nvSpPr>
        <p:spPr/>
        <p:txBody>
          <a:bodyPr/>
          <a:lstStyle/>
          <a:p>
            <a:fld id="{B74106E9-B9D9-4C3B-BF88-4D59410B1C29}" type="slidenum">
              <a:rPr lang="tr-TR" smtClean="0"/>
              <a:pPr/>
              <a:t>6</a:t>
            </a:fld>
            <a:endParaRPr lang="tr-TR"/>
          </a:p>
        </p:txBody>
      </p:sp>
    </p:spTree>
    <p:extLst>
      <p:ext uri="{BB962C8B-B14F-4D97-AF65-F5344CB8AC3E}">
        <p14:creationId xmlns:p14="http://schemas.microsoft.com/office/powerpoint/2010/main" val="409926747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pPr/>
              <a:t>5/9/2020</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pPr/>
              <a:t>5/9/2020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5/9/2020</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WRITING A CV</a:t>
            </a: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747657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latin typeface="Comic Sans MS" panose="030F0702030302020204" pitchFamily="66" charset="0"/>
              </a:rPr>
              <a:t>Özgeçmiş / CV </a:t>
            </a:r>
            <a:r>
              <a:rPr lang="tr-TR" sz="3200" b="1" dirty="0" smtClean="0">
                <a:latin typeface="Comic Sans MS" panose="030F0702030302020204" pitchFamily="66" charset="0"/>
              </a:rPr>
              <a:t>– İş TECRÜBESİ</a:t>
            </a:r>
            <a:endParaRPr lang="tr-TR" sz="3200" b="1" dirty="0">
              <a:latin typeface="Comic Sans MS" panose="030F07020303020202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4176832714"/>
              </p:ext>
            </p:extLst>
          </p:nvPr>
        </p:nvGraphicFramePr>
        <p:xfrm>
          <a:off x="1141411" y="1818307"/>
          <a:ext cx="9906000" cy="3719895"/>
        </p:xfrm>
        <a:graphic>
          <a:graphicData uri="http://schemas.openxmlformats.org/drawingml/2006/table">
            <a:tbl>
              <a:tblPr bandRow="1">
                <a:tableStyleId>{7DF18680-E054-41AD-8BC1-D1AEF772440D}</a:tableStyleId>
              </a:tblPr>
              <a:tblGrid>
                <a:gridCol w="7389270">
                  <a:extLst>
                    <a:ext uri="{9D8B030D-6E8A-4147-A177-3AD203B41FA5}">
                      <a16:colId xmlns:a16="http://schemas.microsoft.com/office/drawing/2014/main" val="1501122787"/>
                    </a:ext>
                  </a:extLst>
                </a:gridCol>
                <a:gridCol w="2516730">
                  <a:extLst>
                    <a:ext uri="{9D8B030D-6E8A-4147-A177-3AD203B41FA5}">
                      <a16:colId xmlns:a16="http://schemas.microsoft.com/office/drawing/2014/main" val="3865646046"/>
                    </a:ext>
                  </a:extLst>
                </a:gridCol>
              </a:tblGrid>
              <a:tr h="370840">
                <a:tc>
                  <a:txBody>
                    <a:bodyPr/>
                    <a:lstStyle/>
                    <a:p>
                      <a:pPr>
                        <a:lnSpc>
                          <a:spcPct val="120000"/>
                        </a:lnSpc>
                        <a:spcBef>
                          <a:spcPts val="600"/>
                        </a:spcBef>
                      </a:pPr>
                      <a:r>
                        <a:rPr lang="tr-TR" sz="1800" b="0" i="0" kern="1200" dirty="0" smtClean="0">
                          <a:solidFill>
                            <a:schemeClr val="dk1"/>
                          </a:solidFill>
                          <a:effectLst/>
                          <a:latin typeface="Comic Sans MS" panose="030F0702030302020204" pitchFamily="66" charset="0"/>
                          <a:ea typeface="+mn-ea"/>
                          <a:cs typeface="+mn-cs"/>
                        </a:rPr>
                        <a:t>... konusunda tecrübeli</a:t>
                      </a:r>
                    </a:p>
                    <a:p>
                      <a:pPr>
                        <a:lnSpc>
                          <a:spcPct val="120000"/>
                        </a:lnSpc>
                        <a:spcBef>
                          <a:spcPts val="600"/>
                        </a:spcBef>
                      </a:pPr>
                      <a:r>
                        <a:rPr lang="tr-TR" sz="1800" b="0" i="1" kern="1200" dirty="0" smtClean="0">
                          <a:solidFill>
                            <a:schemeClr val="dk1"/>
                          </a:solidFill>
                          <a:effectLst/>
                          <a:latin typeface="Comic Sans MS" panose="030F0702030302020204" pitchFamily="66" charset="0"/>
                          <a:ea typeface="+mn-ea"/>
                          <a:cs typeface="+mn-cs"/>
                        </a:rPr>
                        <a:t>Bir dönem iş tecrübesi edinmek için çalıştığınız bir işi tanıtmak için kullanılır</a:t>
                      </a:r>
                      <a:r>
                        <a:rPr lang="tr-TR" sz="1800" b="0" i="0" kern="1200" dirty="0" smtClean="0">
                          <a:solidFill>
                            <a:schemeClr val="dk1"/>
                          </a:solidFill>
                          <a:effectLst/>
                          <a:latin typeface="Comic Sans MS" panose="030F0702030302020204" pitchFamily="66" charset="0"/>
                          <a:ea typeface="+mn-ea"/>
                          <a:cs typeface="+mn-cs"/>
                        </a:rPr>
                        <a:t>.</a:t>
                      </a:r>
                      <a:endParaRPr lang="tr-TR" sz="1800" b="0" i="1" kern="1200" dirty="0" smtClean="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20000"/>
                        </a:lnSpc>
                        <a:spcBef>
                          <a:spcPts val="600"/>
                        </a:spcBef>
                        <a:spcAft>
                          <a:spcPts val="0"/>
                        </a:spcAft>
                        <a:buClrTx/>
                        <a:buSzTx/>
                        <a:buFontTx/>
                        <a:buNone/>
                        <a:tabLst/>
                        <a:defRPr/>
                      </a:pPr>
                      <a:r>
                        <a:rPr lang="tr-TR" sz="1800" b="0" i="0" kern="1200" dirty="0" err="1" smtClean="0">
                          <a:solidFill>
                            <a:schemeClr val="dk1"/>
                          </a:solidFill>
                          <a:effectLst/>
                          <a:latin typeface="Comic Sans MS" panose="030F0702030302020204" pitchFamily="66" charset="0"/>
                          <a:ea typeface="+mn-ea"/>
                          <a:cs typeface="+mn-cs"/>
                        </a:rPr>
                        <a:t>Work</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experience</a:t>
                      </a:r>
                      <a:r>
                        <a:rPr lang="tr-TR" sz="1800" b="0" i="0" kern="1200" dirty="0" smtClean="0">
                          <a:solidFill>
                            <a:schemeClr val="dk1"/>
                          </a:solidFill>
                          <a:effectLst/>
                          <a:latin typeface="Comic Sans MS" panose="030F0702030302020204" pitchFamily="66" charset="0"/>
                          <a:ea typeface="+mn-ea"/>
                          <a:cs typeface="+mn-cs"/>
                        </a:rPr>
                        <a:t> at…</a:t>
                      </a:r>
                    </a:p>
                    <a:p>
                      <a:pPr>
                        <a:lnSpc>
                          <a:spcPct val="120000"/>
                        </a:lnSpc>
                        <a:spcBef>
                          <a:spcPts val="600"/>
                        </a:spcBef>
                      </a:pPr>
                      <a:endParaRPr lang="tr-TR" dirty="0">
                        <a:latin typeface="Comic Sans MS" panose="030F0702030302020204" pitchFamily="66" charset="0"/>
                      </a:endParaRPr>
                    </a:p>
                  </a:txBody>
                  <a:tcPr/>
                </a:tc>
                <a:extLst>
                  <a:ext uri="{0D108BD9-81ED-4DB2-BD59-A6C34878D82A}">
                    <a16:rowId xmlns:a16="http://schemas.microsoft.com/office/drawing/2014/main" val="476867146"/>
                  </a:ext>
                </a:extLst>
              </a:tr>
              <a:tr h="370840">
                <a:tc>
                  <a:txBody>
                    <a:bodyPr/>
                    <a:lstStyle/>
                    <a:p>
                      <a:pPr>
                        <a:lnSpc>
                          <a:spcPct val="120000"/>
                        </a:lnSpc>
                        <a:spcBef>
                          <a:spcPts val="600"/>
                        </a:spcBef>
                      </a:pPr>
                      <a:r>
                        <a:rPr lang="tr-TR" sz="1800" b="0" i="0" kern="1200" dirty="0" smtClean="0">
                          <a:solidFill>
                            <a:schemeClr val="dk1"/>
                          </a:solidFill>
                          <a:effectLst/>
                          <a:latin typeface="Comic Sans MS" panose="030F0702030302020204" pitchFamily="66" charset="0"/>
                          <a:ea typeface="+mn-ea"/>
                          <a:cs typeface="+mn-cs"/>
                        </a:rPr>
                        <a:t>...'da stajyerlik</a:t>
                      </a:r>
                    </a:p>
                    <a:p>
                      <a:pPr>
                        <a:lnSpc>
                          <a:spcPct val="120000"/>
                        </a:lnSpc>
                        <a:spcBef>
                          <a:spcPts val="600"/>
                        </a:spcBef>
                      </a:pPr>
                      <a:r>
                        <a:rPr lang="tr-TR" sz="1800" b="0" i="1" kern="1200" dirty="0" smtClean="0">
                          <a:solidFill>
                            <a:schemeClr val="dk1"/>
                          </a:solidFill>
                          <a:effectLst/>
                          <a:latin typeface="Comic Sans MS" panose="030F0702030302020204" pitchFamily="66" charset="0"/>
                          <a:ea typeface="+mn-ea"/>
                          <a:cs typeface="+mn-cs"/>
                        </a:rPr>
                        <a:t>Bir dönem iş tecrübesi edinmek için çalıştığınız bir işi tanıtmak için kullanılır. Genelde kişi yurtdışında belli bir dönem çalıştıysa kullanılır.</a:t>
                      </a:r>
                    </a:p>
                  </a:txBody>
                  <a:tcPr/>
                </a:tc>
                <a:tc>
                  <a:txBody>
                    <a:bodyPr/>
                    <a:lstStyle/>
                    <a:p>
                      <a:pPr marL="0" marR="0" indent="0" algn="l" defTabSz="914400" rtl="0" eaLnBrk="1" fontAlgn="auto" latinLnBrk="0" hangingPunct="1">
                        <a:lnSpc>
                          <a:spcPct val="120000"/>
                        </a:lnSpc>
                        <a:spcBef>
                          <a:spcPts val="600"/>
                        </a:spcBef>
                        <a:spcAft>
                          <a:spcPts val="0"/>
                        </a:spcAft>
                        <a:buClrTx/>
                        <a:buSzTx/>
                        <a:buFontTx/>
                        <a:buNone/>
                        <a:tabLst/>
                        <a:defRPr/>
                      </a:pPr>
                      <a:r>
                        <a:rPr lang="tr-TR" sz="1800" b="0" i="0" kern="1200" dirty="0" err="1" smtClean="0">
                          <a:solidFill>
                            <a:schemeClr val="dk1"/>
                          </a:solidFill>
                          <a:effectLst/>
                          <a:latin typeface="Comic Sans MS" panose="030F0702030302020204" pitchFamily="66" charset="0"/>
                          <a:ea typeface="+mn-ea"/>
                          <a:cs typeface="+mn-cs"/>
                        </a:rPr>
                        <a:t>Internship</a:t>
                      </a:r>
                      <a:r>
                        <a:rPr lang="tr-TR" sz="1800" b="0" i="0" kern="1200" dirty="0" smtClean="0">
                          <a:solidFill>
                            <a:schemeClr val="dk1"/>
                          </a:solidFill>
                          <a:effectLst/>
                          <a:latin typeface="Comic Sans MS" panose="030F0702030302020204" pitchFamily="66" charset="0"/>
                          <a:ea typeface="+mn-ea"/>
                          <a:cs typeface="+mn-cs"/>
                        </a:rPr>
                        <a:t> at…</a:t>
                      </a:r>
                    </a:p>
                    <a:p>
                      <a:pPr>
                        <a:lnSpc>
                          <a:spcPct val="120000"/>
                        </a:lnSpc>
                        <a:spcBef>
                          <a:spcPts val="600"/>
                        </a:spcBef>
                      </a:pPr>
                      <a:endParaRPr lang="tr-TR" dirty="0">
                        <a:latin typeface="Comic Sans MS" panose="030F0702030302020204" pitchFamily="66" charset="0"/>
                      </a:endParaRPr>
                    </a:p>
                  </a:txBody>
                  <a:tcPr/>
                </a:tc>
                <a:extLst>
                  <a:ext uri="{0D108BD9-81ED-4DB2-BD59-A6C34878D82A}">
                    <a16:rowId xmlns:a16="http://schemas.microsoft.com/office/drawing/2014/main" val="1083439117"/>
                  </a:ext>
                </a:extLst>
              </a:tr>
              <a:tr h="370840">
                <a:tc>
                  <a:txBody>
                    <a:bodyPr/>
                    <a:lstStyle/>
                    <a:p>
                      <a:pPr>
                        <a:lnSpc>
                          <a:spcPct val="120000"/>
                        </a:lnSpc>
                        <a:spcBef>
                          <a:spcPts val="600"/>
                        </a:spcBef>
                      </a:pPr>
                      <a:r>
                        <a:rPr lang="tr-TR" sz="1800" b="0" i="0" kern="1200" dirty="0" smtClean="0">
                          <a:solidFill>
                            <a:schemeClr val="dk1"/>
                          </a:solidFill>
                          <a:effectLst/>
                          <a:latin typeface="Comic Sans MS" panose="030F0702030302020204" pitchFamily="66" charset="0"/>
                          <a:ea typeface="+mn-ea"/>
                          <a:cs typeface="+mn-cs"/>
                        </a:rPr>
                        <a:t>...'da gönüllü çalışma</a:t>
                      </a:r>
                    </a:p>
                    <a:p>
                      <a:pPr>
                        <a:lnSpc>
                          <a:spcPct val="120000"/>
                        </a:lnSpc>
                        <a:spcBef>
                          <a:spcPts val="600"/>
                        </a:spcBef>
                      </a:pPr>
                      <a:r>
                        <a:rPr lang="tr-TR" sz="1800" b="0" i="1" kern="1200" dirty="0" smtClean="0">
                          <a:solidFill>
                            <a:schemeClr val="dk1"/>
                          </a:solidFill>
                          <a:effectLst/>
                          <a:latin typeface="Comic Sans MS" panose="030F0702030302020204" pitchFamily="66" charset="0"/>
                          <a:ea typeface="+mn-ea"/>
                          <a:cs typeface="+mn-cs"/>
                        </a:rPr>
                        <a:t>Yardıma muhtaçlar için yapılan gönüllü işleri temsil ederken kullanılır</a:t>
                      </a:r>
                      <a:r>
                        <a:rPr lang="tr-TR" sz="1800" b="0" i="0" kern="1200" dirty="0" smtClean="0">
                          <a:solidFill>
                            <a:schemeClr val="dk1"/>
                          </a:solidFill>
                          <a:effectLst/>
                          <a:latin typeface="Comic Sans MS" panose="030F0702030302020204" pitchFamily="66" charset="0"/>
                          <a:ea typeface="+mn-ea"/>
                          <a:cs typeface="+mn-cs"/>
                        </a:rPr>
                        <a:t>.</a:t>
                      </a:r>
                      <a:endParaRPr lang="tr-TR" sz="1800" b="0" i="1" kern="1200" dirty="0" smtClean="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20000"/>
                        </a:lnSpc>
                        <a:spcBef>
                          <a:spcPts val="600"/>
                        </a:spcBef>
                        <a:spcAft>
                          <a:spcPts val="0"/>
                        </a:spcAft>
                        <a:buClrTx/>
                        <a:buSzTx/>
                        <a:buFontTx/>
                        <a:buNone/>
                        <a:tabLst/>
                        <a:defRPr/>
                      </a:pPr>
                      <a:r>
                        <a:rPr lang="tr-TR" sz="1800" b="0" i="0" kern="1200" dirty="0" err="1" smtClean="0">
                          <a:solidFill>
                            <a:schemeClr val="dk1"/>
                          </a:solidFill>
                          <a:effectLst/>
                          <a:latin typeface="Comic Sans MS" panose="030F0702030302020204" pitchFamily="66" charset="0"/>
                          <a:ea typeface="+mn-ea"/>
                          <a:cs typeface="+mn-cs"/>
                        </a:rPr>
                        <a:t>Voluntary</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work</a:t>
                      </a:r>
                      <a:r>
                        <a:rPr lang="tr-TR" sz="1800" b="0" i="0" kern="1200" dirty="0" smtClean="0">
                          <a:solidFill>
                            <a:schemeClr val="dk1"/>
                          </a:solidFill>
                          <a:effectLst/>
                          <a:latin typeface="Comic Sans MS" panose="030F0702030302020204" pitchFamily="66" charset="0"/>
                          <a:ea typeface="+mn-ea"/>
                          <a:cs typeface="+mn-cs"/>
                        </a:rPr>
                        <a:t> at…</a:t>
                      </a:r>
                    </a:p>
                    <a:p>
                      <a:pPr>
                        <a:lnSpc>
                          <a:spcPct val="120000"/>
                        </a:lnSpc>
                        <a:spcBef>
                          <a:spcPts val="600"/>
                        </a:spcBef>
                      </a:pPr>
                      <a:endParaRPr lang="tr-TR" dirty="0">
                        <a:latin typeface="Comic Sans MS" panose="030F0702030302020204" pitchFamily="66" charset="0"/>
                      </a:endParaRPr>
                    </a:p>
                  </a:txBody>
                  <a:tcPr/>
                </a:tc>
                <a:extLst>
                  <a:ext uri="{0D108BD9-81ED-4DB2-BD59-A6C34878D82A}">
                    <a16:rowId xmlns:a16="http://schemas.microsoft.com/office/drawing/2014/main" val="4217417126"/>
                  </a:ext>
                </a:extLst>
              </a:tr>
            </a:tbl>
          </a:graphicData>
        </a:graphic>
      </p:graphicFrame>
    </p:spTree>
    <p:extLst>
      <p:ext uri="{BB962C8B-B14F-4D97-AF65-F5344CB8AC3E}">
        <p14:creationId xmlns:p14="http://schemas.microsoft.com/office/powerpoint/2010/main" val="37315463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29903" y="217073"/>
            <a:ext cx="9905998" cy="1478570"/>
          </a:xfrm>
        </p:spPr>
        <p:txBody>
          <a:bodyPr>
            <a:normAutofit/>
          </a:bodyPr>
          <a:lstStyle/>
          <a:p>
            <a:r>
              <a:rPr lang="tr-TR" sz="3200" b="1" dirty="0">
                <a:latin typeface="Comic Sans MS" panose="030F0702030302020204" pitchFamily="66" charset="0"/>
              </a:rPr>
              <a:t>Özgeçmiş / CV </a:t>
            </a:r>
            <a:r>
              <a:rPr lang="tr-TR" sz="3200" b="1" dirty="0" smtClean="0">
                <a:latin typeface="Comic Sans MS" panose="030F0702030302020204" pitchFamily="66" charset="0"/>
              </a:rPr>
              <a:t>– </a:t>
            </a:r>
            <a:r>
              <a:rPr lang="tr-TR" sz="3200" b="1" dirty="0">
                <a:latin typeface="Comic Sans MS" panose="030F0702030302020204" pitchFamily="66" charset="0"/>
              </a:rPr>
              <a:t>Diğer yetkinlikler</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183323108"/>
              </p:ext>
            </p:extLst>
          </p:nvPr>
        </p:nvGraphicFramePr>
        <p:xfrm>
          <a:off x="1029901" y="1312786"/>
          <a:ext cx="9906000" cy="4520948"/>
        </p:xfrm>
        <a:graphic>
          <a:graphicData uri="http://schemas.openxmlformats.org/drawingml/2006/table">
            <a:tbl>
              <a:tblPr bandRow="1">
                <a:tableStyleId>{7DF18680-E054-41AD-8BC1-D1AEF772440D}</a:tableStyleId>
              </a:tblPr>
              <a:tblGrid>
                <a:gridCol w="4953000">
                  <a:extLst>
                    <a:ext uri="{9D8B030D-6E8A-4147-A177-3AD203B41FA5}">
                      <a16:colId xmlns:a16="http://schemas.microsoft.com/office/drawing/2014/main" val="1501122787"/>
                    </a:ext>
                  </a:extLst>
                </a:gridCol>
                <a:gridCol w="4953000">
                  <a:extLst>
                    <a:ext uri="{9D8B030D-6E8A-4147-A177-3AD203B41FA5}">
                      <a16:colId xmlns:a16="http://schemas.microsoft.com/office/drawing/2014/main" val="3865646046"/>
                    </a:ext>
                  </a:extLst>
                </a:gridCol>
              </a:tblGrid>
              <a:tr h="370840">
                <a:tc>
                  <a:txBody>
                    <a:bodyPr/>
                    <a:lstStyle/>
                    <a:p>
                      <a:pPr>
                        <a:lnSpc>
                          <a:spcPct val="120000"/>
                        </a:lnSpc>
                        <a:spcBef>
                          <a:spcPts val="600"/>
                        </a:spcBef>
                      </a:pPr>
                      <a:r>
                        <a:rPr lang="tr-TR" sz="1800" b="0" i="0" kern="1200" dirty="0" smtClean="0">
                          <a:solidFill>
                            <a:schemeClr val="dk1"/>
                          </a:solidFill>
                          <a:effectLst/>
                          <a:latin typeface="Comic Sans MS" panose="030F0702030302020204" pitchFamily="66" charset="0"/>
                          <a:ea typeface="+mn-ea"/>
                          <a:cs typeface="+mn-cs"/>
                        </a:rPr>
                        <a:t>İyi derecede ... yazma ve konuşma becerisi</a:t>
                      </a:r>
                    </a:p>
                    <a:p>
                      <a:pPr>
                        <a:lnSpc>
                          <a:spcPct val="120000"/>
                        </a:lnSpc>
                        <a:spcBef>
                          <a:spcPts val="600"/>
                        </a:spcBef>
                      </a:pPr>
                      <a:r>
                        <a:rPr lang="tr-TR" sz="1800" b="0" i="1" kern="1200" dirty="0" smtClean="0">
                          <a:solidFill>
                            <a:schemeClr val="dk1"/>
                          </a:solidFill>
                          <a:effectLst/>
                          <a:latin typeface="Comic Sans MS" panose="030F0702030302020204" pitchFamily="66" charset="0"/>
                          <a:ea typeface="+mn-ea"/>
                          <a:cs typeface="+mn-cs"/>
                        </a:rPr>
                        <a:t>Adayın bir dilde vasat derecede bilgisi olduğunu gösterirken kullanılır</a:t>
                      </a:r>
                    </a:p>
                  </a:txBody>
                  <a:tcPr/>
                </a:tc>
                <a:tc>
                  <a:txBody>
                    <a:bodyPr/>
                    <a:lstStyle/>
                    <a:p>
                      <a:pPr marL="0" marR="0" indent="0" algn="l" defTabSz="914400" rtl="0" eaLnBrk="1" fontAlgn="auto" latinLnBrk="0" hangingPunct="1">
                        <a:lnSpc>
                          <a:spcPct val="120000"/>
                        </a:lnSpc>
                        <a:spcBef>
                          <a:spcPts val="600"/>
                        </a:spcBef>
                        <a:spcAft>
                          <a:spcPts val="0"/>
                        </a:spcAft>
                        <a:buClrTx/>
                        <a:buSzTx/>
                        <a:buFontTx/>
                        <a:buNone/>
                        <a:tabLst/>
                        <a:defRPr/>
                      </a:pPr>
                      <a:r>
                        <a:rPr lang="tr-TR" sz="1800" b="0" i="0" kern="1200" dirty="0" err="1" smtClean="0">
                          <a:solidFill>
                            <a:schemeClr val="dk1"/>
                          </a:solidFill>
                          <a:effectLst/>
                          <a:latin typeface="Comic Sans MS" panose="030F0702030302020204" pitchFamily="66" charset="0"/>
                          <a:ea typeface="+mn-ea"/>
                          <a:cs typeface="+mn-cs"/>
                        </a:rPr>
                        <a:t>Good</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understanding</a:t>
                      </a:r>
                      <a:r>
                        <a:rPr lang="tr-TR" sz="1800" b="0" i="0" kern="1200" dirty="0" smtClean="0">
                          <a:solidFill>
                            <a:schemeClr val="dk1"/>
                          </a:solidFill>
                          <a:effectLst/>
                          <a:latin typeface="Comic Sans MS" panose="030F0702030302020204" pitchFamily="66" charset="0"/>
                          <a:ea typeface="+mn-ea"/>
                          <a:cs typeface="+mn-cs"/>
                        </a:rPr>
                        <a:t> of </a:t>
                      </a:r>
                      <a:r>
                        <a:rPr lang="tr-TR" sz="1800" b="0" i="0" kern="1200" dirty="0" err="1" smtClean="0">
                          <a:solidFill>
                            <a:schemeClr val="dk1"/>
                          </a:solidFill>
                          <a:effectLst/>
                          <a:latin typeface="Comic Sans MS" panose="030F0702030302020204" pitchFamily="66" charset="0"/>
                          <a:ea typeface="+mn-ea"/>
                          <a:cs typeface="+mn-cs"/>
                        </a:rPr>
                        <a:t>both</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written</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and</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spoken</a:t>
                      </a:r>
                      <a:r>
                        <a:rPr lang="tr-TR" sz="1800" b="0" i="0" kern="1200" dirty="0" smtClean="0">
                          <a:solidFill>
                            <a:schemeClr val="dk1"/>
                          </a:solidFill>
                          <a:effectLst/>
                          <a:latin typeface="Comic Sans MS" panose="030F0702030302020204" pitchFamily="66" charset="0"/>
                          <a:ea typeface="+mn-ea"/>
                          <a:cs typeface="+mn-cs"/>
                        </a:rPr>
                        <a:t>…</a:t>
                      </a:r>
                    </a:p>
                    <a:p>
                      <a:pPr>
                        <a:lnSpc>
                          <a:spcPct val="120000"/>
                        </a:lnSpc>
                        <a:spcBef>
                          <a:spcPts val="600"/>
                        </a:spcBef>
                      </a:pPr>
                      <a:endParaRPr lang="tr-TR" dirty="0">
                        <a:latin typeface="Comic Sans MS" panose="030F0702030302020204" pitchFamily="66" charset="0"/>
                      </a:endParaRPr>
                    </a:p>
                  </a:txBody>
                  <a:tcPr/>
                </a:tc>
                <a:extLst>
                  <a:ext uri="{0D108BD9-81ED-4DB2-BD59-A6C34878D82A}">
                    <a16:rowId xmlns:a16="http://schemas.microsoft.com/office/drawing/2014/main" val="476867146"/>
                  </a:ext>
                </a:extLst>
              </a:tr>
              <a:tr h="370840">
                <a:tc>
                  <a:txBody>
                    <a:bodyPr/>
                    <a:lstStyle/>
                    <a:p>
                      <a:pPr>
                        <a:lnSpc>
                          <a:spcPct val="120000"/>
                        </a:lnSpc>
                        <a:spcBef>
                          <a:spcPts val="600"/>
                        </a:spcBef>
                      </a:pPr>
                      <a:r>
                        <a:rPr lang="tr-TR" sz="1800" b="0" i="0" kern="1200" dirty="0" smtClean="0">
                          <a:solidFill>
                            <a:schemeClr val="dk1"/>
                          </a:solidFill>
                          <a:effectLst/>
                          <a:latin typeface="Comic Sans MS" panose="030F0702030302020204" pitchFamily="66" charset="0"/>
                          <a:ea typeface="+mn-ea"/>
                          <a:cs typeface="+mn-cs"/>
                        </a:rPr>
                        <a:t>Yazılı ve sözlü ...'de akıcı yetkinlik</a:t>
                      </a:r>
                    </a:p>
                    <a:p>
                      <a:pPr>
                        <a:lnSpc>
                          <a:spcPct val="120000"/>
                        </a:lnSpc>
                        <a:spcBef>
                          <a:spcPts val="600"/>
                        </a:spcBef>
                      </a:pPr>
                      <a:r>
                        <a:rPr lang="tr-TR" sz="1800" b="0" i="1" kern="1200" dirty="0" smtClean="0">
                          <a:solidFill>
                            <a:schemeClr val="dk1"/>
                          </a:solidFill>
                          <a:effectLst/>
                          <a:latin typeface="Comic Sans MS" panose="030F0702030302020204" pitchFamily="66" charset="0"/>
                          <a:ea typeface="+mn-ea"/>
                          <a:cs typeface="+mn-cs"/>
                        </a:rPr>
                        <a:t>Adayın belli bir dilde akıcı olduğunu gösterirken kullanılır</a:t>
                      </a:r>
                    </a:p>
                  </a:txBody>
                  <a:tcPr/>
                </a:tc>
                <a:tc>
                  <a:txBody>
                    <a:bodyPr/>
                    <a:lstStyle/>
                    <a:p>
                      <a:pPr marL="0" marR="0" indent="0" algn="l" defTabSz="914400" rtl="0" eaLnBrk="1" fontAlgn="auto" latinLnBrk="0" hangingPunct="1">
                        <a:lnSpc>
                          <a:spcPct val="120000"/>
                        </a:lnSpc>
                        <a:spcBef>
                          <a:spcPts val="600"/>
                        </a:spcBef>
                        <a:spcAft>
                          <a:spcPts val="0"/>
                        </a:spcAft>
                        <a:buClrTx/>
                        <a:buSzTx/>
                        <a:buFontTx/>
                        <a:buNone/>
                        <a:tabLst/>
                        <a:defRPr/>
                      </a:pPr>
                      <a:r>
                        <a:rPr lang="tr-TR" sz="1800" b="0" i="0" kern="1200" dirty="0" err="1" smtClean="0">
                          <a:solidFill>
                            <a:schemeClr val="dk1"/>
                          </a:solidFill>
                          <a:effectLst/>
                          <a:latin typeface="Comic Sans MS" panose="030F0702030302020204" pitchFamily="66" charset="0"/>
                          <a:ea typeface="+mn-ea"/>
                          <a:cs typeface="+mn-cs"/>
                        </a:rPr>
                        <a:t>Fluency</a:t>
                      </a:r>
                      <a:r>
                        <a:rPr lang="tr-TR" sz="1800" b="0" i="0" kern="1200" dirty="0" smtClean="0">
                          <a:solidFill>
                            <a:schemeClr val="dk1"/>
                          </a:solidFill>
                          <a:effectLst/>
                          <a:latin typeface="Comic Sans MS" panose="030F0702030302020204" pitchFamily="66" charset="0"/>
                          <a:ea typeface="+mn-ea"/>
                          <a:cs typeface="+mn-cs"/>
                        </a:rPr>
                        <a:t> in </a:t>
                      </a:r>
                      <a:r>
                        <a:rPr lang="tr-TR" sz="1800" b="0" i="0" kern="1200" dirty="0" err="1" smtClean="0">
                          <a:solidFill>
                            <a:schemeClr val="dk1"/>
                          </a:solidFill>
                          <a:effectLst/>
                          <a:latin typeface="Comic Sans MS" panose="030F0702030302020204" pitchFamily="66" charset="0"/>
                          <a:ea typeface="+mn-ea"/>
                          <a:cs typeface="+mn-cs"/>
                        </a:rPr>
                        <a:t>both</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written</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and</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spoken</a:t>
                      </a:r>
                      <a:r>
                        <a:rPr lang="tr-TR" sz="1800" b="0" i="0" kern="1200" dirty="0" smtClean="0">
                          <a:solidFill>
                            <a:schemeClr val="dk1"/>
                          </a:solidFill>
                          <a:effectLst/>
                          <a:latin typeface="Comic Sans MS" panose="030F0702030302020204" pitchFamily="66" charset="0"/>
                          <a:ea typeface="+mn-ea"/>
                          <a:cs typeface="+mn-cs"/>
                        </a:rPr>
                        <a:t>…</a:t>
                      </a:r>
                    </a:p>
                    <a:p>
                      <a:pPr>
                        <a:lnSpc>
                          <a:spcPct val="120000"/>
                        </a:lnSpc>
                        <a:spcBef>
                          <a:spcPts val="600"/>
                        </a:spcBef>
                      </a:pPr>
                      <a:endParaRPr lang="tr-TR" dirty="0">
                        <a:latin typeface="Comic Sans MS" panose="030F0702030302020204" pitchFamily="66" charset="0"/>
                      </a:endParaRPr>
                    </a:p>
                  </a:txBody>
                  <a:tcPr/>
                </a:tc>
                <a:extLst>
                  <a:ext uri="{0D108BD9-81ED-4DB2-BD59-A6C34878D82A}">
                    <a16:rowId xmlns:a16="http://schemas.microsoft.com/office/drawing/2014/main" val="1083439117"/>
                  </a:ext>
                </a:extLst>
              </a:tr>
              <a:tr h="370840">
                <a:tc>
                  <a:txBody>
                    <a:bodyPr/>
                    <a:lstStyle/>
                    <a:p>
                      <a:pPr>
                        <a:lnSpc>
                          <a:spcPct val="120000"/>
                        </a:lnSpc>
                        <a:spcBef>
                          <a:spcPts val="600"/>
                        </a:spcBef>
                      </a:pPr>
                      <a:r>
                        <a:rPr lang="tr-TR" sz="1800" b="0" i="0" kern="1200" dirty="0" smtClean="0">
                          <a:solidFill>
                            <a:schemeClr val="dk1"/>
                          </a:solidFill>
                          <a:effectLst/>
                          <a:latin typeface="Comic Sans MS" panose="030F0702030302020204" pitchFamily="66" charset="0"/>
                          <a:ea typeface="+mn-ea"/>
                          <a:cs typeface="+mn-cs"/>
                        </a:rPr>
                        <a:t>Bilgisayar konusunda yetkin</a:t>
                      </a:r>
                    </a:p>
                    <a:p>
                      <a:pPr>
                        <a:lnSpc>
                          <a:spcPct val="120000"/>
                        </a:lnSpc>
                        <a:spcBef>
                          <a:spcPts val="600"/>
                        </a:spcBef>
                      </a:pPr>
                      <a:r>
                        <a:rPr lang="tr-TR" sz="1800" b="0" i="1" kern="1200" dirty="0" smtClean="0">
                          <a:solidFill>
                            <a:schemeClr val="dk1"/>
                          </a:solidFill>
                          <a:effectLst/>
                          <a:latin typeface="Comic Sans MS" panose="030F0702030302020204" pitchFamily="66" charset="0"/>
                          <a:ea typeface="+mn-ea"/>
                          <a:cs typeface="+mn-cs"/>
                        </a:rPr>
                        <a:t>Adayın bilgisayarın tüm temel fonksiyonlarını kullanabildiğini gösterirken kullanılır</a:t>
                      </a:r>
                    </a:p>
                  </a:txBody>
                  <a:tcPr/>
                </a:tc>
                <a:tc>
                  <a:txBody>
                    <a:bodyPr/>
                    <a:lstStyle/>
                    <a:p>
                      <a:pPr marL="0" marR="0" indent="0" algn="l" defTabSz="914400" rtl="0" eaLnBrk="1" fontAlgn="auto" latinLnBrk="0" hangingPunct="1">
                        <a:lnSpc>
                          <a:spcPct val="120000"/>
                        </a:lnSpc>
                        <a:spcBef>
                          <a:spcPts val="600"/>
                        </a:spcBef>
                        <a:spcAft>
                          <a:spcPts val="0"/>
                        </a:spcAft>
                        <a:buClrTx/>
                        <a:buSzTx/>
                        <a:buFontTx/>
                        <a:buNone/>
                        <a:tabLst/>
                        <a:defRPr/>
                      </a:pPr>
                      <a:r>
                        <a:rPr lang="tr-TR" sz="1800" b="0" i="0" kern="1200" dirty="0" err="1" smtClean="0">
                          <a:solidFill>
                            <a:schemeClr val="dk1"/>
                          </a:solidFill>
                          <a:effectLst/>
                          <a:latin typeface="Comic Sans MS" panose="030F0702030302020204" pitchFamily="66" charset="0"/>
                          <a:ea typeface="+mn-ea"/>
                          <a:cs typeface="+mn-cs"/>
                        </a:rPr>
                        <a:t>Computer</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literate</a:t>
                      </a:r>
                      <a:endParaRPr lang="tr-TR" sz="1800" b="0" i="0" kern="1200" dirty="0" smtClean="0">
                        <a:solidFill>
                          <a:schemeClr val="dk1"/>
                        </a:solidFill>
                        <a:effectLst/>
                        <a:latin typeface="Comic Sans MS" panose="030F0702030302020204" pitchFamily="66" charset="0"/>
                        <a:ea typeface="+mn-ea"/>
                        <a:cs typeface="+mn-cs"/>
                      </a:endParaRPr>
                    </a:p>
                    <a:p>
                      <a:pPr>
                        <a:lnSpc>
                          <a:spcPct val="120000"/>
                        </a:lnSpc>
                        <a:spcBef>
                          <a:spcPts val="600"/>
                        </a:spcBef>
                      </a:pPr>
                      <a:endParaRPr lang="tr-TR" dirty="0">
                        <a:latin typeface="Comic Sans MS" panose="030F0702030302020204" pitchFamily="66" charset="0"/>
                      </a:endParaRPr>
                    </a:p>
                  </a:txBody>
                  <a:tcPr/>
                </a:tc>
                <a:extLst>
                  <a:ext uri="{0D108BD9-81ED-4DB2-BD59-A6C34878D82A}">
                    <a16:rowId xmlns:a16="http://schemas.microsoft.com/office/drawing/2014/main" val="4217417126"/>
                  </a:ext>
                </a:extLst>
              </a:tr>
              <a:tr h="370840">
                <a:tc>
                  <a:txBody>
                    <a:bodyPr/>
                    <a:lstStyle/>
                    <a:p>
                      <a:pPr>
                        <a:lnSpc>
                          <a:spcPct val="120000"/>
                        </a:lnSpc>
                        <a:spcBef>
                          <a:spcPts val="600"/>
                        </a:spcBef>
                      </a:pPr>
                      <a:r>
                        <a:rPr lang="tr-TR" sz="1800" b="0" i="0" kern="1200" dirty="0" smtClean="0">
                          <a:solidFill>
                            <a:schemeClr val="dk1"/>
                          </a:solidFill>
                          <a:effectLst/>
                          <a:latin typeface="Comic Sans MS" panose="030F0702030302020204" pitchFamily="66" charset="0"/>
                          <a:ea typeface="+mn-ea"/>
                          <a:cs typeface="+mn-cs"/>
                        </a:rPr>
                        <a:t>Mükemmel iletişim / ikna / sunuş becerisi</a:t>
                      </a:r>
                    </a:p>
                    <a:p>
                      <a:pPr>
                        <a:lnSpc>
                          <a:spcPct val="120000"/>
                        </a:lnSpc>
                        <a:spcBef>
                          <a:spcPts val="600"/>
                        </a:spcBef>
                      </a:pPr>
                      <a:r>
                        <a:rPr lang="tr-TR" sz="1800" b="0" i="1" kern="1200" dirty="0" smtClean="0">
                          <a:solidFill>
                            <a:schemeClr val="dk1"/>
                          </a:solidFill>
                          <a:effectLst/>
                          <a:latin typeface="Comic Sans MS" panose="030F0702030302020204" pitchFamily="66" charset="0"/>
                          <a:ea typeface="+mn-ea"/>
                          <a:cs typeface="+mn-cs"/>
                        </a:rPr>
                        <a:t>Adayın iletişim / anlaşma / sunuş konularında iyi olduğunu göstermek için kullanılır</a:t>
                      </a:r>
                    </a:p>
                  </a:txBody>
                  <a:tcPr/>
                </a:tc>
                <a:tc>
                  <a:txBody>
                    <a:bodyPr/>
                    <a:lstStyle/>
                    <a:p>
                      <a:pPr marL="0" marR="0" indent="0" algn="l" defTabSz="914400" rtl="0" eaLnBrk="1" fontAlgn="auto" latinLnBrk="0" hangingPunct="1">
                        <a:lnSpc>
                          <a:spcPct val="120000"/>
                        </a:lnSpc>
                        <a:spcBef>
                          <a:spcPts val="600"/>
                        </a:spcBef>
                        <a:spcAft>
                          <a:spcPts val="0"/>
                        </a:spcAft>
                        <a:buClrTx/>
                        <a:buSzTx/>
                        <a:buFontTx/>
                        <a:buNone/>
                        <a:tabLst/>
                        <a:defRPr/>
                      </a:pPr>
                      <a:r>
                        <a:rPr lang="tr-TR" sz="1800" b="0" i="0" kern="1200" dirty="0" err="1" smtClean="0">
                          <a:solidFill>
                            <a:schemeClr val="dk1"/>
                          </a:solidFill>
                          <a:effectLst/>
                          <a:latin typeface="Comic Sans MS" panose="030F0702030302020204" pitchFamily="66" charset="0"/>
                          <a:ea typeface="+mn-ea"/>
                          <a:cs typeface="+mn-cs"/>
                        </a:rPr>
                        <a:t>Excellent</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communication</a:t>
                      </a:r>
                      <a:r>
                        <a:rPr lang="tr-TR" sz="1800" b="0" i="0" kern="1200" dirty="0" smtClean="0">
                          <a:solidFill>
                            <a:schemeClr val="dk1"/>
                          </a:solidFill>
                          <a:effectLst/>
                          <a:latin typeface="Comic Sans MS" panose="030F0702030302020204" pitchFamily="66" charset="0"/>
                          <a:ea typeface="+mn-ea"/>
                          <a:cs typeface="+mn-cs"/>
                        </a:rPr>
                        <a:t> / </a:t>
                      </a:r>
                      <a:r>
                        <a:rPr lang="tr-TR" sz="1800" b="0" i="0" kern="1200" dirty="0" err="1" smtClean="0">
                          <a:solidFill>
                            <a:schemeClr val="dk1"/>
                          </a:solidFill>
                          <a:effectLst/>
                          <a:latin typeface="Comic Sans MS" panose="030F0702030302020204" pitchFamily="66" charset="0"/>
                          <a:ea typeface="+mn-ea"/>
                          <a:cs typeface="+mn-cs"/>
                        </a:rPr>
                        <a:t>negotiation</a:t>
                      </a:r>
                      <a:r>
                        <a:rPr lang="tr-TR" sz="1800" b="0" i="0" kern="1200" dirty="0" smtClean="0">
                          <a:solidFill>
                            <a:schemeClr val="dk1"/>
                          </a:solidFill>
                          <a:effectLst/>
                          <a:latin typeface="Comic Sans MS" panose="030F0702030302020204" pitchFamily="66" charset="0"/>
                          <a:ea typeface="+mn-ea"/>
                          <a:cs typeface="+mn-cs"/>
                        </a:rPr>
                        <a:t> / </a:t>
                      </a:r>
                      <a:r>
                        <a:rPr lang="tr-TR" sz="1800" b="0" i="0" kern="1200" dirty="0" err="1" smtClean="0">
                          <a:solidFill>
                            <a:schemeClr val="dk1"/>
                          </a:solidFill>
                          <a:effectLst/>
                          <a:latin typeface="Comic Sans MS" panose="030F0702030302020204" pitchFamily="66" charset="0"/>
                          <a:ea typeface="+mn-ea"/>
                          <a:cs typeface="+mn-cs"/>
                        </a:rPr>
                        <a:t>presentation</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skills</a:t>
                      </a:r>
                      <a:r>
                        <a:rPr lang="tr-TR" sz="1800" b="0" i="0" kern="1200" dirty="0" smtClean="0">
                          <a:solidFill>
                            <a:schemeClr val="dk1"/>
                          </a:solidFill>
                          <a:effectLst/>
                          <a:latin typeface="Comic Sans MS" panose="030F0702030302020204" pitchFamily="66" charset="0"/>
                          <a:ea typeface="+mn-ea"/>
                          <a:cs typeface="+mn-cs"/>
                        </a:rPr>
                        <a:t>.</a:t>
                      </a:r>
                    </a:p>
                    <a:p>
                      <a:pPr>
                        <a:lnSpc>
                          <a:spcPct val="120000"/>
                        </a:lnSpc>
                        <a:spcBef>
                          <a:spcPts val="600"/>
                        </a:spcBef>
                      </a:pPr>
                      <a:endParaRPr lang="tr-TR" dirty="0">
                        <a:latin typeface="Comic Sans MS" panose="030F0702030302020204" pitchFamily="66" charset="0"/>
                      </a:endParaRPr>
                    </a:p>
                  </a:txBody>
                  <a:tcPr/>
                </a:tc>
                <a:extLst>
                  <a:ext uri="{0D108BD9-81ED-4DB2-BD59-A6C34878D82A}">
                    <a16:rowId xmlns:a16="http://schemas.microsoft.com/office/drawing/2014/main" val="3306050317"/>
                  </a:ext>
                </a:extLst>
              </a:tr>
            </a:tbl>
          </a:graphicData>
        </a:graphic>
      </p:graphicFrame>
    </p:spTree>
    <p:extLst>
      <p:ext uri="{BB962C8B-B14F-4D97-AF65-F5344CB8AC3E}">
        <p14:creationId xmlns:p14="http://schemas.microsoft.com/office/powerpoint/2010/main" val="14441726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1415" y="0"/>
            <a:ext cx="9905998" cy="1478570"/>
          </a:xfrm>
        </p:spPr>
        <p:txBody>
          <a:bodyPr>
            <a:normAutofit/>
          </a:bodyPr>
          <a:lstStyle/>
          <a:p>
            <a:r>
              <a:rPr lang="tr-TR" sz="3400" b="1" dirty="0">
                <a:latin typeface="Comic Sans MS" panose="030F0702030302020204" pitchFamily="66" charset="0"/>
              </a:rPr>
              <a:t>Özgeçmiş / CV </a:t>
            </a:r>
            <a:r>
              <a:rPr lang="tr-TR" sz="3400" b="1" dirty="0" smtClean="0">
                <a:latin typeface="Comic Sans MS" panose="030F0702030302020204" pitchFamily="66" charset="0"/>
              </a:rPr>
              <a:t>– </a:t>
            </a:r>
            <a:r>
              <a:rPr lang="tr-TR" sz="3400" b="1" dirty="0">
                <a:latin typeface="Comic Sans MS" panose="030F0702030302020204" pitchFamily="66" charset="0"/>
              </a:rPr>
              <a:t>Diğer yetkinlikler</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74433788"/>
              </p:ext>
            </p:extLst>
          </p:nvPr>
        </p:nvGraphicFramePr>
        <p:xfrm>
          <a:off x="724829" y="1201273"/>
          <a:ext cx="10322584" cy="5279136"/>
        </p:xfrm>
        <a:graphic>
          <a:graphicData uri="http://schemas.openxmlformats.org/drawingml/2006/table">
            <a:tbl>
              <a:tblPr bandRow="1">
                <a:tableStyleId>{7DF18680-E054-41AD-8BC1-D1AEF772440D}</a:tableStyleId>
              </a:tblPr>
              <a:tblGrid>
                <a:gridCol w="6456556">
                  <a:extLst>
                    <a:ext uri="{9D8B030D-6E8A-4147-A177-3AD203B41FA5}">
                      <a16:colId xmlns:a16="http://schemas.microsoft.com/office/drawing/2014/main" val="1501122787"/>
                    </a:ext>
                  </a:extLst>
                </a:gridCol>
                <a:gridCol w="3866028">
                  <a:extLst>
                    <a:ext uri="{9D8B030D-6E8A-4147-A177-3AD203B41FA5}">
                      <a16:colId xmlns:a16="http://schemas.microsoft.com/office/drawing/2014/main" val="3865646046"/>
                    </a:ext>
                  </a:extLst>
                </a:gridCol>
              </a:tblGrid>
              <a:tr h="370840">
                <a:tc>
                  <a:txBody>
                    <a:bodyPr/>
                    <a:lstStyle/>
                    <a:p>
                      <a:pPr>
                        <a:lnSpc>
                          <a:spcPct val="120000"/>
                        </a:lnSpc>
                        <a:spcBef>
                          <a:spcPts val="600"/>
                        </a:spcBef>
                      </a:pPr>
                      <a:r>
                        <a:rPr lang="tr-TR" sz="1800" b="0" i="0" kern="1200" dirty="0" smtClean="0">
                          <a:solidFill>
                            <a:schemeClr val="dk1"/>
                          </a:solidFill>
                          <a:effectLst/>
                          <a:latin typeface="Comic Sans MS" panose="030F0702030302020204" pitchFamily="66" charset="0"/>
                          <a:ea typeface="+mn-ea"/>
                          <a:cs typeface="+mn-cs"/>
                        </a:rPr>
                        <a:t>İleri seviye Microsoft Office Suite / temel seviye HTML programlama</a:t>
                      </a:r>
                    </a:p>
                    <a:p>
                      <a:pPr>
                        <a:lnSpc>
                          <a:spcPct val="120000"/>
                        </a:lnSpc>
                        <a:spcBef>
                          <a:spcPts val="600"/>
                        </a:spcBef>
                      </a:pPr>
                      <a:r>
                        <a:rPr lang="tr-TR" sz="1800" b="0" i="1" kern="1200" dirty="0" smtClean="0">
                          <a:solidFill>
                            <a:schemeClr val="dk1"/>
                          </a:solidFill>
                          <a:effectLst/>
                          <a:latin typeface="Comic Sans MS" panose="030F0702030302020204" pitchFamily="66" charset="0"/>
                          <a:ea typeface="+mn-ea"/>
                          <a:cs typeface="+mn-cs"/>
                        </a:rPr>
                        <a:t>Adayın Microsoft Office araçlarında derin tecrübesi olduğunu ve bilgisayar programlama yazılımlarında iyi olduğunu göstermek için kullanılır</a:t>
                      </a:r>
                      <a:endParaRPr lang="tr-TR" sz="1800" b="0" i="1" kern="1200" dirty="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20000"/>
                        </a:lnSpc>
                        <a:spcBef>
                          <a:spcPts val="600"/>
                        </a:spcBef>
                        <a:spcAft>
                          <a:spcPts val="0"/>
                        </a:spcAft>
                        <a:buClrTx/>
                        <a:buSzTx/>
                        <a:buFontTx/>
                        <a:buNone/>
                        <a:tabLst/>
                        <a:defRPr/>
                      </a:pPr>
                      <a:r>
                        <a:rPr lang="tr-TR" sz="1800" b="0" i="0" kern="1200" dirty="0" smtClean="0">
                          <a:solidFill>
                            <a:schemeClr val="dk1"/>
                          </a:solidFill>
                          <a:effectLst/>
                          <a:latin typeface="Comic Sans MS" panose="030F0702030302020204" pitchFamily="66" charset="0"/>
                          <a:ea typeface="+mn-ea"/>
                          <a:cs typeface="+mn-cs"/>
                        </a:rPr>
                        <a:t>Advanced </a:t>
                      </a:r>
                      <a:r>
                        <a:rPr lang="tr-TR" sz="1800" b="0" i="0" kern="1200" dirty="0" err="1" smtClean="0">
                          <a:solidFill>
                            <a:schemeClr val="dk1"/>
                          </a:solidFill>
                          <a:effectLst/>
                          <a:latin typeface="Comic Sans MS" panose="030F0702030302020204" pitchFamily="66" charset="0"/>
                          <a:ea typeface="+mn-ea"/>
                          <a:cs typeface="+mn-cs"/>
                        </a:rPr>
                        <a:t>level</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skills</a:t>
                      </a:r>
                      <a:r>
                        <a:rPr lang="tr-TR" sz="1800" b="0" i="0" kern="1200" dirty="0" smtClean="0">
                          <a:solidFill>
                            <a:schemeClr val="dk1"/>
                          </a:solidFill>
                          <a:effectLst/>
                          <a:latin typeface="Comic Sans MS" panose="030F0702030302020204" pitchFamily="66" charset="0"/>
                          <a:ea typeface="+mn-ea"/>
                          <a:cs typeface="+mn-cs"/>
                        </a:rPr>
                        <a:t> in Microsoft Office Suite / HTML </a:t>
                      </a:r>
                      <a:r>
                        <a:rPr lang="tr-TR" sz="1800" b="0" i="0" kern="1200" dirty="0" err="1" smtClean="0">
                          <a:solidFill>
                            <a:schemeClr val="dk1"/>
                          </a:solidFill>
                          <a:effectLst/>
                          <a:latin typeface="Comic Sans MS" panose="030F0702030302020204" pitchFamily="66" charset="0"/>
                          <a:ea typeface="+mn-ea"/>
                          <a:cs typeface="+mn-cs"/>
                        </a:rPr>
                        <a:t>programming</a:t>
                      </a:r>
                      <a:r>
                        <a:rPr lang="tr-TR" sz="1800" b="0" i="0" kern="1200" dirty="0" smtClean="0">
                          <a:solidFill>
                            <a:schemeClr val="dk1"/>
                          </a:solidFill>
                          <a:effectLst/>
                          <a:latin typeface="Comic Sans MS" panose="030F0702030302020204" pitchFamily="66" charset="0"/>
                          <a:ea typeface="+mn-ea"/>
                          <a:cs typeface="+mn-cs"/>
                        </a:rPr>
                        <a:t>.</a:t>
                      </a:r>
                    </a:p>
                    <a:p>
                      <a:pPr>
                        <a:lnSpc>
                          <a:spcPct val="120000"/>
                        </a:lnSpc>
                        <a:spcBef>
                          <a:spcPts val="600"/>
                        </a:spcBef>
                      </a:pPr>
                      <a:endParaRPr lang="tr-TR" dirty="0">
                        <a:latin typeface="Comic Sans MS" panose="030F0702030302020204" pitchFamily="66" charset="0"/>
                      </a:endParaRPr>
                    </a:p>
                  </a:txBody>
                  <a:tcPr/>
                </a:tc>
                <a:extLst>
                  <a:ext uri="{0D108BD9-81ED-4DB2-BD59-A6C34878D82A}">
                    <a16:rowId xmlns:a16="http://schemas.microsoft.com/office/drawing/2014/main" val="476867146"/>
                  </a:ext>
                </a:extLst>
              </a:tr>
              <a:tr h="370840">
                <a:tc>
                  <a:txBody>
                    <a:bodyPr/>
                    <a:lstStyle/>
                    <a:p>
                      <a:pPr>
                        <a:lnSpc>
                          <a:spcPct val="120000"/>
                        </a:lnSpc>
                        <a:spcBef>
                          <a:spcPts val="600"/>
                        </a:spcBef>
                      </a:pPr>
                      <a:r>
                        <a:rPr lang="tr-TR" sz="1800" b="0" i="0" kern="1200" dirty="0" smtClean="0">
                          <a:solidFill>
                            <a:schemeClr val="dk1"/>
                          </a:solidFill>
                          <a:effectLst/>
                          <a:latin typeface="Comic Sans MS" panose="030F0702030302020204" pitchFamily="66" charset="0"/>
                          <a:ea typeface="+mn-ea"/>
                          <a:cs typeface="+mn-cs"/>
                        </a:rPr>
                        <a:t>Microsoft Word / Excel / Database / </a:t>
                      </a:r>
                      <a:r>
                        <a:rPr lang="tr-TR" sz="1800" b="0" i="0" kern="1200" dirty="0" err="1" smtClean="0">
                          <a:solidFill>
                            <a:schemeClr val="dk1"/>
                          </a:solidFill>
                          <a:effectLst/>
                          <a:latin typeface="Comic Sans MS" panose="030F0702030302020204" pitchFamily="66" charset="0"/>
                          <a:ea typeface="+mn-ea"/>
                          <a:cs typeface="+mn-cs"/>
                        </a:rPr>
                        <a:t>Powerpoint</a:t>
                      </a:r>
                      <a:r>
                        <a:rPr lang="tr-TR" sz="1800" b="0" i="0" kern="1200" dirty="0" smtClean="0">
                          <a:solidFill>
                            <a:schemeClr val="dk1"/>
                          </a:solidFill>
                          <a:effectLst/>
                          <a:latin typeface="Comic Sans MS" panose="030F0702030302020204" pitchFamily="66" charset="0"/>
                          <a:ea typeface="+mn-ea"/>
                          <a:cs typeface="+mn-cs"/>
                        </a:rPr>
                        <a:t> bilgisi</a:t>
                      </a:r>
                    </a:p>
                    <a:p>
                      <a:pPr>
                        <a:lnSpc>
                          <a:spcPct val="120000"/>
                        </a:lnSpc>
                        <a:spcBef>
                          <a:spcPts val="600"/>
                        </a:spcBef>
                      </a:pPr>
                      <a:r>
                        <a:rPr lang="tr-TR" sz="1800" b="0" i="1" kern="1200" dirty="0" smtClean="0">
                          <a:solidFill>
                            <a:schemeClr val="dk1"/>
                          </a:solidFill>
                          <a:effectLst/>
                          <a:latin typeface="Comic Sans MS" panose="030F0702030302020204" pitchFamily="66" charset="0"/>
                          <a:ea typeface="+mn-ea"/>
                          <a:cs typeface="+mn-cs"/>
                        </a:rPr>
                        <a:t>Adayın kelime-işlemcisi, hesap çizelgesi, </a:t>
                      </a:r>
                      <a:r>
                        <a:rPr lang="tr-TR" sz="1800" b="0" i="1" kern="1200" dirty="0" err="1" smtClean="0">
                          <a:solidFill>
                            <a:schemeClr val="dk1"/>
                          </a:solidFill>
                          <a:effectLst/>
                          <a:latin typeface="Comic Sans MS" panose="030F0702030302020204" pitchFamily="66" charset="0"/>
                          <a:ea typeface="+mn-ea"/>
                          <a:cs typeface="+mn-cs"/>
                        </a:rPr>
                        <a:t>veritabanı</a:t>
                      </a:r>
                      <a:r>
                        <a:rPr lang="tr-TR" sz="1800" b="0" i="1" kern="1200" dirty="0" smtClean="0">
                          <a:solidFill>
                            <a:schemeClr val="dk1"/>
                          </a:solidFill>
                          <a:effectLst/>
                          <a:latin typeface="Comic Sans MS" panose="030F0702030302020204" pitchFamily="66" charset="0"/>
                          <a:ea typeface="+mn-ea"/>
                          <a:cs typeface="+mn-cs"/>
                        </a:rPr>
                        <a:t> ve sunum yazılımları hakkında ön bilgisi olduğunu göstermek için kullanılır</a:t>
                      </a:r>
                    </a:p>
                  </a:txBody>
                  <a:tcPr/>
                </a:tc>
                <a:tc>
                  <a:txBody>
                    <a:bodyPr/>
                    <a:lstStyle/>
                    <a:p>
                      <a:pPr marL="0" marR="0" indent="0" algn="l" defTabSz="914400" rtl="0" eaLnBrk="1" fontAlgn="auto" latinLnBrk="0" hangingPunct="1">
                        <a:lnSpc>
                          <a:spcPct val="120000"/>
                        </a:lnSpc>
                        <a:spcBef>
                          <a:spcPts val="600"/>
                        </a:spcBef>
                        <a:spcAft>
                          <a:spcPts val="0"/>
                        </a:spcAft>
                        <a:buClrTx/>
                        <a:buSzTx/>
                        <a:buFontTx/>
                        <a:buNone/>
                        <a:tabLst/>
                        <a:defRPr/>
                      </a:pPr>
                      <a:r>
                        <a:rPr lang="tr-TR" sz="1800" b="0" i="0" kern="1200" dirty="0" smtClean="0">
                          <a:solidFill>
                            <a:schemeClr val="dk1"/>
                          </a:solidFill>
                          <a:effectLst/>
                          <a:latin typeface="Comic Sans MS" panose="030F0702030302020204" pitchFamily="66" charset="0"/>
                          <a:ea typeface="+mn-ea"/>
                          <a:cs typeface="+mn-cs"/>
                        </a:rPr>
                        <a:t>Knowledge of Microsoft Word / Excel / Access / </a:t>
                      </a:r>
                      <a:r>
                        <a:rPr lang="tr-TR" sz="1800" b="0" i="0" kern="1200" dirty="0" err="1" smtClean="0">
                          <a:solidFill>
                            <a:schemeClr val="dk1"/>
                          </a:solidFill>
                          <a:effectLst/>
                          <a:latin typeface="Comic Sans MS" panose="030F0702030302020204" pitchFamily="66" charset="0"/>
                          <a:ea typeface="+mn-ea"/>
                          <a:cs typeface="+mn-cs"/>
                        </a:rPr>
                        <a:t>Powerpoint</a:t>
                      </a:r>
                      <a:r>
                        <a:rPr lang="tr-TR" sz="1800" b="0" i="0" kern="1200" dirty="0" smtClean="0">
                          <a:solidFill>
                            <a:schemeClr val="dk1"/>
                          </a:solidFill>
                          <a:effectLst/>
                          <a:latin typeface="Comic Sans MS" panose="030F0702030302020204" pitchFamily="66" charset="0"/>
                          <a:ea typeface="+mn-ea"/>
                          <a:cs typeface="+mn-cs"/>
                        </a:rPr>
                        <a:t>.</a:t>
                      </a:r>
                    </a:p>
                    <a:p>
                      <a:pPr>
                        <a:lnSpc>
                          <a:spcPct val="120000"/>
                        </a:lnSpc>
                        <a:spcBef>
                          <a:spcPts val="600"/>
                        </a:spcBef>
                      </a:pPr>
                      <a:endParaRPr lang="tr-TR" dirty="0">
                        <a:latin typeface="Comic Sans MS" panose="030F0702030302020204" pitchFamily="66" charset="0"/>
                      </a:endParaRPr>
                    </a:p>
                  </a:txBody>
                  <a:tcPr/>
                </a:tc>
                <a:extLst>
                  <a:ext uri="{0D108BD9-81ED-4DB2-BD59-A6C34878D82A}">
                    <a16:rowId xmlns:a16="http://schemas.microsoft.com/office/drawing/2014/main" val="1083439117"/>
                  </a:ext>
                </a:extLst>
              </a:tr>
              <a:tr h="370840">
                <a:tc>
                  <a:txBody>
                    <a:bodyPr/>
                    <a:lstStyle/>
                    <a:p>
                      <a:pPr>
                        <a:lnSpc>
                          <a:spcPct val="120000"/>
                        </a:lnSpc>
                        <a:spcBef>
                          <a:spcPts val="600"/>
                        </a:spcBef>
                      </a:pPr>
                      <a:r>
                        <a:rPr lang="tr-TR" sz="1800" b="0" i="0" kern="1200" dirty="0" smtClean="0">
                          <a:solidFill>
                            <a:schemeClr val="dk1"/>
                          </a:solidFill>
                          <a:effectLst/>
                          <a:latin typeface="Comic Sans MS" panose="030F0702030302020204" pitchFamily="66" charset="0"/>
                          <a:ea typeface="+mn-ea"/>
                          <a:cs typeface="+mn-cs"/>
                        </a:rPr>
                        <a:t>CAD / CAM ile aşinalık</a:t>
                      </a:r>
                    </a:p>
                    <a:p>
                      <a:pPr>
                        <a:lnSpc>
                          <a:spcPct val="120000"/>
                        </a:lnSpc>
                        <a:spcBef>
                          <a:spcPts val="600"/>
                        </a:spcBef>
                      </a:pPr>
                      <a:r>
                        <a:rPr lang="tr-TR" sz="1800" b="0" i="1" kern="1200" dirty="0" smtClean="0">
                          <a:solidFill>
                            <a:schemeClr val="dk1"/>
                          </a:solidFill>
                          <a:effectLst/>
                          <a:latin typeface="Comic Sans MS" panose="030F0702030302020204" pitchFamily="66" charset="0"/>
                          <a:ea typeface="+mn-ea"/>
                          <a:cs typeface="+mn-cs"/>
                        </a:rPr>
                        <a:t>Adayın tasarım, dizayn yazılımlarını kullanabildiğini göstermek için kullanılır</a:t>
                      </a:r>
                    </a:p>
                  </a:txBody>
                  <a:tcPr/>
                </a:tc>
                <a:tc>
                  <a:txBody>
                    <a:bodyPr/>
                    <a:lstStyle/>
                    <a:p>
                      <a:pPr marL="0" marR="0" indent="0" algn="l" defTabSz="914400" rtl="0" eaLnBrk="1" fontAlgn="auto" latinLnBrk="0" hangingPunct="1">
                        <a:lnSpc>
                          <a:spcPct val="120000"/>
                        </a:lnSpc>
                        <a:spcBef>
                          <a:spcPts val="600"/>
                        </a:spcBef>
                        <a:spcAft>
                          <a:spcPts val="0"/>
                        </a:spcAft>
                        <a:buClrTx/>
                        <a:buSzTx/>
                        <a:buFontTx/>
                        <a:buNone/>
                        <a:tabLst/>
                        <a:defRPr/>
                      </a:pPr>
                      <a:r>
                        <a:rPr lang="tr-TR" sz="1800" b="0" i="0" kern="1200" dirty="0" err="1" smtClean="0">
                          <a:solidFill>
                            <a:schemeClr val="dk1"/>
                          </a:solidFill>
                          <a:effectLst/>
                          <a:latin typeface="Comic Sans MS" panose="030F0702030302020204" pitchFamily="66" charset="0"/>
                          <a:ea typeface="+mn-ea"/>
                          <a:cs typeface="+mn-cs"/>
                        </a:rPr>
                        <a:t>Familiarity</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with</a:t>
                      </a:r>
                      <a:r>
                        <a:rPr lang="tr-TR" sz="1800" b="0" i="0" kern="1200" dirty="0" smtClean="0">
                          <a:solidFill>
                            <a:schemeClr val="dk1"/>
                          </a:solidFill>
                          <a:effectLst/>
                          <a:latin typeface="Comic Sans MS" panose="030F0702030302020204" pitchFamily="66" charset="0"/>
                          <a:ea typeface="+mn-ea"/>
                          <a:cs typeface="+mn-cs"/>
                        </a:rPr>
                        <a:t> CAD / CAM.</a:t>
                      </a:r>
                    </a:p>
                    <a:p>
                      <a:pPr>
                        <a:lnSpc>
                          <a:spcPct val="120000"/>
                        </a:lnSpc>
                        <a:spcBef>
                          <a:spcPts val="600"/>
                        </a:spcBef>
                      </a:pPr>
                      <a:endParaRPr lang="tr-TR" dirty="0">
                        <a:latin typeface="Comic Sans MS" panose="030F0702030302020204" pitchFamily="66" charset="0"/>
                      </a:endParaRPr>
                    </a:p>
                  </a:txBody>
                  <a:tcPr/>
                </a:tc>
                <a:extLst>
                  <a:ext uri="{0D108BD9-81ED-4DB2-BD59-A6C34878D82A}">
                    <a16:rowId xmlns:a16="http://schemas.microsoft.com/office/drawing/2014/main" val="4217417126"/>
                  </a:ext>
                </a:extLst>
              </a:tr>
              <a:tr h="370840">
                <a:tc>
                  <a:txBody>
                    <a:bodyPr/>
                    <a:lstStyle/>
                    <a:p>
                      <a:pPr>
                        <a:lnSpc>
                          <a:spcPct val="120000"/>
                        </a:lnSpc>
                        <a:spcBef>
                          <a:spcPts val="600"/>
                        </a:spcBef>
                      </a:pPr>
                      <a:r>
                        <a:rPr lang="tr-TR" sz="1800" b="0" i="0" kern="1200" dirty="0" smtClean="0">
                          <a:solidFill>
                            <a:schemeClr val="dk1"/>
                          </a:solidFill>
                          <a:effectLst/>
                          <a:latin typeface="Comic Sans MS" panose="030F0702030302020204" pitchFamily="66" charset="0"/>
                          <a:ea typeface="+mn-ea"/>
                          <a:cs typeface="+mn-cs"/>
                        </a:rPr>
                        <a:t>... tipi sürücü belgesi sahibi</a:t>
                      </a:r>
                    </a:p>
                    <a:p>
                      <a:pPr>
                        <a:lnSpc>
                          <a:spcPct val="120000"/>
                        </a:lnSpc>
                        <a:spcBef>
                          <a:spcPts val="600"/>
                        </a:spcBef>
                      </a:pPr>
                      <a:r>
                        <a:rPr lang="tr-TR" sz="1800" b="0" i="1" kern="1200" dirty="0" smtClean="0">
                          <a:solidFill>
                            <a:schemeClr val="dk1"/>
                          </a:solidFill>
                          <a:effectLst/>
                          <a:latin typeface="Comic Sans MS" panose="030F0702030302020204" pitchFamily="66" charset="0"/>
                          <a:ea typeface="+mn-ea"/>
                          <a:cs typeface="+mn-cs"/>
                        </a:rPr>
                        <a:t>Adayın yasal olarak araç kullanabileceğini gösterir</a:t>
                      </a:r>
                    </a:p>
                  </a:txBody>
                  <a:tcPr/>
                </a:tc>
                <a:tc>
                  <a:txBody>
                    <a:bodyPr/>
                    <a:lstStyle/>
                    <a:p>
                      <a:pPr marL="0" marR="0" indent="0" algn="l" defTabSz="914400" rtl="0" eaLnBrk="1" fontAlgn="auto" latinLnBrk="0" hangingPunct="1">
                        <a:lnSpc>
                          <a:spcPct val="120000"/>
                        </a:lnSpc>
                        <a:spcBef>
                          <a:spcPts val="600"/>
                        </a:spcBef>
                        <a:spcAft>
                          <a:spcPts val="0"/>
                        </a:spcAft>
                        <a:buClrTx/>
                        <a:buSzTx/>
                        <a:buFontTx/>
                        <a:buNone/>
                        <a:tabLst/>
                        <a:defRPr/>
                      </a:pPr>
                      <a:r>
                        <a:rPr lang="tr-TR" sz="1800" b="0" i="0" kern="1200" dirty="0" err="1" smtClean="0">
                          <a:solidFill>
                            <a:schemeClr val="dk1"/>
                          </a:solidFill>
                          <a:effectLst/>
                          <a:latin typeface="Comic Sans MS" panose="030F0702030302020204" pitchFamily="66" charset="0"/>
                          <a:ea typeface="+mn-ea"/>
                          <a:cs typeface="+mn-cs"/>
                        </a:rPr>
                        <a:t>Currently</a:t>
                      </a:r>
                      <a:r>
                        <a:rPr lang="tr-TR" sz="1800" b="0" i="0" kern="1200" dirty="0" smtClean="0">
                          <a:solidFill>
                            <a:schemeClr val="dk1"/>
                          </a:solidFill>
                          <a:effectLst/>
                          <a:latin typeface="Comic Sans MS" panose="030F0702030302020204" pitchFamily="66" charset="0"/>
                          <a:ea typeface="+mn-ea"/>
                          <a:cs typeface="+mn-cs"/>
                        </a:rPr>
                        <a:t> holding a </a:t>
                      </a:r>
                      <a:r>
                        <a:rPr lang="tr-TR" sz="1800" b="0" i="0" kern="1200" dirty="0" err="1" smtClean="0">
                          <a:solidFill>
                            <a:schemeClr val="dk1"/>
                          </a:solidFill>
                          <a:effectLst/>
                          <a:latin typeface="Comic Sans MS" panose="030F0702030302020204" pitchFamily="66" charset="0"/>
                          <a:ea typeface="+mn-ea"/>
                          <a:cs typeface="+mn-cs"/>
                        </a:rPr>
                        <a:t>full</a:t>
                      </a:r>
                      <a:r>
                        <a:rPr lang="tr-TR" sz="1800" b="0" i="0" kern="1200" dirty="0" smtClean="0">
                          <a:solidFill>
                            <a:schemeClr val="dk1"/>
                          </a:solidFill>
                          <a:effectLst/>
                          <a:latin typeface="Comic Sans MS" panose="030F0702030302020204" pitchFamily="66" charset="0"/>
                          <a:ea typeface="+mn-ea"/>
                          <a:cs typeface="+mn-cs"/>
                        </a:rPr>
                        <a:t>…</a:t>
                      </a:r>
                      <a:r>
                        <a:rPr lang="tr-TR" sz="1800" b="0" i="0" kern="1200" dirty="0" err="1" smtClean="0">
                          <a:solidFill>
                            <a:schemeClr val="dk1"/>
                          </a:solidFill>
                          <a:effectLst/>
                          <a:latin typeface="Comic Sans MS" panose="030F0702030302020204" pitchFamily="66" charset="0"/>
                          <a:ea typeface="+mn-ea"/>
                          <a:cs typeface="+mn-cs"/>
                        </a:rPr>
                        <a:t>driver's</a:t>
                      </a:r>
                      <a:r>
                        <a:rPr lang="tr-TR" sz="1800" b="0" i="0" kern="1200" dirty="0" smtClean="0">
                          <a:solidFill>
                            <a:schemeClr val="dk1"/>
                          </a:solidFill>
                          <a:effectLst/>
                          <a:latin typeface="Comic Sans MS" panose="030F0702030302020204" pitchFamily="66" charset="0"/>
                          <a:ea typeface="+mn-ea"/>
                          <a:cs typeface="+mn-cs"/>
                        </a:rPr>
                        <a:t> </a:t>
                      </a:r>
                      <a:r>
                        <a:rPr lang="tr-TR" sz="1800" b="0" i="0" kern="1200" dirty="0" err="1" smtClean="0">
                          <a:solidFill>
                            <a:schemeClr val="dk1"/>
                          </a:solidFill>
                          <a:effectLst/>
                          <a:latin typeface="Comic Sans MS" panose="030F0702030302020204" pitchFamily="66" charset="0"/>
                          <a:ea typeface="+mn-ea"/>
                          <a:cs typeface="+mn-cs"/>
                        </a:rPr>
                        <a:t>license</a:t>
                      </a:r>
                      <a:r>
                        <a:rPr lang="tr-TR" sz="1800" b="0" i="0" kern="1200" dirty="0" smtClean="0">
                          <a:solidFill>
                            <a:schemeClr val="dk1"/>
                          </a:solidFill>
                          <a:effectLst/>
                          <a:latin typeface="Comic Sans MS" panose="030F0702030302020204" pitchFamily="66" charset="0"/>
                          <a:ea typeface="+mn-ea"/>
                          <a:cs typeface="+mn-cs"/>
                        </a:rPr>
                        <a:t>.</a:t>
                      </a:r>
                    </a:p>
                  </a:txBody>
                  <a:tcPr/>
                </a:tc>
                <a:extLst>
                  <a:ext uri="{0D108BD9-81ED-4DB2-BD59-A6C34878D82A}">
                    <a16:rowId xmlns:a16="http://schemas.microsoft.com/office/drawing/2014/main" val="3306050317"/>
                  </a:ext>
                </a:extLst>
              </a:tr>
            </a:tbl>
          </a:graphicData>
        </a:graphic>
      </p:graphicFrame>
    </p:spTree>
    <p:extLst>
      <p:ext uri="{BB962C8B-B14F-4D97-AF65-F5344CB8AC3E}">
        <p14:creationId xmlns:p14="http://schemas.microsoft.com/office/powerpoint/2010/main" val="2190454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47499" y="0"/>
            <a:ext cx="9905998" cy="1478570"/>
          </a:xfrm>
        </p:spPr>
        <p:txBody>
          <a:bodyPr/>
          <a:lstStyle/>
          <a:p>
            <a:r>
              <a:rPr lang="tr-TR" dirty="0" err="1">
                <a:latin typeface="Comic Sans MS" panose="030F0702030302020204" pitchFamily="66" charset="0"/>
              </a:rPr>
              <a:t>Words</a:t>
            </a:r>
            <a:r>
              <a:rPr lang="tr-TR" dirty="0">
                <a:latin typeface="Comic Sans MS" panose="030F0702030302020204" pitchFamily="66" charset="0"/>
              </a:rPr>
              <a:t> </a:t>
            </a:r>
            <a:r>
              <a:rPr lang="tr-TR" dirty="0" err="1">
                <a:latin typeface="Comic Sans MS" panose="030F0702030302020204" pitchFamily="66" charset="0"/>
              </a:rPr>
              <a:t>to</a:t>
            </a:r>
            <a:r>
              <a:rPr lang="tr-TR" dirty="0">
                <a:latin typeface="Comic Sans MS" panose="030F0702030302020204" pitchFamily="66" charset="0"/>
              </a:rPr>
              <a:t> </a:t>
            </a:r>
            <a:r>
              <a:rPr lang="tr-TR" dirty="0" err="1">
                <a:latin typeface="Comic Sans MS" panose="030F0702030302020204" pitchFamily="66" charset="0"/>
              </a:rPr>
              <a:t>Learn</a:t>
            </a:r>
            <a:r>
              <a:rPr lang="tr-TR" dirty="0">
                <a:latin typeface="Comic Sans MS" panose="030F0702030302020204" pitchFamily="66" charset="0"/>
              </a:rPr>
              <a:t> </a:t>
            </a:r>
          </a:p>
        </p:txBody>
      </p:sp>
      <p:sp>
        <p:nvSpPr>
          <p:cNvPr id="3" name="İçerik Yer Tutucusu 2"/>
          <p:cNvSpPr>
            <a:spLocks noGrp="1"/>
          </p:cNvSpPr>
          <p:nvPr>
            <p:ph sz="half" idx="1"/>
          </p:nvPr>
        </p:nvSpPr>
        <p:spPr>
          <a:xfrm>
            <a:off x="1141410" y="1175657"/>
            <a:ext cx="4878389" cy="5421085"/>
          </a:xfrm>
        </p:spPr>
        <p:txBody>
          <a:bodyPr>
            <a:normAutofit/>
          </a:bodyPr>
          <a:lstStyle/>
          <a:p>
            <a:r>
              <a:rPr lang="tr-TR" sz="2200" dirty="0" smtClean="0">
                <a:latin typeface="Comic Sans MS" panose="030F0702030302020204" pitchFamily="66" charset="0"/>
              </a:rPr>
              <a:t>Background </a:t>
            </a:r>
            <a:r>
              <a:rPr lang="tr-TR" sz="2200" dirty="0">
                <a:latin typeface="Comic Sans MS" panose="030F0702030302020204" pitchFamily="66" charset="0"/>
              </a:rPr>
              <a:t>(n) : </a:t>
            </a:r>
            <a:endParaRPr lang="tr-TR" sz="2200" dirty="0" smtClean="0">
              <a:latin typeface="Comic Sans MS" panose="030F0702030302020204" pitchFamily="66" charset="0"/>
            </a:endParaRPr>
          </a:p>
          <a:p>
            <a:r>
              <a:rPr lang="tr-TR" sz="2200" dirty="0" err="1" smtClean="0">
                <a:latin typeface="Comic Sans MS" panose="030F0702030302020204" pitchFamily="66" charset="0"/>
              </a:rPr>
              <a:t>Unsupervised</a:t>
            </a:r>
            <a:r>
              <a:rPr lang="tr-TR" sz="2200" dirty="0" smtClean="0">
                <a:latin typeface="Comic Sans MS" panose="030F0702030302020204" pitchFamily="66" charset="0"/>
              </a:rPr>
              <a:t> </a:t>
            </a:r>
            <a:r>
              <a:rPr lang="tr-TR" sz="2200" dirty="0">
                <a:latin typeface="Comic Sans MS" panose="030F0702030302020204" pitchFamily="66" charset="0"/>
              </a:rPr>
              <a:t>(</a:t>
            </a:r>
            <a:r>
              <a:rPr lang="tr-TR" sz="2200" dirty="0" err="1">
                <a:latin typeface="Comic Sans MS" panose="030F0702030302020204" pitchFamily="66" charset="0"/>
              </a:rPr>
              <a:t>adj</a:t>
            </a:r>
            <a:r>
              <a:rPr lang="tr-TR" sz="2200" dirty="0">
                <a:latin typeface="Comic Sans MS" panose="030F0702030302020204" pitchFamily="66" charset="0"/>
              </a:rPr>
              <a:t>) : </a:t>
            </a:r>
            <a:endParaRPr lang="tr-TR" sz="2200" dirty="0" smtClean="0">
              <a:latin typeface="Comic Sans MS" panose="030F0702030302020204" pitchFamily="66" charset="0"/>
            </a:endParaRPr>
          </a:p>
          <a:p>
            <a:r>
              <a:rPr lang="tr-TR" sz="2200" dirty="0" err="1" smtClean="0">
                <a:latin typeface="Comic Sans MS" panose="030F0702030302020204" pitchFamily="66" charset="0"/>
              </a:rPr>
              <a:t>Experience</a:t>
            </a:r>
            <a:r>
              <a:rPr lang="tr-TR" sz="2200" dirty="0" smtClean="0">
                <a:latin typeface="Comic Sans MS" panose="030F0702030302020204" pitchFamily="66" charset="0"/>
              </a:rPr>
              <a:t> </a:t>
            </a:r>
            <a:r>
              <a:rPr lang="tr-TR" sz="2200" dirty="0">
                <a:latin typeface="Comic Sans MS" panose="030F0702030302020204" pitchFamily="66" charset="0"/>
              </a:rPr>
              <a:t>(n) : </a:t>
            </a:r>
            <a:endParaRPr lang="tr-TR" sz="2200" dirty="0" smtClean="0">
              <a:latin typeface="Comic Sans MS" panose="030F0702030302020204" pitchFamily="66" charset="0"/>
            </a:endParaRPr>
          </a:p>
          <a:p>
            <a:r>
              <a:rPr lang="tr-TR" sz="2200" dirty="0" smtClean="0">
                <a:latin typeface="Comic Sans MS" panose="030F0702030302020204" pitchFamily="66" charset="0"/>
              </a:rPr>
              <a:t>Critical </a:t>
            </a:r>
            <a:r>
              <a:rPr lang="tr-TR" sz="2200" dirty="0">
                <a:latin typeface="Comic Sans MS" panose="030F0702030302020204" pitchFamily="66" charset="0"/>
              </a:rPr>
              <a:t>(</a:t>
            </a:r>
            <a:r>
              <a:rPr lang="tr-TR" sz="2200" dirty="0" err="1">
                <a:latin typeface="Comic Sans MS" panose="030F0702030302020204" pitchFamily="66" charset="0"/>
              </a:rPr>
              <a:t>adj</a:t>
            </a:r>
            <a:r>
              <a:rPr lang="tr-TR" sz="2200" dirty="0">
                <a:latin typeface="Comic Sans MS" panose="030F0702030302020204" pitchFamily="66" charset="0"/>
              </a:rPr>
              <a:t>) : </a:t>
            </a:r>
            <a:endParaRPr lang="tr-TR" sz="2200" dirty="0" smtClean="0">
              <a:latin typeface="Comic Sans MS" panose="030F0702030302020204" pitchFamily="66" charset="0"/>
            </a:endParaRPr>
          </a:p>
          <a:p>
            <a:r>
              <a:rPr lang="tr-TR" sz="2200" dirty="0" err="1" smtClean="0">
                <a:latin typeface="Comic Sans MS" panose="030F0702030302020204" pitchFamily="66" charset="0"/>
              </a:rPr>
              <a:t>Primary</a:t>
            </a:r>
            <a:r>
              <a:rPr lang="tr-TR" sz="2200" dirty="0" smtClean="0">
                <a:latin typeface="Comic Sans MS" panose="030F0702030302020204" pitchFamily="66" charset="0"/>
              </a:rPr>
              <a:t> </a:t>
            </a:r>
            <a:r>
              <a:rPr lang="tr-TR" sz="2200" dirty="0">
                <a:latin typeface="Comic Sans MS" panose="030F0702030302020204" pitchFamily="66" charset="0"/>
              </a:rPr>
              <a:t>(</a:t>
            </a:r>
            <a:r>
              <a:rPr lang="tr-TR" sz="2200" dirty="0" err="1">
                <a:latin typeface="Comic Sans MS" panose="030F0702030302020204" pitchFamily="66" charset="0"/>
              </a:rPr>
              <a:t>adj</a:t>
            </a:r>
            <a:r>
              <a:rPr lang="tr-TR" sz="2200" dirty="0">
                <a:latin typeface="Comic Sans MS" panose="030F0702030302020204" pitchFamily="66" charset="0"/>
              </a:rPr>
              <a:t>/n) : </a:t>
            </a:r>
            <a:endParaRPr lang="tr-TR" sz="2200" dirty="0" smtClean="0">
              <a:latin typeface="Comic Sans MS" panose="030F0702030302020204" pitchFamily="66" charset="0"/>
            </a:endParaRPr>
          </a:p>
          <a:p>
            <a:r>
              <a:rPr lang="tr-TR" sz="2200" dirty="0" err="1" smtClean="0">
                <a:latin typeface="Comic Sans MS" panose="030F0702030302020204" pitchFamily="66" charset="0"/>
              </a:rPr>
              <a:t>Utilize</a:t>
            </a:r>
            <a:r>
              <a:rPr lang="tr-TR" sz="2200" dirty="0" smtClean="0">
                <a:latin typeface="Comic Sans MS" panose="030F0702030302020204" pitchFamily="66" charset="0"/>
              </a:rPr>
              <a:t> </a:t>
            </a:r>
            <a:r>
              <a:rPr lang="tr-TR" sz="2200" dirty="0">
                <a:latin typeface="Comic Sans MS" panose="030F0702030302020204" pitchFamily="66" charset="0"/>
              </a:rPr>
              <a:t>(v) : </a:t>
            </a:r>
            <a:endParaRPr lang="tr-TR" sz="2200" dirty="0" smtClean="0">
              <a:latin typeface="Comic Sans MS" panose="030F0702030302020204" pitchFamily="66" charset="0"/>
            </a:endParaRPr>
          </a:p>
          <a:p>
            <a:r>
              <a:rPr lang="tr-TR" sz="2200" dirty="0" err="1" smtClean="0">
                <a:latin typeface="Comic Sans MS" panose="030F0702030302020204" pitchFamily="66" charset="0"/>
              </a:rPr>
              <a:t>Brief</a:t>
            </a:r>
            <a:r>
              <a:rPr lang="tr-TR" sz="2200" dirty="0" smtClean="0">
                <a:latin typeface="Comic Sans MS" panose="030F0702030302020204" pitchFamily="66" charset="0"/>
              </a:rPr>
              <a:t> </a:t>
            </a:r>
            <a:r>
              <a:rPr lang="tr-TR" sz="2200" dirty="0">
                <a:latin typeface="Comic Sans MS" panose="030F0702030302020204" pitchFamily="66" charset="0"/>
              </a:rPr>
              <a:t>(</a:t>
            </a:r>
            <a:r>
              <a:rPr lang="tr-TR" sz="2200" dirty="0" err="1">
                <a:latin typeface="Comic Sans MS" panose="030F0702030302020204" pitchFamily="66" charset="0"/>
              </a:rPr>
              <a:t>adj</a:t>
            </a:r>
            <a:r>
              <a:rPr lang="tr-TR" sz="2200" dirty="0">
                <a:latin typeface="Comic Sans MS" panose="030F0702030302020204" pitchFamily="66" charset="0"/>
              </a:rPr>
              <a:t>/n/v) : </a:t>
            </a:r>
            <a:endParaRPr lang="tr-TR" sz="2200" dirty="0" smtClean="0">
              <a:latin typeface="Comic Sans MS" panose="030F0702030302020204" pitchFamily="66" charset="0"/>
            </a:endParaRPr>
          </a:p>
          <a:p>
            <a:r>
              <a:rPr lang="tr-TR" sz="2200" dirty="0" err="1" smtClean="0">
                <a:latin typeface="Comic Sans MS" panose="030F0702030302020204" pitchFamily="66" charset="0"/>
              </a:rPr>
              <a:t>Audience</a:t>
            </a:r>
            <a:r>
              <a:rPr lang="tr-TR" sz="2200" dirty="0" smtClean="0">
                <a:latin typeface="Comic Sans MS" panose="030F0702030302020204" pitchFamily="66" charset="0"/>
              </a:rPr>
              <a:t> </a:t>
            </a:r>
            <a:r>
              <a:rPr lang="tr-TR" sz="2200" dirty="0">
                <a:latin typeface="Comic Sans MS" panose="030F0702030302020204" pitchFamily="66" charset="0"/>
              </a:rPr>
              <a:t>(n) : </a:t>
            </a:r>
            <a:endParaRPr lang="tr-TR" sz="2200" dirty="0" smtClean="0">
              <a:latin typeface="Comic Sans MS" panose="030F0702030302020204" pitchFamily="66" charset="0"/>
            </a:endParaRPr>
          </a:p>
          <a:p>
            <a:r>
              <a:rPr lang="tr-TR" sz="2200" dirty="0" err="1" smtClean="0">
                <a:latin typeface="Comic Sans MS" panose="030F0702030302020204" pitchFamily="66" charset="0"/>
              </a:rPr>
              <a:t>Detail</a:t>
            </a:r>
            <a:r>
              <a:rPr lang="tr-TR" sz="2200" dirty="0" smtClean="0">
                <a:latin typeface="Comic Sans MS" panose="030F0702030302020204" pitchFamily="66" charset="0"/>
              </a:rPr>
              <a:t> </a:t>
            </a:r>
            <a:r>
              <a:rPr lang="tr-TR" sz="2200" dirty="0">
                <a:latin typeface="Comic Sans MS" panose="030F0702030302020204" pitchFamily="66" charset="0"/>
              </a:rPr>
              <a:t>(v/n) : </a:t>
            </a:r>
          </a:p>
          <a:p>
            <a:r>
              <a:rPr lang="tr-TR" sz="2200" dirty="0" err="1" smtClean="0">
                <a:latin typeface="Comic Sans MS" panose="030F0702030302020204" pitchFamily="66" charset="0"/>
              </a:rPr>
              <a:t>Research</a:t>
            </a:r>
            <a:r>
              <a:rPr lang="tr-TR" sz="2200" dirty="0" smtClean="0">
                <a:latin typeface="Comic Sans MS" panose="030F0702030302020204" pitchFamily="66" charset="0"/>
              </a:rPr>
              <a:t> (n/v) : </a:t>
            </a:r>
          </a:p>
        </p:txBody>
      </p:sp>
      <p:sp>
        <p:nvSpPr>
          <p:cNvPr id="4" name="İçerik Yer Tutucusu 3"/>
          <p:cNvSpPr>
            <a:spLocks noGrp="1"/>
          </p:cNvSpPr>
          <p:nvPr>
            <p:ph sz="half" idx="2"/>
          </p:nvPr>
        </p:nvSpPr>
        <p:spPr>
          <a:xfrm>
            <a:off x="7903026" y="1215535"/>
            <a:ext cx="3144382" cy="5644242"/>
          </a:xfrm>
        </p:spPr>
        <p:txBody>
          <a:bodyPr>
            <a:normAutofit/>
          </a:bodyPr>
          <a:lstStyle/>
          <a:p>
            <a:r>
              <a:rPr lang="tr-TR" sz="2200" dirty="0" err="1">
                <a:latin typeface="Comic Sans MS" panose="030F0702030302020204" pitchFamily="66" charset="0"/>
              </a:rPr>
              <a:t>Include</a:t>
            </a:r>
            <a:r>
              <a:rPr lang="tr-TR" sz="2200" dirty="0">
                <a:latin typeface="Comic Sans MS" panose="030F0702030302020204" pitchFamily="66" charset="0"/>
              </a:rPr>
              <a:t> (v) : </a:t>
            </a:r>
          </a:p>
          <a:p>
            <a:r>
              <a:rPr lang="tr-TR" sz="2200" dirty="0" err="1">
                <a:latin typeface="Comic Sans MS" panose="030F0702030302020204" pitchFamily="66" charset="0"/>
              </a:rPr>
              <a:t>Occupation</a:t>
            </a:r>
            <a:r>
              <a:rPr lang="tr-TR" sz="2200" dirty="0">
                <a:latin typeface="Comic Sans MS" panose="030F0702030302020204" pitchFamily="66" charset="0"/>
              </a:rPr>
              <a:t> (n) : </a:t>
            </a:r>
          </a:p>
          <a:p>
            <a:r>
              <a:rPr lang="tr-TR" sz="2200" dirty="0">
                <a:latin typeface="Comic Sans MS" panose="030F0702030302020204" pitchFamily="66" charset="0"/>
              </a:rPr>
              <a:t>Training (n) : </a:t>
            </a:r>
          </a:p>
          <a:p>
            <a:r>
              <a:rPr lang="tr-TR" sz="2200" dirty="0" err="1">
                <a:latin typeface="Comic Sans MS" panose="030F0702030302020204" pitchFamily="66" charset="0"/>
              </a:rPr>
              <a:t>Career</a:t>
            </a:r>
            <a:r>
              <a:rPr lang="tr-TR" sz="2200" dirty="0">
                <a:latin typeface="Comic Sans MS" panose="030F0702030302020204" pitchFamily="66" charset="0"/>
              </a:rPr>
              <a:t> (n) : </a:t>
            </a:r>
          </a:p>
          <a:p>
            <a:r>
              <a:rPr lang="tr-TR" sz="2200" dirty="0" err="1">
                <a:latin typeface="Comic Sans MS" panose="030F0702030302020204" pitchFamily="66" charset="0"/>
              </a:rPr>
              <a:t>Employer</a:t>
            </a:r>
            <a:r>
              <a:rPr lang="tr-TR" sz="2200" dirty="0">
                <a:latin typeface="Comic Sans MS" panose="030F0702030302020204" pitchFamily="66" charset="0"/>
              </a:rPr>
              <a:t> (n) </a:t>
            </a:r>
            <a:r>
              <a:rPr lang="tr-TR" sz="2200" dirty="0" smtClean="0">
                <a:latin typeface="Comic Sans MS" panose="030F0702030302020204" pitchFamily="66" charset="0"/>
              </a:rPr>
              <a:t>:</a:t>
            </a:r>
          </a:p>
          <a:p>
            <a:r>
              <a:rPr lang="tr-TR" sz="2200" dirty="0" err="1">
                <a:latin typeface="Comic Sans MS" panose="030F0702030302020204" pitchFamily="66" charset="0"/>
              </a:rPr>
              <a:t>Abbreviation</a:t>
            </a:r>
            <a:r>
              <a:rPr lang="tr-TR" sz="2200" dirty="0">
                <a:latin typeface="Comic Sans MS" panose="030F0702030302020204" pitchFamily="66" charset="0"/>
              </a:rPr>
              <a:t> (n) : </a:t>
            </a:r>
          </a:p>
          <a:p>
            <a:r>
              <a:rPr lang="tr-TR" sz="2200" dirty="0" err="1">
                <a:latin typeface="Comic Sans MS" panose="030F0702030302020204" pitchFamily="66" charset="0"/>
              </a:rPr>
              <a:t>Position</a:t>
            </a:r>
            <a:r>
              <a:rPr lang="tr-TR" sz="2200" dirty="0">
                <a:latin typeface="Comic Sans MS" panose="030F0702030302020204" pitchFamily="66" charset="0"/>
              </a:rPr>
              <a:t> (n) : </a:t>
            </a:r>
          </a:p>
          <a:p>
            <a:r>
              <a:rPr lang="tr-TR" sz="2200" dirty="0" err="1">
                <a:latin typeface="Comic Sans MS" panose="030F0702030302020204" pitchFamily="66" charset="0"/>
              </a:rPr>
              <a:t>Description</a:t>
            </a:r>
            <a:r>
              <a:rPr lang="tr-TR" sz="2200" dirty="0">
                <a:latin typeface="Comic Sans MS" panose="030F0702030302020204" pitchFamily="66" charset="0"/>
              </a:rPr>
              <a:t> (n) : </a:t>
            </a:r>
          </a:p>
          <a:p>
            <a:r>
              <a:rPr lang="tr-TR" sz="2200" dirty="0" err="1">
                <a:latin typeface="Comic Sans MS" panose="030F0702030302020204" pitchFamily="66" charset="0"/>
              </a:rPr>
              <a:t>Involve</a:t>
            </a:r>
            <a:r>
              <a:rPr lang="tr-TR" sz="2200" dirty="0">
                <a:latin typeface="Comic Sans MS" panose="030F0702030302020204" pitchFamily="66" charset="0"/>
              </a:rPr>
              <a:t> (v) : </a:t>
            </a:r>
          </a:p>
          <a:p>
            <a:r>
              <a:rPr lang="tr-TR" sz="2200" dirty="0" err="1">
                <a:latin typeface="Comic Sans MS" panose="030F0702030302020204" pitchFamily="66" charset="0"/>
              </a:rPr>
              <a:t>Transcript</a:t>
            </a:r>
            <a:r>
              <a:rPr lang="tr-TR" sz="2200" dirty="0">
                <a:latin typeface="Comic Sans MS" panose="030F0702030302020204" pitchFamily="66" charset="0"/>
              </a:rPr>
              <a:t> (n) : </a:t>
            </a:r>
          </a:p>
          <a:p>
            <a:endParaRPr lang="tr-TR" sz="2200" dirty="0" smtClean="0">
              <a:latin typeface="Comic Sans MS" panose="030F0702030302020204" pitchFamily="66" charset="0"/>
            </a:endParaRPr>
          </a:p>
          <a:p>
            <a:endParaRPr lang="tr-TR" sz="2200" dirty="0">
              <a:latin typeface="Comic Sans MS" panose="030F0702030302020204" pitchFamily="66" charset="0"/>
            </a:endParaRPr>
          </a:p>
        </p:txBody>
      </p:sp>
      <p:sp>
        <p:nvSpPr>
          <p:cNvPr id="5" name="İçerik Yer Tutucusu 3"/>
          <p:cNvSpPr txBox="1">
            <a:spLocks/>
          </p:cNvSpPr>
          <p:nvPr/>
        </p:nvSpPr>
        <p:spPr>
          <a:xfrm>
            <a:off x="4594569" y="1181100"/>
            <a:ext cx="4875211" cy="5421085"/>
          </a:xfrm>
          <a:prstGeom prst="rect">
            <a:avLst/>
          </a:prstGeom>
        </p:spPr>
        <p:txBody>
          <a:bodyPr vert="horz" lIns="91440" tIns="45720" rIns="91440" bIns="45720" rtlCol="0">
            <a:normAutofit/>
          </a:bodyPr>
          <a:lst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a:lstStyle>
          <a:p>
            <a:r>
              <a:rPr lang="tr-TR" sz="2200" dirty="0" err="1" smtClean="0">
                <a:latin typeface="Comic Sans MS" panose="030F0702030302020204" pitchFamily="66" charset="0"/>
              </a:rPr>
              <a:t>Challenging</a:t>
            </a:r>
            <a:r>
              <a:rPr lang="tr-TR" sz="2200" dirty="0" smtClean="0">
                <a:latin typeface="Comic Sans MS" panose="030F0702030302020204" pitchFamily="66" charset="0"/>
              </a:rPr>
              <a:t> (</a:t>
            </a:r>
            <a:r>
              <a:rPr lang="tr-TR" sz="2200" dirty="0" err="1" smtClean="0">
                <a:latin typeface="Comic Sans MS" panose="030F0702030302020204" pitchFamily="66" charset="0"/>
              </a:rPr>
              <a:t>adj</a:t>
            </a:r>
            <a:r>
              <a:rPr lang="tr-TR" sz="2200" dirty="0" smtClean="0">
                <a:latin typeface="Comic Sans MS" panose="030F0702030302020204" pitchFamily="66" charset="0"/>
              </a:rPr>
              <a:t>) : </a:t>
            </a:r>
          </a:p>
          <a:p>
            <a:r>
              <a:rPr lang="tr-TR" sz="2200" dirty="0" err="1" smtClean="0">
                <a:latin typeface="Comic Sans MS" panose="030F0702030302020204" pitchFamily="66" charset="0"/>
              </a:rPr>
              <a:t>Achievement</a:t>
            </a:r>
            <a:r>
              <a:rPr lang="tr-TR" sz="2200" dirty="0" smtClean="0">
                <a:latin typeface="Comic Sans MS" panose="030F0702030302020204" pitchFamily="66" charset="0"/>
              </a:rPr>
              <a:t> (n) : </a:t>
            </a:r>
          </a:p>
          <a:p>
            <a:r>
              <a:rPr lang="tr-TR" sz="2200" dirty="0" err="1" smtClean="0">
                <a:latin typeface="Comic Sans MS" panose="030F0702030302020204" pitchFamily="66" charset="0"/>
              </a:rPr>
              <a:t>Commitment</a:t>
            </a:r>
            <a:r>
              <a:rPr lang="tr-TR" sz="2200" dirty="0" smtClean="0">
                <a:latin typeface="Comic Sans MS" panose="030F0702030302020204" pitchFamily="66" charset="0"/>
              </a:rPr>
              <a:t> (n) : </a:t>
            </a:r>
          </a:p>
          <a:p>
            <a:r>
              <a:rPr lang="tr-TR" sz="2200" dirty="0" err="1" smtClean="0">
                <a:latin typeface="Comic Sans MS" panose="030F0702030302020204" pitchFamily="66" charset="0"/>
              </a:rPr>
              <a:t>Task</a:t>
            </a:r>
            <a:r>
              <a:rPr lang="tr-TR" sz="2200" dirty="0" smtClean="0">
                <a:latin typeface="Comic Sans MS" panose="030F0702030302020204" pitchFamily="66" charset="0"/>
              </a:rPr>
              <a:t> (n) : </a:t>
            </a:r>
          </a:p>
          <a:p>
            <a:r>
              <a:rPr lang="tr-TR" sz="2200" dirty="0" err="1" smtClean="0">
                <a:latin typeface="Comic Sans MS" panose="030F0702030302020204" pitchFamily="66" charset="0"/>
              </a:rPr>
              <a:t>Objective</a:t>
            </a:r>
            <a:r>
              <a:rPr lang="tr-TR" sz="2200" dirty="0" smtClean="0">
                <a:latin typeface="Comic Sans MS" panose="030F0702030302020204" pitchFamily="66" charset="0"/>
              </a:rPr>
              <a:t> (n/</a:t>
            </a:r>
            <a:r>
              <a:rPr lang="tr-TR" sz="2200" dirty="0" err="1" smtClean="0">
                <a:latin typeface="Comic Sans MS" panose="030F0702030302020204" pitchFamily="66" charset="0"/>
              </a:rPr>
              <a:t>adj</a:t>
            </a:r>
            <a:r>
              <a:rPr lang="tr-TR" sz="2200" dirty="0" smtClean="0">
                <a:latin typeface="Comic Sans MS" panose="030F0702030302020204" pitchFamily="66" charset="0"/>
              </a:rPr>
              <a:t>) : </a:t>
            </a:r>
          </a:p>
          <a:p>
            <a:r>
              <a:rPr lang="tr-TR" sz="2200" dirty="0" err="1" smtClean="0">
                <a:latin typeface="Comic Sans MS" panose="030F0702030302020204" pitchFamily="66" charset="0"/>
              </a:rPr>
              <a:t>Skill</a:t>
            </a:r>
            <a:r>
              <a:rPr lang="tr-TR" sz="2200" dirty="0" smtClean="0">
                <a:latin typeface="Comic Sans MS" panose="030F0702030302020204" pitchFamily="66" charset="0"/>
              </a:rPr>
              <a:t> (n) : </a:t>
            </a:r>
          </a:p>
          <a:p>
            <a:r>
              <a:rPr lang="tr-TR" sz="2200" dirty="0" err="1" smtClean="0">
                <a:latin typeface="Comic Sans MS" panose="030F0702030302020204" pitchFamily="66" charset="0"/>
              </a:rPr>
              <a:t>Gender</a:t>
            </a:r>
            <a:r>
              <a:rPr lang="tr-TR" sz="2200" dirty="0" smtClean="0">
                <a:latin typeface="Comic Sans MS" panose="030F0702030302020204" pitchFamily="66" charset="0"/>
              </a:rPr>
              <a:t> (n) : </a:t>
            </a:r>
          </a:p>
          <a:p>
            <a:r>
              <a:rPr lang="tr-TR" sz="2200" dirty="0" smtClean="0">
                <a:latin typeface="Comic Sans MS" panose="030F0702030302020204" pitchFamily="66" charset="0"/>
              </a:rPr>
              <a:t>Content (n) : </a:t>
            </a:r>
          </a:p>
          <a:p>
            <a:r>
              <a:rPr lang="tr-TR" sz="2200" dirty="0" err="1" smtClean="0">
                <a:latin typeface="Comic Sans MS" panose="030F0702030302020204" pitchFamily="66" charset="0"/>
              </a:rPr>
              <a:t>Qualification</a:t>
            </a:r>
            <a:r>
              <a:rPr lang="tr-TR" sz="2200" dirty="0" smtClean="0">
                <a:latin typeface="Comic Sans MS" panose="030F0702030302020204" pitchFamily="66" charset="0"/>
              </a:rPr>
              <a:t> (n) : </a:t>
            </a:r>
          </a:p>
          <a:p>
            <a:r>
              <a:rPr lang="tr-TR" sz="2200" dirty="0" err="1" smtClean="0">
                <a:latin typeface="Comic Sans MS" panose="030F0702030302020204" pitchFamily="66" charset="0"/>
              </a:rPr>
              <a:t>Veiled</a:t>
            </a:r>
            <a:r>
              <a:rPr lang="tr-TR" sz="2200" dirty="0" smtClean="0">
                <a:latin typeface="Comic Sans MS" panose="030F0702030302020204" pitchFamily="66" charset="0"/>
              </a:rPr>
              <a:t> (</a:t>
            </a:r>
            <a:r>
              <a:rPr lang="tr-TR" sz="2200" dirty="0" err="1" smtClean="0">
                <a:latin typeface="Comic Sans MS" panose="030F0702030302020204" pitchFamily="66" charset="0"/>
              </a:rPr>
              <a:t>adj</a:t>
            </a:r>
            <a:r>
              <a:rPr lang="tr-TR" sz="2200" dirty="0" smtClean="0">
                <a:latin typeface="Comic Sans MS" panose="030F0702030302020204" pitchFamily="66" charset="0"/>
              </a:rPr>
              <a:t>) : </a:t>
            </a:r>
          </a:p>
          <a:p>
            <a:endParaRPr lang="tr-TR" sz="2200" dirty="0">
              <a:latin typeface="Comic Sans MS" panose="030F0702030302020204" pitchFamily="66" charset="0"/>
            </a:endParaRPr>
          </a:p>
        </p:txBody>
      </p:sp>
    </p:spTree>
    <p:extLst>
      <p:ext uri="{BB962C8B-B14F-4D97-AF65-F5344CB8AC3E}">
        <p14:creationId xmlns:p14="http://schemas.microsoft.com/office/powerpoint/2010/main" val="2784442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01267" y="770917"/>
            <a:ext cx="9905998" cy="1478570"/>
          </a:xfrm>
        </p:spPr>
        <p:txBody>
          <a:bodyPr/>
          <a:lstStyle/>
          <a:p>
            <a:r>
              <a:rPr lang="en-US" b="1" cap="none" dirty="0" smtClean="0">
                <a:latin typeface="Comic Sans MS" panose="030F0702030302020204" pitchFamily="66" charset="0"/>
              </a:rPr>
              <a:t>The essential things to include on your CV/r</a:t>
            </a:r>
            <a:r>
              <a:rPr lang="tr-TR" b="1" cap="none" dirty="0" smtClean="0">
                <a:latin typeface="Comic Sans MS" panose="030F0702030302020204" pitchFamily="66" charset="0"/>
              </a:rPr>
              <a:t>e</a:t>
            </a:r>
            <a:r>
              <a:rPr lang="en-US" b="1" cap="none" dirty="0" smtClean="0">
                <a:latin typeface="Comic Sans MS" panose="030F0702030302020204" pitchFamily="66" charset="0"/>
              </a:rPr>
              <a:t>sum</a:t>
            </a:r>
            <a:r>
              <a:rPr lang="tr-TR" b="1" cap="none" dirty="0" smtClean="0">
                <a:latin typeface="Comic Sans MS" panose="030F0702030302020204" pitchFamily="66" charset="0"/>
              </a:rPr>
              <a:t>e</a:t>
            </a:r>
            <a:r>
              <a:rPr lang="en-US" b="1" cap="none" dirty="0" smtClean="0">
                <a:latin typeface="Comic Sans MS" panose="030F0702030302020204" pitchFamily="66" charset="0"/>
              </a:rPr>
              <a:t>.</a:t>
            </a:r>
            <a:endParaRPr lang="tr-TR" b="1" cap="none" dirty="0">
              <a:latin typeface="Comic Sans MS" panose="030F0702030302020204" pitchFamily="66" charset="0"/>
            </a:endParaRPr>
          </a:p>
        </p:txBody>
      </p:sp>
      <p:sp>
        <p:nvSpPr>
          <p:cNvPr id="3" name="İçerik Yer Tutucusu 2"/>
          <p:cNvSpPr>
            <a:spLocks noGrp="1"/>
          </p:cNvSpPr>
          <p:nvPr>
            <p:ph idx="1"/>
          </p:nvPr>
        </p:nvSpPr>
        <p:spPr>
          <a:xfrm>
            <a:off x="1141412" y="2249486"/>
            <a:ext cx="9905999" cy="3791095"/>
          </a:xfrm>
        </p:spPr>
        <p:txBody>
          <a:bodyPr>
            <a:normAutofit fontScale="92500" lnSpcReduction="10000"/>
          </a:bodyPr>
          <a:lstStyle/>
          <a:p>
            <a:pPr>
              <a:buFont typeface="Wingdings" panose="05000000000000000000" pitchFamily="2" charset="2"/>
              <a:buChar char="q"/>
            </a:pPr>
            <a:r>
              <a:rPr lang="en-US" dirty="0"/>
              <a:t>Personal details Full name and contact details including address, telephone number(s) and e-mail address. </a:t>
            </a:r>
            <a:endParaRPr lang="tr-TR" dirty="0" smtClean="0"/>
          </a:p>
          <a:p>
            <a:pPr>
              <a:buFont typeface="Wingdings" panose="05000000000000000000" pitchFamily="2" charset="2"/>
              <a:buChar char="q"/>
            </a:pPr>
            <a:r>
              <a:rPr lang="tr-TR" dirty="0"/>
              <a:t> </a:t>
            </a:r>
            <a:r>
              <a:rPr lang="en-US" dirty="0" smtClean="0"/>
              <a:t>Education </a:t>
            </a:r>
            <a:r>
              <a:rPr lang="en-US" dirty="0"/>
              <a:t>and training A summary of your education and training history, starting with your most recent studies, making sure you include all training that's relevant to the job you're applying for. </a:t>
            </a:r>
            <a:endParaRPr lang="tr-TR" dirty="0" smtClean="0"/>
          </a:p>
          <a:p>
            <a:pPr>
              <a:buFont typeface="Wingdings" panose="05000000000000000000" pitchFamily="2" charset="2"/>
              <a:buChar char="q"/>
            </a:pPr>
            <a:r>
              <a:rPr lang="en-US" dirty="0" smtClean="0"/>
              <a:t> </a:t>
            </a:r>
            <a:r>
              <a:rPr lang="en-US" dirty="0"/>
              <a:t>Employment history Start with your most recent work history and work backwards chronologically, listing the name of the employer, your job title, the dates you worked there, and your responsibilities, tasks and achievements. Make sure you include everything that's relevant to the job.</a:t>
            </a:r>
            <a:endParaRPr lang="tr-TR" dirty="0"/>
          </a:p>
        </p:txBody>
      </p:sp>
    </p:spTree>
    <p:extLst>
      <p:ext uri="{BB962C8B-B14F-4D97-AF65-F5344CB8AC3E}">
        <p14:creationId xmlns:p14="http://schemas.microsoft.com/office/powerpoint/2010/main" val="1294502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cap="none" dirty="0" smtClean="0">
                <a:latin typeface="Comic Sans MS" panose="030F0702030302020204" pitchFamily="66" charset="0"/>
              </a:rPr>
              <a:t>The essential things to include on your CV/r</a:t>
            </a:r>
            <a:r>
              <a:rPr lang="tr-TR" cap="none" dirty="0" smtClean="0">
                <a:latin typeface="Comic Sans MS" panose="030F0702030302020204" pitchFamily="66" charset="0"/>
              </a:rPr>
              <a:t>e</a:t>
            </a:r>
            <a:r>
              <a:rPr lang="en-US" cap="none" dirty="0" smtClean="0">
                <a:latin typeface="Comic Sans MS" panose="030F0702030302020204" pitchFamily="66" charset="0"/>
              </a:rPr>
              <a:t>sum</a:t>
            </a:r>
            <a:r>
              <a:rPr lang="tr-TR" cap="none" dirty="0" smtClean="0">
                <a:latin typeface="Comic Sans MS" panose="030F0702030302020204" pitchFamily="66" charset="0"/>
              </a:rPr>
              <a:t>e</a:t>
            </a:r>
            <a:r>
              <a:rPr lang="en-US" cap="none" dirty="0" smtClean="0">
                <a:latin typeface="Comic Sans MS" panose="030F0702030302020204" pitchFamily="66" charset="0"/>
              </a:rPr>
              <a:t>.</a:t>
            </a:r>
            <a:endParaRPr lang="tr-TR" cap="none" dirty="0">
              <a:latin typeface="Comic Sans MS" panose="030F0702030302020204" pitchFamily="66" charset="0"/>
            </a:endParaRPr>
          </a:p>
        </p:txBody>
      </p:sp>
      <p:sp>
        <p:nvSpPr>
          <p:cNvPr id="3" name="İçerik Yer Tutucusu 2"/>
          <p:cNvSpPr>
            <a:spLocks noGrp="1"/>
          </p:cNvSpPr>
          <p:nvPr>
            <p:ph idx="1"/>
          </p:nvPr>
        </p:nvSpPr>
        <p:spPr/>
        <p:txBody>
          <a:bodyPr>
            <a:normAutofit fontScale="85000" lnSpcReduction="20000"/>
          </a:bodyPr>
          <a:lstStyle/>
          <a:p>
            <a:pPr>
              <a:buFont typeface="Wingdings" panose="05000000000000000000" pitchFamily="2" charset="2"/>
              <a:buChar char="q"/>
            </a:pPr>
            <a:r>
              <a:rPr lang="en-US" dirty="0">
                <a:latin typeface="Comic Sans MS" panose="030F0702030302020204" pitchFamily="66" charset="0"/>
              </a:rPr>
              <a:t>Skills and abilities A list of the things you're good at. These can be general skills or skills specific to a particular job. </a:t>
            </a:r>
            <a:endParaRPr lang="tr-TR" dirty="0" smtClean="0">
              <a:latin typeface="Comic Sans MS" panose="030F0702030302020204" pitchFamily="66" charset="0"/>
            </a:endParaRPr>
          </a:p>
          <a:p>
            <a:pPr>
              <a:buFont typeface="Wingdings" panose="05000000000000000000" pitchFamily="2" charset="2"/>
              <a:buChar char="q"/>
            </a:pPr>
            <a:r>
              <a:rPr lang="en-US" dirty="0" smtClean="0">
                <a:latin typeface="Comic Sans MS" panose="030F0702030302020204" pitchFamily="66" charset="0"/>
              </a:rPr>
              <a:t>Career </a:t>
            </a:r>
            <a:r>
              <a:rPr lang="en-US" dirty="0">
                <a:latin typeface="Comic Sans MS" panose="030F0702030302020204" pitchFamily="66" charset="0"/>
              </a:rPr>
              <a:t>objective (optional) Tell the employer what type of job you want end up with; this shows that you've given thought to your future career. </a:t>
            </a:r>
            <a:endParaRPr lang="tr-TR" dirty="0" smtClean="0">
              <a:latin typeface="Comic Sans MS" panose="030F0702030302020204" pitchFamily="66" charset="0"/>
            </a:endParaRPr>
          </a:p>
          <a:p>
            <a:pPr>
              <a:buFont typeface="Wingdings" panose="05000000000000000000" pitchFamily="2" charset="2"/>
              <a:buChar char="q"/>
            </a:pPr>
            <a:r>
              <a:rPr lang="en-US" dirty="0" smtClean="0">
                <a:latin typeface="Comic Sans MS" panose="030F0702030302020204" pitchFamily="66" charset="0"/>
              </a:rPr>
              <a:t>Interests </a:t>
            </a:r>
            <a:r>
              <a:rPr lang="en-US" dirty="0">
                <a:latin typeface="Comic Sans MS" panose="030F0702030302020204" pitchFamily="66" charset="0"/>
              </a:rPr>
              <a:t>(optional) A list of your hobbies and interests; this gives employers more information about you and also shows other areas of your life where you've gained experiences. </a:t>
            </a:r>
            <a:endParaRPr lang="tr-TR" dirty="0" smtClean="0">
              <a:latin typeface="Comic Sans MS" panose="030F0702030302020204" pitchFamily="66" charset="0"/>
            </a:endParaRPr>
          </a:p>
          <a:p>
            <a:pPr>
              <a:buFont typeface="Wingdings" panose="05000000000000000000" pitchFamily="2" charset="2"/>
              <a:buChar char="q"/>
            </a:pPr>
            <a:r>
              <a:rPr lang="en-US" dirty="0" smtClean="0">
                <a:latin typeface="Comic Sans MS" panose="030F0702030302020204" pitchFamily="66" charset="0"/>
              </a:rPr>
              <a:t>Referees </a:t>
            </a:r>
            <a:r>
              <a:rPr lang="en-US" dirty="0">
                <a:latin typeface="Comic Sans MS" panose="030F0702030302020204" pitchFamily="66" charset="0"/>
              </a:rPr>
              <a:t>/References List people who can talk about how good a worker you are. Make sure you get their permission before including them on your resume. List their name, company name occupation, and contact details. </a:t>
            </a:r>
            <a:endParaRPr lang="tr-TR" dirty="0">
              <a:latin typeface="Comic Sans MS" panose="030F0702030302020204" pitchFamily="66" charset="0"/>
            </a:endParaRPr>
          </a:p>
        </p:txBody>
      </p:sp>
    </p:spTree>
    <p:extLst>
      <p:ext uri="{BB962C8B-B14F-4D97-AF65-F5344CB8AC3E}">
        <p14:creationId xmlns:p14="http://schemas.microsoft.com/office/powerpoint/2010/main" val="608297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1412" y="295246"/>
            <a:ext cx="9905998" cy="970137"/>
          </a:xfrm>
        </p:spPr>
        <p:txBody>
          <a:bodyPr/>
          <a:lstStyle/>
          <a:p>
            <a:r>
              <a:rPr lang="en-US" dirty="0"/>
              <a:t>Please remember the following; </a:t>
            </a:r>
            <a:endParaRPr lang="tr-TR" dirty="0"/>
          </a:p>
        </p:txBody>
      </p:sp>
      <p:sp>
        <p:nvSpPr>
          <p:cNvPr id="3" name="İçerik Yer Tutucusu 2"/>
          <p:cNvSpPr>
            <a:spLocks noGrp="1"/>
          </p:cNvSpPr>
          <p:nvPr>
            <p:ph idx="1"/>
          </p:nvPr>
        </p:nvSpPr>
        <p:spPr>
          <a:xfrm>
            <a:off x="1141412" y="1200726"/>
            <a:ext cx="9905999" cy="5006109"/>
          </a:xfrm>
        </p:spPr>
        <p:txBody>
          <a:bodyPr>
            <a:normAutofit fontScale="92500" lnSpcReduction="10000"/>
          </a:bodyPr>
          <a:lstStyle/>
          <a:p>
            <a:pPr>
              <a:buFont typeface="Wingdings" panose="05000000000000000000" pitchFamily="2" charset="2"/>
              <a:buChar char="q"/>
            </a:pPr>
            <a:r>
              <a:rPr lang="en-US" dirty="0" smtClean="0"/>
              <a:t>Don't </a:t>
            </a:r>
            <a:r>
              <a:rPr lang="en-US" dirty="0"/>
              <a:t>write resume or CV at the top of the page- the first thing should be your identification data. </a:t>
            </a:r>
            <a:endParaRPr lang="tr-TR" dirty="0" smtClean="0"/>
          </a:p>
          <a:p>
            <a:pPr>
              <a:buFont typeface="Wingdings" panose="05000000000000000000" pitchFamily="2" charset="2"/>
              <a:buChar char="q"/>
            </a:pPr>
            <a:r>
              <a:rPr lang="en-US" dirty="0" smtClean="0"/>
              <a:t>Don't </a:t>
            </a:r>
            <a:r>
              <a:rPr lang="en-US" dirty="0"/>
              <a:t>use colored paper to make your CV more attractive! The attractiveness of a CV comes from its content and organization. Print it on white, good quality paper. </a:t>
            </a:r>
            <a:endParaRPr lang="tr-TR" dirty="0" smtClean="0"/>
          </a:p>
          <a:p>
            <a:pPr>
              <a:buFont typeface="Wingdings" panose="05000000000000000000" pitchFamily="2" charset="2"/>
              <a:buChar char="q"/>
            </a:pPr>
            <a:r>
              <a:rPr lang="en-US" dirty="0" smtClean="0"/>
              <a:t>Don't </a:t>
            </a:r>
            <a:r>
              <a:rPr lang="en-US" dirty="0"/>
              <a:t>submit a CV full of spelling mistakes. Use your computer spell check and have a friend read it over. A CV full of mistakes is a sign of a careless individual. </a:t>
            </a:r>
            <a:endParaRPr lang="tr-TR" dirty="0" smtClean="0"/>
          </a:p>
          <a:p>
            <a:pPr>
              <a:buFont typeface="Wingdings" panose="05000000000000000000" pitchFamily="2" charset="2"/>
              <a:buChar char="q"/>
            </a:pPr>
            <a:r>
              <a:rPr lang="en-US" dirty="0" smtClean="0"/>
              <a:t>Don't </a:t>
            </a:r>
            <a:r>
              <a:rPr lang="en-US" dirty="0"/>
              <a:t>include your gender and religion on a CV - your gender is apparent from your name, and no employer will take religion into account when hiring, nor will it matter whether you are veiled or not. </a:t>
            </a:r>
            <a:endParaRPr lang="tr-TR" dirty="0" smtClean="0"/>
          </a:p>
          <a:p>
            <a:pPr>
              <a:buFont typeface="Wingdings" panose="05000000000000000000" pitchFamily="2" charset="2"/>
              <a:buChar char="q"/>
            </a:pPr>
            <a:r>
              <a:rPr lang="en-US" dirty="0" smtClean="0"/>
              <a:t>Don't </a:t>
            </a:r>
            <a:r>
              <a:rPr lang="en-US" dirty="0"/>
              <a:t>give too many details of your marital status; the employer doesn’t need to know how many kids you have at this stage. </a:t>
            </a:r>
            <a:endParaRPr lang="tr-TR" dirty="0"/>
          </a:p>
        </p:txBody>
      </p:sp>
    </p:spTree>
    <p:extLst>
      <p:ext uri="{BB962C8B-B14F-4D97-AF65-F5344CB8AC3E}">
        <p14:creationId xmlns:p14="http://schemas.microsoft.com/office/powerpoint/2010/main" val="1298321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1412" y="313718"/>
            <a:ext cx="9905998" cy="813118"/>
          </a:xfrm>
        </p:spPr>
        <p:txBody>
          <a:bodyPr/>
          <a:lstStyle/>
          <a:p>
            <a:r>
              <a:rPr lang="en-US" cap="none" dirty="0" smtClean="0">
                <a:latin typeface="Comic Sans MS" panose="030F0702030302020204" pitchFamily="66" charset="0"/>
              </a:rPr>
              <a:t>Please remember the following; </a:t>
            </a:r>
            <a:endParaRPr lang="tr-TR" cap="none" dirty="0">
              <a:latin typeface="Comic Sans MS" panose="030F0702030302020204" pitchFamily="66" charset="0"/>
            </a:endParaRPr>
          </a:p>
        </p:txBody>
      </p:sp>
      <p:sp>
        <p:nvSpPr>
          <p:cNvPr id="3" name="İçerik Yer Tutucusu 2"/>
          <p:cNvSpPr>
            <a:spLocks noGrp="1"/>
          </p:cNvSpPr>
          <p:nvPr>
            <p:ph idx="1"/>
          </p:nvPr>
        </p:nvSpPr>
        <p:spPr>
          <a:xfrm>
            <a:off x="1141412" y="951344"/>
            <a:ext cx="9905999" cy="5560292"/>
          </a:xfrm>
        </p:spPr>
        <p:txBody>
          <a:bodyPr>
            <a:normAutofit fontScale="70000" lnSpcReduction="20000"/>
          </a:bodyPr>
          <a:lstStyle/>
          <a:p>
            <a:pPr>
              <a:buFont typeface="Wingdings" panose="05000000000000000000" pitchFamily="2" charset="2"/>
              <a:buChar char="q"/>
            </a:pPr>
            <a:r>
              <a:rPr lang="en-US" dirty="0"/>
              <a:t>Don't use abbreviations on your CV. Spell the word out the first time you use it, and then you can use the abbreviation throughout the remainder of the resume. This goes for even the most commonly known abbreviations. </a:t>
            </a:r>
            <a:endParaRPr lang="tr-TR" dirty="0" smtClean="0"/>
          </a:p>
          <a:p>
            <a:pPr>
              <a:buFont typeface="Wingdings" panose="05000000000000000000" pitchFamily="2" charset="2"/>
              <a:buChar char="q"/>
            </a:pPr>
            <a:r>
              <a:rPr lang="en-US" dirty="0" smtClean="0"/>
              <a:t>Try </a:t>
            </a:r>
            <a:r>
              <a:rPr lang="en-US" dirty="0"/>
              <a:t>not to provide your references on the CV. End your resume with “References Furnished Upon Request” and if the interviewer wants further details, he’ll let you know. </a:t>
            </a:r>
            <a:endParaRPr lang="tr-TR" dirty="0" smtClean="0"/>
          </a:p>
          <a:p>
            <a:pPr>
              <a:buFont typeface="Wingdings" panose="05000000000000000000" pitchFamily="2" charset="2"/>
              <a:buChar char="q"/>
            </a:pPr>
            <a:r>
              <a:rPr lang="en-US" dirty="0" smtClean="0"/>
              <a:t>Don't </a:t>
            </a:r>
            <a:r>
              <a:rPr lang="en-US" dirty="0"/>
              <a:t>reduce the size of your CV so that it becomes difficult to read. If your experience requires you to have a lengthy resume, then by all means have it. </a:t>
            </a:r>
            <a:endParaRPr lang="tr-TR" dirty="0" smtClean="0"/>
          </a:p>
          <a:p>
            <a:pPr>
              <a:buFont typeface="Wingdings" panose="05000000000000000000" pitchFamily="2" charset="2"/>
              <a:buChar char="q"/>
            </a:pPr>
            <a:r>
              <a:rPr lang="en-US" dirty="0" smtClean="0"/>
              <a:t>Don't </a:t>
            </a:r>
            <a:r>
              <a:rPr lang="en-US" dirty="0"/>
              <a:t>try to play around with the dates in order to hide the fact that you have been unemployed, that you change jobs too frequently, or that you held low-level positions. </a:t>
            </a:r>
            <a:endParaRPr lang="tr-TR" dirty="0" smtClean="0"/>
          </a:p>
          <a:p>
            <a:pPr>
              <a:buFont typeface="Wingdings" panose="05000000000000000000" pitchFamily="2" charset="2"/>
              <a:buChar char="q"/>
            </a:pPr>
            <a:r>
              <a:rPr lang="en-US" dirty="0" smtClean="0"/>
              <a:t>Don't </a:t>
            </a:r>
            <a:r>
              <a:rPr lang="en-US" dirty="0"/>
              <a:t>simply copy the job description jargon from the company's HR manual as your career objective. </a:t>
            </a:r>
            <a:endParaRPr lang="tr-TR" dirty="0" smtClean="0"/>
          </a:p>
          <a:p>
            <a:pPr>
              <a:buFont typeface="Wingdings" panose="05000000000000000000" pitchFamily="2" charset="2"/>
              <a:buChar char="q"/>
            </a:pPr>
            <a:r>
              <a:rPr lang="en-US" dirty="0" smtClean="0"/>
              <a:t>Avoid </a:t>
            </a:r>
            <a:r>
              <a:rPr lang="en-US" dirty="0"/>
              <a:t>repetitive words; they make your CV extremely boring. </a:t>
            </a:r>
            <a:endParaRPr lang="tr-TR" dirty="0" smtClean="0"/>
          </a:p>
          <a:p>
            <a:pPr>
              <a:buFont typeface="Wingdings" panose="05000000000000000000" pitchFamily="2" charset="2"/>
              <a:buChar char="q"/>
            </a:pPr>
            <a:r>
              <a:rPr lang="en-US" dirty="0" smtClean="0"/>
              <a:t>Don't </a:t>
            </a:r>
            <a:r>
              <a:rPr lang="en-US" dirty="0"/>
              <a:t>include the reason behind why you are not currently employed by each job listed on your CV. </a:t>
            </a:r>
            <a:endParaRPr lang="tr-TR" dirty="0" smtClean="0"/>
          </a:p>
          <a:p>
            <a:pPr>
              <a:buFont typeface="Wingdings" panose="05000000000000000000" pitchFamily="2" charset="2"/>
              <a:buChar char="q"/>
            </a:pPr>
            <a:r>
              <a:rPr lang="en-US" dirty="0" smtClean="0"/>
              <a:t>Focus </a:t>
            </a:r>
            <a:r>
              <a:rPr lang="en-US" dirty="0"/>
              <a:t>on your most recent experiences, rather than on everything you’ve done in your life. </a:t>
            </a:r>
            <a:endParaRPr lang="tr-TR" dirty="0" smtClean="0"/>
          </a:p>
          <a:p>
            <a:pPr>
              <a:buFont typeface="Wingdings" panose="05000000000000000000" pitchFamily="2" charset="2"/>
              <a:buChar char="q"/>
            </a:pPr>
            <a:r>
              <a:rPr lang="en-US" dirty="0" smtClean="0"/>
              <a:t>Don't </a:t>
            </a:r>
            <a:r>
              <a:rPr lang="en-US" dirty="0"/>
              <a:t>apply to positions that you are not qualified for, concentrate rather on the fields of interest where you qualify. </a:t>
            </a:r>
            <a:endParaRPr lang="tr-TR" dirty="0" smtClean="0"/>
          </a:p>
          <a:p>
            <a:pPr>
              <a:buFont typeface="Wingdings" panose="05000000000000000000" pitchFamily="2" charset="2"/>
              <a:buChar char="q"/>
            </a:pPr>
            <a:r>
              <a:rPr lang="en-US" dirty="0" smtClean="0"/>
              <a:t>When </a:t>
            </a:r>
            <a:r>
              <a:rPr lang="en-US" dirty="0"/>
              <a:t>you send out your CV, don't attach extra documents, transcripts, and so forth, unless you are requested.</a:t>
            </a:r>
            <a:endParaRPr lang="tr-TR" dirty="0"/>
          </a:p>
        </p:txBody>
      </p:sp>
    </p:spTree>
    <p:extLst>
      <p:ext uri="{BB962C8B-B14F-4D97-AF65-F5344CB8AC3E}">
        <p14:creationId xmlns:p14="http://schemas.microsoft.com/office/powerpoint/2010/main" val="1201520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1411" y="0"/>
            <a:ext cx="9905998" cy="1083733"/>
          </a:xfrm>
        </p:spPr>
        <p:txBody>
          <a:bodyPr/>
          <a:lstStyle/>
          <a:p>
            <a:r>
              <a:rPr lang="tr-TR" b="1" dirty="0">
                <a:latin typeface="Comic Sans MS" panose="030F0702030302020204" pitchFamily="66" charset="0"/>
              </a:rPr>
              <a:t>Özgeçmiş / CV - Kişisel </a:t>
            </a:r>
            <a:r>
              <a:rPr lang="tr-TR" b="1" dirty="0" smtClean="0">
                <a:latin typeface="Comic Sans MS" panose="030F0702030302020204" pitchFamily="66" charset="0"/>
              </a:rPr>
              <a:t>bilgi</a:t>
            </a:r>
            <a:endParaRPr lang="tr-TR" b="1" dirty="0">
              <a:latin typeface="Comic Sans MS" panose="030F07020303020202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55473628"/>
              </p:ext>
            </p:extLst>
          </p:nvPr>
        </p:nvGraphicFramePr>
        <p:xfrm>
          <a:off x="1141409" y="1083733"/>
          <a:ext cx="9906000" cy="5394960"/>
        </p:xfrm>
        <a:graphic>
          <a:graphicData uri="http://schemas.openxmlformats.org/drawingml/2006/table">
            <a:tbl>
              <a:tblPr bandRow="1">
                <a:tableStyleId>{7DF18680-E054-41AD-8BC1-D1AEF772440D}</a:tableStyleId>
              </a:tblPr>
              <a:tblGrid>
                <a:gridCol w="4953000">
                  <a:extLst>
                    <a:ext uri="{9D8B030D-6E8A-4147-A177-3AD203B41FA5}">
                      <a16:colId xmlns:a16="http://schemas.microsoft.com/office/drawing/2014/main" val="1178614129"/>
                    </a:ext>
                  </a:extLst>
                </a:gridCol>
                <a:gridCol w="4953000">
                  <a:extLst>
                    <a:ext uri="{9D8B030D-6E8A-4147-A177-3AD203B41FA5}">
                      <a16:colId xmlns:a16="http://schemas.microsoft.com/office/drawing/2014/main" val="4006195285"/>
                    </a:ext>
                  </a:extLst>
                </a:gridCol>
              </a:tblGrid>
              <a:tr h="370840">
                <a:tc>
                  <a:txBody>
                    <a:bodyPr/>
                    <a:lstStyle/>
                    <a:p>
                      <a:r>
                        <a:rPr lang="en-US" sz="1800" kern="1200" dirty="0" smtClean="0">
                          <a:effectLst/>
                          <a:latin typeface="Comic Sans MS" panose="030F0702030302020204" pitchFamily="66" charset="0"/>
                        </a:rPr>
                        <a:t>Ad</a:t>
                      </a:r>
                    </a:p>
                    <a:p>
                      <a:r>
                        <a:rPr lang="en-US" sz="1800" kern="1200" dirty="0" err="1" smtClean="0">
                          <a:effectLst/>
                          <a:latin typeface="Comic Sans MS" panose="030F0702030302020204" pitchFamily="66" charset="0"/>
                        </a:rPr>
                        <a:t>Başvuranın</a:t>
                      </a:r>
                      <a:r>
                        <a:rPr lang="en-US" sz="1800" kern="1200" dirty="0" smtClean="0">
                          <a:effectLst/>
                          <a:latin typeface="Comic Sans MS" panose="030F0702030302020204" pitchFamily="66" charset="0"/>
                        </a:rPr>
                        <a:t> </a:t>
                      </a:r>
                      <a:r>
                        <a:rPr lang="en-US" sz="1800" kern="1200" dirty="0" err="1" smtClean="0">
                          <a:effectLst/>
                          <a:latin typeface="Comic Sans MS" panose="030F0702030302020204" pitchFamily="66" charset="0"/>
                        </a:rPr>
                        <a:t>verilen</a:t>
                      </a:r>
                      <a:r>
                        <a:rPr lang="en-US" sz="1800" kern="1200" dirty="0" smtClean="0">
                          <a:effectLst/>
                          <a:latin typeface="Comic Sans MS" panose="030F0702030302020204" pitchFamily="66" charset="0"/>
                        </a:rPr>
                        <a:t> </a:t>
                      </a:r>
                      <a:r>
                        <a:rPr lang="en-US" sz="1800" kern="1200" dirty="0" err="1" smtClean="0">
                          <a:effectLst/>
                          <a:latin typeface="Comic Sans MS" panose="030F0702030302020204" pitchFamily="66" charset="0"/>
                        </a:rPr>
                        <a:t>ismi</a:t>
                      </a:r>
                      <a:endParaRPr lang="en-US" sz="1800" b="0" i="1" kern="1200" dirty="0" smtClean="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effectLst/>
                          <a:latin typeface="Comic Sans MS" panose="030F0702030302020204" pitchFamily="66" charset="0"/>
                        </a:rPr>
                        <a:t>First Name</a:t>
                      </a:r>
                    </a:p>
                    <a:p>
                      <a:endParaRPr lang="tr-TR" dirty="0">
                        <a:latin typeface="Comic Sans MS" panose="030F0702030302020204" pitchFamily="66" charset="0"/>
                      </a:endParaRPr>
                    </a:p>
                  </a:txBody>
                  <a:tcPr/>
                </a:tc>
                <a:extLst>
                  <a:ext uri="{0D108BD9-81ED-4DB2-BD59-A6C34878D82A}">
                    <a16:rowId xmlns:a16="http://schemas.microsoft.com/office/drawing/2014/main" val="3231752940"/>
                  </a:ext>
                </a:extLst>
              </a:tr>
              <a:tr h="370840">
                <a:tc>
                  <a:txBody>
                    <a:bodyPr/>
                    <a:lstStyle/>
                    <a:p>
                      <a:r>
                        <a:rPr lang="tr-TR" sz="1800" kern="1200" dirty="0" smtClean="0">
                          <a:effectLst/>
                          <a:latin typeface="Comic Sans MS" panose="030F0702030302020204" pitchFamily="66" charset="0"/>
                        </a:rPr>
                        <a:t>Doğum Tarihi</a:t>
                      </a:r>
                    </a:p>
                    <a:p>
                      <a:r>
                        <a:rPr lang="tr-TR" sz="1800" kern="1200" dirty="0" smtClean="0">
                          <a:effectLst/>
                          <a:latin typeface="Comic Sans MS" panose="030F0702030302020204" pitchFamily="66" charset="0"/>
                        </a:rPr>
                        <a:t>Başvuranın doğum tarihi</a:t>
                      </a:r>
                      <a:endParaRPr lang="tr-TR" sz="1800" b="0" i="1" kern="1200" dirty="0" smtClean="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kern="1200" dirty="0" err="1" smtClean="0">
                          <a:effectLst/>
                          <a:latin typeface="Comic Sans MS" panose="030F0702030302020204" pitchFamily="66" charset="0"/>
                        </a:rPr>
                        <a:t>Date</a:t>
                      </a:r>
                      <a:r>
                        <a:rPr lang="tr-TR" sz="1800" kern="1200" dirty="0" smtClean="0">
                          <a:effectLst/>
                          <a:latin typeface="Comic Sans MS" panose="030F0702030302020204" pitchFamily="66" charset="0"/>
                        </a:rPr>
                        <a:t> of </a:t>
                      </a:r>
                      <a:r>
                        <a:rPr lang="tr-TR" sz="1800" kern="1200" dirty="0" err="1" smtClean="0">
                          <a:effectLst/>
                          <a:latin typeface="Comic Sans MS" panose="030F0702030302020204" pitchFamily="66" charset="0"/>
                        </a:rPr>
                        <a:t>Birth</a:t>
                      </a:r>
                      <a:endParaRPr lang="tr-TR" sz="1800" kern="1200" dirty="0" smtClean="0">
                        <a:effectLst/>
                        <a:latin typeface="Comic Sans MS" panose="030F0702030302020204" pitchFamily="66" charset="0"/>
                      </a:endParaRPr>
                    </a:p>
                    <a:p>
                      <a:endParaRPr lang="tr-TR" dirty="0">
                        <a:latin typeface="Comic Sans MS" panose="030F0702030302020204" pitchFamily="66" charset="0"/>
                      </a:endParaRPr>
                    </a:p>
                  </a:txBody>
                  <a:tcPr/>
                </a:tc>
                <a:extLst>
                  <a:ext uri="{0D108BD9-81ED-4DB2-BD59-A6C34878D82A}">
                    <a16:rowId xmlns:a16="http://schemas.microsoft.com/office/drawing/2014/main" val="1438588980"/>
                  </a:ext>
                </a:extLst>
              </a:tr>
              <a:tr h="370840">
                <a:tc>
                  <a:txBody>
                    <a:bodyPr/>
                    <a:lstStyle/>
                    <a:p>
                      <a:r>
                        <a:rPr lang="tr-TR" sz="1800" kern="1200" dirty="0" smtClean="0">
                          <a:effectLst/>
                          <a:latin typeface="Comic Sans MS" panose="030F0702030302020204" pitchFamily="66" charset="0"/>
                        </a:rPr>
                        <a:t>Doğum Yeri</a:t>
                      </a:r>
                    </a:p>
                    <a:p>
                      <a:r>
                        <a:rPr lang="tr-TR" sz="1800" kern="1200" dirty="0" smtClean="0">
                          <a:effectLst/>
                          <a:latin typeface="Comic Sans MS" panose="030F0702030302020204" pitchFamily="66" charset="0"/>
                        </a:rPr>
                        <a:t>Başvuranın doğduğu yer</a:t>
                      </a:r>
                      <a:endParaRPr lang="tr-TR" sz="1800" b="0" i="1" kern="1200" dirty="0" smtClean="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kern="1200" dirty="0" err="1" smtClean="0">
                          <a:effectLst/>
                          <a:latin typeface="Comic Sans MS" panose="030F0702030302020204" pitchFamily="66" charset="0"/>
                        </a:rPr>
                        <a:t>Place</a:t>
                      </a:r>
                      <a:r>
                        <a:rPr lang="tr-TR" sz="1800" kern="1200" dirty="0" smtClean="0">
                          <a:effectLst/>
                          <a:latin typeface="Comic Sans MS" panose="030F0702030302020204" pitchFamily="66" charset="0"/>
                        </a:rPr>
                        <a:t> of </a:t>
                      </a:r>
                      <a:r>
                        <a:rPr lang="tr-TR" sz="1800" kern="1200" dirty="0" err="1" smtClean="0">
                          <a:effectLst/>
                          <a:latin typeface="Comic Sans MS" panose="030F0702030302020204" pitchFamily="66" charset="0"/>
                        </a:rPr>
                        <a:t>Birth</a:t>
                      </a:r>
                      <a:endParaRPr lang="tr-TR" sz="1800" kern="1200" dirty="0" smtClean="0">
                        <a:effectLst/>
                        <a:latin typeface="Comic Sans MS" panose="030F0702030302020204" pitchFamily="66" charset="0"/>
                      </a:endParaRPr>
                    </a:p>
                    <a:p>
                      <a:endParaRPr lang="tr-TR" dirty="0">
                        <a:latin typeface="Comic Sans MS" panose="030F0702030302020204" pitchFamily="66" charset="0"/>
                      </a:endParaRPr>
                    </a:p>
                  </a:txBody>
                  <a:tcPr/>
                </a:tc>
                <a:extLst>
                  <a:ext uri="{0D108BD9-81ED-4DB2-BD59-A6C34878D82A}">
                    <a16:rowId xmlns:a16="http://schemas.microsoft.com/office/drawing/2014/main" val="1545736873"/>
                  </a:ext>
                </a:extLst>
              </a:tr>
              <a:tr h="370840">
                <a:tc>
                  <a:txBody>
                    <a:bodyPr/>
                    <a:lstStyle/>
                    <a:p>
                      <a:r>
                        <a:rPr lang="tr-TR" sz="1800" kern="1200" dirty="0" err="1" smtClean="0">
                          <a:effectLst/>
                          <a:latin typeface="Comic Sans MS" panose="030F0702030302020204" pitchFamily="66" charset="0"/>
                        </a:rPr>
                        <a:t>Tabiyeti</a:t>
                      </a:r>
                      <a:endParaRPr lang="tr-TR" sz="1800" kern="1200" dirty="0" smtClean="0">
                        <a:effectLst/>
                        <a:latin typeface="Comic Sans MS" panose="030F0702030302020204" pitchFamily="66" charset="0"/>
                      </a:endParaRPr>
                    </a:p>
                    <a:p>
                      <a:r>
                        <a:rPr lang="tr-TR" sz="1800" kern="1200" dirty="0" smtClean="0">
                          <a:effectLst/>
                          <a:latin typeface="Comic Sans MS" panose="030F0702030302020204" pitchFamily="66" charset="0"/>
                        </a:rPr>
                        <a:t>Başvuranın vatandaşı olduğu ülke</a:t>
                      </a:r>
                      <a:endParaRPr lang="tr-TR" sz="1800" b="0" i="1" kern="1200" dirty="0" smtClean="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kern="1200" dirty="0" err="1" smtClean="0">
                          <a:effectLst/>
                          <a:latin typeface="Comic Sans MS" panose="030F0702030302020204" pitchFamily="66" charset="0"/>
                        </a:rPr>
                        <a:t>Nationality</a:t>
                      </a:r>
                      <a:endParaRPr lang="tr-TR" sz="1800" kern="1200" dirty="0" smtClean="0">
                        <a:effectLst/>
                        <a:latin typeface="Comic Sans MS" panose="030F0702030302020204" pitchFamily="66" charset="0"/>
                      </a:endParaRPr>
                    </a:p>
                    <a:p>
                      <a:endParaRPr lang="tr-TR" dirty="0">
                        <a:latin typeface="Comic Sans MS" panose="030F0702030302020204" pitchFamily="66" charset="0"/>
                      </a:endParaRPr>
                    </a:p>
                  </a:txBody>
                  <a:tcPr/>
                </a:tc>
                <a:extLst>
                  <a:ext uri="{0D108BD9-81ED-4DB2-BD59-A6C34878D82A}">
                    <a16:rowId xmlns:a16="http://schemas.microsoft.com/office/drawing/2014/main" val="2314462927"/>
                  </a:ext>
                </a:extLst>
              </a:tr>
              <a:tr h="370840">
                <a:tc>
                  <a:txBody>
                    <a:bodyPr/>
                    <a:lstStyle/>
                    <a:p>
                      <a:r>
                        <a:rPr lang="sv-SE" sz="1800" kern="1200" dirty="0" smtClean="0">
                          <a:effectLst/>
                          <a:latin typeface="Comic Sans MS" panose="030F0702030302020204" pitchFamily="66" charset="0"/>
                        </a:rPr>
                        <a:t>Medeni Hali</a:t>
                      </a:r>
                    </a:p>
                    <a:p>
                      <a:r>
                        <a:rPr lang="sv-SE" sz="1800" kern="1200" dirty="0" smtClean="0">
                          <a:effectLst/>
                          <a:latin typeface="Comic Sans MS" panose="030F0702030302020204" pitchFamily="66" charset="0"/>
                        </a:rPr>
                        <a:t>Başvuranın medeni durumu</a:t>
                      </a:r>
                      <a:endParaRPr lang="sv-SE" sz="1800" b="0" i="1" kern="1200" dirty="0" smtClean="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sv-SE" sz="1800" kern="1200" dirty="0" smtClean="0">
                          <a:effectLst/>
                          <a:latin typeface="Comic Sans MS" panose="030F0702030302020204" pitchFamily="66" charset="0"/>
                        </a:rPr>
                        <a:t>Marital Status</a:t>
                      </a:r>
                    </a:p>
                    <a:p>
                      <a:endParaRPr lang="tr-TR" dirty="0">
                        <a:latin typeface="Comic Sans MS" panose="030F0702030302020204" pitchFamily="66" charset="0"/>
                      </a:endParaRPr>
                    </a:p>
                  </a:txBody>
                  <a:tcPr/>
                </a:tc>
                <a:extLst>
                  <a:ext uri="{0D108BD9-81ED-4DB2-BD59-A6C34878D82A}">
                    <a16:rowId xmlns:a16="http://schemas.microsoft.com/office/drawing/2014/main" val="222519945"/>
                  </a:ext>
                </a:extLst>
              </a:tr>
              <a:tr h="370840">
                <a:tc>
                  <a:txBody>
                    <a:bodyPr/>
                    <a:lstStyle/>
                    <a:p>
                      <a:r>
                        <a:rPr lang="tr-TR" sz="1800" kern="1200" dirty="0" smtClean="0">
                          <a:effectLst/>
                          <a:latin typeface="Comic Sans MS" panose="030F0702030302020204" pitchFamily="66" charset="0"/>
                        </a:rPr>
                        <a:t>Bekar</a:t>
                      </a:r>
                    </a:p>
                    <a:p>
                      <a:r>
                        <a:rPr lang="tr-TR" sz="1800" kern="1200" dirty="0" smtClean="0">
                          <a:effectLst/>
                          <a:latin typeface="Comic Sans MS" panose="030F0702030302020204" pitchFamily="66" charset="0"/>
                        </a:rPr>
                        <a:t>Evli değilse veya ilişkideyse</a:t>
                      </a:r>
                      <a:endParaRPr lang="tr-TR" sz="1800" b="0" i="1" kern="1200" dirty="0" smtClean="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kern="1200" dirty="0" err="1" smtClean="0">
                          <a:effectLst/>
                          <a:latin typeface="Comic Sans MS" panose="030F0702030302020204" pitchFamily="66" charset="0"/>
                        </a:rPr>
                        <a:t>Single</a:t>
                      </a:r>
                      <a:endParaRPr lang="tr-TR" sz="1800" kern="1200" dirty="0" smtClean="0">
                        <a:effectLst/>
                        <a:latin typeface="Comic Sans MS" panose="030F0702030302020204" pitchFamily="66" charset="0"/>
                      </a:endParaRPr>
                    </a:p>
                    <a:p>
                      <a:endParaRPr lang="tr-TR" dirty="0">
                        <a:latin typeface="Comic Sans MS" panose="030F0702030302020204" pitchFamily="66" charset="0"/>
                      </a:endParaRPr>
                    </a:p>
                  </a:txBody>
                  <a:tcPr/>
                </a:tc>
                <a:extLst>
                  <a:ext uri="{0D108BD9-81ED-4DB2-BD59-A6C34878D82A}">
                    <a16:rowId xmlns:a16="http://schemas.microsoft.com/office/drawing/2014/main" val="3476154147"/>
                  </a:ext>
                </a:extLst>
              </a:tr>
              <a:tr h="370840">
                <a:tc>
                  <a:txBody>
                    <a:bodyPr/>
                    <a:lstStyle/>
                    <a:p>
                      <a:r>
                        <a:rPr lang="tr-TR" sz="1800" kern="1200" dirty="0" smtClean="0">
                          <a:effectLst/>
                          <a:latin typeface="Comic Sans MS" panose="030F0702030302020204" pitchFamily="66" charset="0"/>
                        </a:rPr>
                        <a:t>Evli</a:t>
                      </a:r>
                    </a:p>
                    <a:p>
                      <a:r>
                        <a:rPr lang="tr-TR" sz="1800" kern="1200" dirty="0" smtClean="0">
                          <a:effectLst/>
                          <a:latin typeface="Comic Sans MS" panose="030F0702030302020204" pitchFamily="66" charset="0"/>
                        </a:rPr>
                        <a:t>Karısı veya kocası varsa</a:t>
                      </a:r>
                      <a:endParaRPr lang="tr-TR" sz="1800" b="0" i="1" kern="1200" dirty="0" smtClean="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kern="1200" dirty="0" err="1" smtClean="0">
                          <a:effectLst/>
                          <a:latin typeface="Comic Sans MS" panose="030F0702030302020204" pitchFamily="66" charset="0"/>
                        </a:rPr>
                        <a:t>Married</a:t>
                      </a:r>
                      <a:endParaRPr lang="tr-TR" sz="1800" kern="1200" dirty="0" smtClean="0">
                        <a:effectLst/>
                        <a:latin typeface="Comic Sans MS" panose="030F0702030302020204" pitchFamily="66" charset="0"/>
                      </a:endParaRPr>
                    </a:p>
                    <a:p>
                      <a:endParaRPr lang="tr-TR" dirty="0">
                        <a:latin typeface="Comic Sans MS" panose="030F0702030302020204" pitchFamily="66" charset="0"/>
                      </a:endParaRPr>
                    </a:p>
                  </a:txBody>
                  <a:tcPr/>
                </a:tc>
                <a:extLst>
                  <a:ext uri="{0D108BD9-81ED-4DB2-BD59-A6C34878D82A}">
                    <a16:rowId xmlns:a16="http://schemas.microsoft.com/office/drawing/2014/main" val="2326492060"/>
                  </a:ext>
                </a:extLst>
              </a:tr>
              <a:tr h="370840">
                <a:tc>
                  <a:txBody>
                    <a:bodyPr/>
                    <a:lstStyle/>
                    <a:p>
                      <a:r>
                        <a:rPr lang="tr-TR" sz="1800" kern="1200" dirty="0" smtClean="0">
                          <a:effectLst/>
                          <a:latin typeface="Comic Sans MS" panose="030F0702030302020204" pitchFamily="66" charset="0"/>
                        </a:rPr>
                        <a:t>Dul</a:t>
                      </a:r>
                    </a:p>
                    <a:p>
                      <a:r>
                        <a:rPr lang="tr-TR" sz="1800" kern="1200" dirty="0" smtClean="0">
                          <a:effectLst/>
                          <a:latin typeface="Comic Sans MS" panose="030F0702030302020204" pitchFamily="66" charset="0"/>
                        </a:rPr>
                        <a:t>Eşlerden birinin ölümü nedeniyle evliliği bitmiş ise</a:t>
                      </a:r>
                      <a:endParaRPr lang="tr-TR" sz="1800" b="0" i="1" kern="1200" dirty="0" smtClean="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kern="1200" dirty="0" err="1" smtClean="0">
                          <a:effectLst/>
                          <a:latin typeface="Comic Sans MS" panose="030F0702030302020204" pitchFamily="66" charset="0"/>
                        </a:rPr>
                        <a:t>Widowed</a:t>
                      </a:r>
                      <a:endParaRPr lang="tr-TR" sz="1800" kern="1200" dirty="0" smtClean="0">
                        <a:effectLst/>
                        <a:latin typeface="Comic Sans MS" panose="030F0702030302020204" pitchFamily="66" charset="0"/>
                      </a:endParaRPr>
                    </a:p>
                    <a:p>
                      <a:endParaRPr lang="tr-TR" dirty="0">
                        <a:latin typeface="Comic Sans MS" panose="030F0702030302020204" pitchFamily="66" charset="0"/>
                      </a:endParaRPr>
                    </a:p>
                  </a:txBody>
                  <a:tcPr/>
                </a:tc>
                <a:extLst>
                  <a:ext uri="{0D108BD9-81ED-4DB2-BD59-A6C34878D82A}">
                    <a16:rowId xmlns:a16="http://schemas.microsoft.com/office/drawing/2014/main" val="3714402285"/>
                  </a:ext>
                </a:extLst>
              </a:tr>
            </a:tbl>
          </a:graphicData>
        </a:graphic>
      </p:graphicFrame>
    </p:spTree>
    <p:extLst>
      <p:ext uri="{BB962C8B-B14F-4D97-AF65-F5344CB8AC3E}">
        <p14:creationId xmlns:p14="http://schemas.microsoft.com/office/powerpoint/2010/main" val="628743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44609" y="1032931"/>
            <a:ext cx="9905998" cy="1083733"/>
          </a:xfrm>
        </p:spPr>
        <p:txBody>
          <a:bodyPr/>
          <a:lstStyle/>
          <a:p>
            <a:r>
              <a:rPr lang="tr-TR" b="1" dirty="0">
                <a:latin typeface="Comic Sans MS" panose="030F0702030302020204" pitchFamily="66" charset="0"/>
              </a:rPr>
              <a:t>Özgeçmiş / CV - Kişisel </a:t>
            </a:r>
            <a:r>
              <a:rPr lang="tr-TR" b="1" dirty="0" smtClean="0">
                <a:latin typeface="Comic Sans MS" panose="030F0702030302020204" pitchFamily="66" charset="0"/>
              </a:rPr>
              <a:t>bilgi</a:t>
            </a:r>
            <a:endParaRPr lang="tr-TR" b="1" dirty="0">
              <a:latin typeface="Comic Sans MS" panose="030F07020303020202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650798013"/>
              </p:ext>
            </p:extLst>
          </p:nvPr>
        </p:nvGraphicFramePr>
        <p:xfrm>
          <a:off x="1344609" y="2116664"/>
          <a:ext cx="9906000" cy="2560320"/>
        </p:xfrm>
        <a:graphic>
          <a:graphicData uri="http://schemas.openxmlformats.org/drawingml/2006/table">
            <a:tbl>
              <a:tblPr bandRow="1">
                <a:tableStyleId>{7DF18680-E054-41AD-8BC1-D1AEF772440D}</a:tableStyleId>
              </a:tblPr>
              <a:tblGrid>
                <a:gridCol w="4953000">
                  <a:extLst>
                    <a:ext uri="{9D8B030D-6E8A-4147-A177-3AD203B41FA5}">
                      <a16:colId xmlns:a16="http://schemas.microsoft.com/office/drawing/2014/main" val="1178614129"/>
                    </a:ext>
                  </a:extLst>
                </a:gridCol>
                <a:gridCol w="4953000">
                  <a:extLst>
                    <a:ext uri="{9D8B030D-6E8A-4147-A177-3AD203B41FA5}">
                      <a16:colId xmlns:a16="http://schemas.microsoft.com/office/drawing/2014/main" val="4006195285"/>
                    </a:ext>
                  </a:extLst>
                </a:gridCol>
              </a:tblGrid>
              <a:tr h="370840">
                <a:tc>
                  <a:txBody>
                    <a:bodyPr/>
                    <a:lstStyle/>
                    <a:p>
                      <a:r>
                        <a:rPr lang="tr-TR" sz="1800" b="0" i="0" kern="1200" dirty="0" smtClean="0">
                          <a:solidFill>
                            <a:schemeClr val="dk1"/>
                          </a:solidFill>
                          <a:effectLst/>
                          <a:latin typeface="+mn-lt"/>
                          <a:ea typeface="+mn-ea"/>
                          <a:cs typeface="+mn-cs"/>
                        </a:rPr>
                        <a:t>Adres</a:t>
                      </a:r>
                    </a:p>
                    <a:p>
                      <a:r>
                        <a:rPr lang="tr-TR" sz="1800" b="0" i="1" kern="1200" dirty="0" smtClean="0">
                          <a:solidFill>
                            <a:schemeClr val="dk1"/>
                          </a:solidFill>
                          <a:effectLst/>
                          <a:latin typeface="+mn-lt"/>
                          <a:ea typeface="+mn-ea"/>
                          <a:cs typeface="+mn-cs"/>
                        </a:rPr>
                        <a:t>Başvuranın tam </a:t>
                      </a:r>
                      <a:r>
                        <a:rPr lang="tr-TR" sz="1800" b="0" i="1" kern="1200" dirty="0" err="1" smtClean="0">
                          <a:solidFill>
                            <a:schemeClr val="dk1"/>
                          </a:solidFill>
                          <a:effectLst/>
                          <a:latin typeface="+mn-lt"/>
                          <a:ea typeface="+mn-ea"/>
                          <a:cs typeface="+mn-cs"/>
                        </a:rPr>
                        <a:t>olrarak</a:t>
                      </a:r>
                      <a:r>
                        <a:rPr lang="tr-TR" sz="1800" b="0" i="1" kern="1200" dirty="0" smtClean="0">
                          <a:solidFill>
                            <a:schemeClr val="dk1"/>
                          </a:solidFill>
                          <a:effectLst/>
                          <a:latin typeface="+mn-lt"/>
                          <a:ea typeface="+mn-ea"/>
                          <a:cs typeface="+mn-cs"/>
                        </a:rPr>
                        <a:t> yaşadığı ye</a:t>
                      </a:r>
                      <a:endParaRPr lang="tr-TR" sz="1800" b="0" i="1" kern="1200" dirty="0">
                        <a:solidFill>
                          <a:schemeClr val="dk1"/>
                        </a:solidFill>
                        <a:effectLst/>
                        <a:latin typeface="+mn-lt"/>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kern="1200" dirty="0" err="1" smtClean="0">
                          <a:solidFill>
                            <a:schemeClr val="dk1"/>
                          </a:solidFill>
                          <a:effectLst/>
                          <a:latin typeface="+mn-lt"/>
                          <a:ea typeface="+mn-ea"/>
                          <a:cs typeface="+mn-cs"/>
                        </a:rPr>
                        <a:t>Address</a:t>
                      </a:r>
                      <a:endParaRPr lang="tr-TR" sz="1800" b="0" i="0" kern="1200" dirty="0" smtClean="0">
                        <a:solidFill>
                          <a:schemeClr val="dk1"/>
                        </a:solidFill>
                        <a:effectLst/>
                        <a:latin typeface="+mn-lt"/>
                        <a:ea typeface="+mn-ea"/>
                        <a:cs typeface="+mn-cs"/>
                      </a:endParaRPr>
                    </a:p>
                    <a:p>
                      <a:endParaRPr lang="tr-TR" dirty="0">
                        <a:latin typeface="Comic Sans MS" panose="030F0702030302020204" pitchFamily="66" charset="0"/>
                      </a:endParaRPr>
                    </a:p>
                  </a:txBody>
                  <a:tcPr/>
                </a:tc>
                <a:extLst>
                  <a:ext uri="{0D108BD9-81ED-4DB2-BD59-A6C34878D82A}">
                    <a16:rowId xmlns:a16="http://schemas.microsoft.com/office/drawing/2014/main" val="3231752940"/>
                  </a:ext>
                </a:extLst>
              </a:tr>
              <a:tr h="370840">
                <a:tc>
                  <a:txBody>
                    <a:bodyPr/>
                    <a:lstStyle/>
                    <a:p>
                      <a:r>
                        <a:rPr lang="tr-TR" sz="1800" b="0" i="0" kern="1200" dirty="0" smtClean="0">
                          <a:solidFill>
                            <a:schemeClr val="dk1"/>
                          </a:solidFill>
                          <a:effectLst/>
                          <a:latin typeface="+mn-lt"/>
                          <a:ea typeface="+mn-ea"/>
                          <a:cs typeface="+mn-cs"/>
                        </a:rPr>
                        <a:t>Telefon</a:t>
                      </a:r>
                    </a:p>
                    <a:p>
                      <a:r>
                        <a:rPr lang="tr-TR" sz="1800" b="0" i="1" kern="1200" dirty="0" smtClean="0">
                          <a:solidFill>
                            <a:schemeClr val="dk1"/>
                          </a:solidFill>
                          <a:effectLst/>
                          <a:latin typeface="+mn-lt"/>
                          <a:ea typeface="+mn-ea"/>
                          <a:cs typeface="+mn-cs"/>
                        </a:rPr>
                        <a:t>Başvuran ile irtibata geçilebilecek telefon numarası</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kern="1200" dirty="0" smtClean="0">
                          <a:solidFill>
                            <a:schemeClr val="dk1"/>
                          </a:solidFill>
                          <a:effectLst/>
                          <a:latin typeface="+mn-lt"/>
                          <a:ea typeface="+mn-ea"/>
                          <a:cs typeface="+mn-cs"/>
                        </a:rPr>
                        <a:t>Phone</a:t>
                      </a:r>
                    </a:p>
                    <a:p>
                      <a:endParaRPr lang="tr-TR" dirty="0">
                        <a:latin typeface="Comic Sans MS" panose="030F0702030302020204" pitchFamily="66" charset="0"/>
                      </a:endParaRPr>
                    </a:p>
                  </a:txBody>
                  <a:tcPr/>
                </a:tc>
                <a:extLst>
                  <a:ext uri="{0D108BD9-81ED-4DB2-BD59-A6C34878D82A}">
                    <a16:rowId xmlns:a16="http://schemas.microsoft.com/office/drawing/2014/main" val="1438588980"/>
                  </a:ext>
                </a:extLst>
              </a:tr>
              <a:tr h="370840">
                <a:tc>
                  <a:txBody>
                    <a:bodyPr/>
                    <a:lstStyle/>
                    <a:p>
                      <a:r>
                        <a:rPr lang="tr-TR" sz="1800" b="0" i="0" kern="1200" dirty="0" smtClean="0">
                          <a:solidFill>
                            <a:schemeClr val="dk1"/>
                          </a:solidFill>
                          <a:effectLst/>
                          <a:latin typeface="+mn-lt"/>
                          <a:ea typeface="+mn-ea"/>
                          <a:cs typeface="+mn-cs"/>
                        </a:rPr>
                        <a:t>E-Posta</a:t>
                      </a:r>
                    </a:p>
                    <a:p>
                      <a:r>
                        <a:rPr lang="tr-TR" sz="1800" b="0" i="1" kern="1200" dirty="0" smtClean="0">
                          <a:solidFill>
                            <a:schemeClr val="dk1"/>
                          </a:solidFill>
                          <a:effectLst/>
                          <a:latin typeface="+mn-lt"/>
                          <a:ea typeface="+mn-ea"/>
                          <a:cs typeface="+mn-cs"/>
                        </a:rPr>
                        <a:t>Başvuranın çalışan bir e-posta adresi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kern="1200" dirty="0" smtClean="0">
                          <a:solidFill>
                            <a:schemeClr val="dk1"/>
                          </a:solidFill>
                          <a:effectLst/>
                          <a:latin typeface="+mn-lt"/>
                          <a:ea typeface="+mn-ea"/>
                          <a:cs typeface="+mn-cs"/>
                        </a:rPr>
                        <a:t>E-Mail</a:t>
                      </a:r>
                    </a:p>
                    <a:p>
                      <a:endParaRPr lang="tr-TR" dirty="0">
                        <a:latin typeface="Comic Sans MS" panose="030F0702030302020204" pitchFamily="66" charset="0"/>
                      </a:endParaRPr>
                    </a:p>
                  </a:txBody>
                  <a:tcPr/>
                </a:tc>
                <a:extLst>
                  <a:ext uri="{0D108BD9-81ED-4DB2-BD59-A6C34878D82A}">
                    <a16:rowId xmlns:a16="http://schemas.microsoft.com/office/drawing/2014/main" val="1545736873"/>
                  </a:ext>
                </a:extLst>
              </a:tr>
              <a:tr h="370840">
                <a:tc>
                  <a:txBody>
                    <a:bodyPr/>
                    <a:lstStyle/>
                    <a:p>
                      <a:r>
                        <a:rPr lang="tr-TR" sz="1800" b="0" i="0" kern="1200" dirty="0" smtClean="0">
                          <a:solidFill>
                            <a:schemeClr val="dk1"/>
                          </a:solidFill>
                          <a:effectLst/>
                          <a:latin typeface="+mn-lt"/>
                          <a:ea typeface="+mn-ea"/>
                          <a:cs typeface="+mn-cs"/>
                        </a:rPr>
                        <a:t>Web sitesi</a:t>
                      </a:r>
                    </a:p>
                    <a:p>
                      <a:r>
                        <a:rPr lang="tr-TR" sz="1800" b="0" i="1" kern="1200" dirty="0" smtClean="0">
                          <a:solidFill>
                            <a:schemeClr val="dk1"/>
                          </a:solidFill>
                          <a:effectLst/>
                          <a:latin typeface="+mn-lt"/>
                          <a:ea typeface="+mn-ea"/>
                          <a:cs typeface="+mn-cs"/>
                        </a:rPr>
                        <a:t>Başvuranın kişisel veya iş web sitesi adresi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kern="1200" dirty="0" err="1" smtClean="0">
                          <a:solidFill>
                            <a:schemeClr val="dk1"/>
                          </a:solidFill>
                          <a:effectLst/>
                          <a:latin typeface="+mn-lt"/>
                          <a:ea typeface="+mn-ea"/>
                          <a:cs typeface="+mn-cs"/>
                        </a:rPr>
                        <a:t>Website</a:t>
                      </a:r>
                      <a:endParaRPr lang="tr-TR" sz="1800" b="0" i="0" kern="1200" dirty="0" smtClean="0">
                        <a:solidFill>
                          <a:schemeClr val="dk1"/>
                        </a:solidFill>
                        <a:effectLst/>
                        <a:latin typeface="+mn-lt"/>
                        <a:ea typeface="+mn-ea"/>
                        <a:cs typeface="+mn-cs"/>
                      </a:endParaRPr>
                    </a:p>
                    <a:p>
                      <a:endParaRPr lang="tr-TR" dirty="0">
                        <a:latin typeface="Comic Sans MS" panose="030F0702030302020204" pitchFamily="66" charset="0"/>
                      </a:endParaRPr>
                    </a:p>
                  </a:txBody>
                  <a:tcPr/>
                </a:tc>
                <a:extLst>
                  <a:ext uri="{0D108BD9-81ED-4DB2-BD59-A6C34878D82A}">
                    <a16:rowId xmlns:a16="http://schemas.microsoft.com/office/drawing/2014/main" val="2314462927"/>
                  </a:ext>
                </a:extLst>
              </a:tr>
            </a:tbl>
          </a:graphicData>
        </a:graphic>
      </p:graphicFrame>
    </p:spTree>
    <p:extLst>
      <p:ext uri="{BB962C8B-B14F-4D97-AF65-F5344CB8AC3E}">
        <p14:creationId xmlns:p14="http://schemas.microsoft.com/office/powerpoint/2010/main" val="2458677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a:latin typeface="Comic Sans MS" panose="030F0702030302020204" pitchFamily="66" charset="0"/>
              </a:rPr>
              <a:t>Özgeçmiş / CV - </a:t>
            </a:r>
            <a:r>
              <a:rPr lang="tr-TR" sz="3200" b="1" dirty="0" smtClean="0">
                <a:latin typeface="Comic Sans MS" panose="030F0702030302020204" pitchFamily="66" charset="0"/>
              </a:rPr>
              <a:t>Eğitim</a:t>
            </a:r>
            <a:endParaRPr lang="tr-TR" sz="3200" b="1" dirty="0">
              <a:latin typeface="Comic Sans MS" panose="030F0702030302020204" pitchFamily="66" charset="0"/>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5043225"/>
              </p:ext>
            </p:extLst>
          </p:nvPr>
        </p:nvGraphicFramePr>
        <p:xfrm>
          <a:off x="1141411" y="1974838"/>
          <a:ext cx="9906000" cy="3108960"/>
        </p:xfrm>
        <a:graphic>
          <a:graphicData uri="http://schemas.openxmlformats.org/drawingml/2006/table">
            <a:tbl>
              <a:tblPr bandRow="1">
                <a:tableStyleId>{7DF18680-E054-41AD-8BC1-D1AEF772440D}</a:tableStyleId>
              </a:tblPr>
              <a:tblGrid>
                <a:gridCol w="5995369">
                  <a:extLst>
                    <a:ext uri="{9D8B030D-6E8A-4147-A177-3AD203B41FA5}">
                      <a16:colId xmlns:a16="http://schemas.microsoft.com/office/drawing/2014/main" val="1501122787"/>
                    </a:ext>
                  </a:extLst>
                </a:gridCol>
                <a:gridCol w="3910631">
                  <a:extLst>
                    <a:ext uri="{9D8B030D-6E8A-4147-A177-3AD203B41FA5}">
                      <a16:colId xmlns:a16="http://schemas.microsoft.com/office/drawing/2014/main" val="3865646046"/>
                    </a:ext>
                  </a:extLst>
                </a:gridCol>
              </a:tblGrid>
              <a:tr h="370840">
                <a:tc>
                  <a:txBody>
                    <a:bodyPr/>
                    <a:lstStyle/>
                    <a:p>
                      <a:r>
                        <a:rPr lang="tr-TR" sz="1800" b="0" i="0" kern="1200" dirty="0" smtClean="0">
                          <a:solidFill>
                            <a:schemeClr val="dk1"/>
                          </a:solidFill>
                          <a:effectLst/>
                          <a:latin typeface="Comic Sans MS" panose="030F0702030302020204" pitchFamily="66" charset="0"/>
                          <a:ea typeface="+mn-ea"/>
                          <a:cs typeface="+mn-cs"/>
                        </a:rPr>
                        <a:t>İlkokul</a:t>
                      </a:r>
                    </a:p>
                    <a:p>
                      <a:r>
                        <a:rPr lang="tr-TR" sz="1800" b="0" i="1" kern="1200" dirty="0" smtClean="0">
                          <a:solidFill>
                            <a:schemeClr val="dk1"/>
                          </a:solidFill>
                          <a:effectLst/>
                          <a:latin typeface="Comic Sans MS" panose="030F0702030302020204" pitchFamily="66" charset="0"/>
                          <a:ea typeface="+mn-ea"/>
                          <a:cs typeface="+mn-cs"/>
                        </a:rPr>
                        <a:t>Sekiz-on üç yaş arası çocuklara eğitim veren </a:t>
                      </a:r>
                    </a:p>
                    <a:p>
                      <a:r>
                        <a:rPr lang="tr-TR" sz="1800" b="0" i="1" kern="1200" dirty="0" smtClean="0">
                          <a:solidFill>
                            <a:schemeClr val="dk1"/>
                          </a:solidFill>
                          <a:effectLst/>
                          <a:latin typeface="Comic Sans MS" panose="030F0702030302020204" pitchFamily="66" charset="0"/>
                          <a:ea typeface="+mn-ea"/>
                          <a:cs typeface="+mn-cs"/>
                        </a:rPr>
                        <a:t>Amerikan okul sistemi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kern="1200" dirty="0" err="1" smtClean="0">
                          <a:solidFill>
                            <a:schemeClr val="dk1"/>
                          </a:solidFill>
                          <a:effectLst/>
                          <a:latin typeface="Comic Sans MS" panose="030F0702030302020204" pitchFamily="66" charset="0"/>
                          <a:ea typeface="+mn-ea"/>
                          <a:cs typeface="+mn-cs"/>
                        </a:rPr>
                        <a:t>Elementary</a:t>
                      </a:r>
                      <a:r>
                        <a:rPr lang="tr-TR" sz="1800" b="0" i="0" kern="1200" dirty="0" smtClean="0">
                          <a:solidFill>
                            <a:schemeClr val="dk1"/>
                          </a:solidFill>
                          <a:effectLst/>
                          <a:latin typeface="Comic Sans MS" panose="030F0702030302020204" pitchFamily="66" charset="0"/>
                          <a:ea typeface="+mn-ea"/>
                          <a:cs typeface="+mn-cs"/>
                        </a:rPr>
                        <a:t> School</a:t>
                      </a:r>
                    </a:p>
                    <a:p>
                      <a:endParaRPr lang="tr-TR" dirty="0">
                        <a:latin typeface="Comic Sans MS" panose="030F0702030302020204" pitchFamily="66" charset="0"/>
                      </a:endParaRPr>
                    </a:p>
                  </a:txBody>
                  <a:tcPr/>
                </a:tc>
                <a:extLst>
                  <a:ext uri="{0D108BD9-81ED-4DB2-BD59-A6C34878D82A}">
                    <a16:rowId xmlns:a16="http://schemas.microsoft.com/office/drawing/2014/main" val="1083439117"/>
                  </a:ext>
                </a:extLst>
              </a:tr>
              <a:tr h="370840">
                <a:tc>
                  <a:txBody>
                    <a:bodyPr/>
                    <a:lstStyle/>
                    <a:p>
                      <a:r>
                        <a:rPr lang="en-US" sz="1800" b="0" i="0" kern="1200" dirty="0" err="1" smtClean="0">
                          <a:solidFill>
                            <a:schemeClr val="dk1"/>
                          </a:solidFill>
                          <a:effectLst/>
                          <a:latin typeface="Comic Sans MS" panose="030F0702030302020204" pitchFamily="66" charset="0"/>
                          <a:ea typeface="+mn-ea"/>
                          <a:cs typeface="+mn-cs"/>
                        </a:rPr>
                        <a:t>Ortaokul</a:t>
                      </a:r>
                      <a:endParaRPr lang="en-US" sz="1800" b="0" i="0" kern="1200" dirty="0" smtClean="0">
                        <a:solidFill>
                          <a:schemeClr val="dk1"/>
                        </a:solidFill>
                        <a:effectLst/>
                        <a:latin typeface="Comic Sans MS" panose="030F0702030302020204" pitchFamily="66" charset="0"/>
                        <a:ea typeface="+mn-ea"/>
                        <a:cs typeface="+mn-cs"/>
                      </a:endParaRPr>
                    </a:p>
                    <a:p>
                      <a:r>
                        <a:rPr lang="en-US" sz="1800" b="0" i="1" kern="1200" dirty="0" err="1" smtClean="0">
                          <a:solidFill>
                            <a:schemeClr val="dk1"/>
                          </a:solidFill>
                          <a:effectLst/>
                          <a:latin typeface="Comic Sans MS" panose="030F0702030302020204" pitchFamily="66" charset="0"/>
                          <a:ea typeface="+mn-ea"/>
                          <a:cs typeface="+mn-cs"/>
                        </a:rPr>
                        <a:t>İlkokul</a:t>
                      </a:r>
                      <a:r>
                        <a:rPr lang="en-US" sz="1800" b="0" i="1" kern="1200" dirty="0" smtClean="0">
                          <a:solidFill>
                            <a:schemeClr val="dk1"/>
                          </a:solidFill>
                          <a:effectLst/>
                          <a:latin typeface="Comic Sans MS" panose="030F0702030302020204" pitchFamily="66" charset="0"/>
                          <a:ea typeface="+mn-ea"/>
                          <a:cs typeface="+mn-cs"/>
                        </a:rPr>
                        <a:t> </a:t>
                      </a:r>
                      <a:r>
                        <a:rPr lang="en-US" sz="1800" b="0" i="1" kern="1200" dirty="0" err="1" smtClean="0">
                          <a:solidFill>
                            <a:schemeClr val="dk1"/>
                          </a:solidFill>
                          <a:effectLst/>
                          <a:latin typeface="Comic Sans MS" panose="030F0702030302020204" pitchFamily="66" charset="0"/>
                          <a:ea typeface="+mn-ea"/>
                          <a:cs typeface="+mn-cs"/>
                        </a:rPr>
                        <a:t>ile</a:t>
                      </a:r>
                      <a:r>
                        <a:rPr lang="en-US" sz="1800" b="0" i="1" kern="1200" dirty="0" smtClean="0">
                          <a:solidFill>
                            <a:schemeClr val="dk1"/>
                          </a:solidFill>
                          <a:effectLst/>
                          <a:latin typeface="Comic Sans MS" panose="030F0702030302020204" pitchFamily="66" charset="0"/>
                          <a:ea typeface="+mn-ea"/>
                          <a:cs typeface="+mn-cs"/>
                        </a:rPr>
                        <a:t> </a:t>
                      </a:r>
                      <a:r>
                        <a:rPr lang="en-US" sz="1800" b="0" i="1" kern="1200" dirty="0" err="1" smtClean="0">
                          <a:solidFill>
                            <a:schemeClr val="dk1"/>
                          </a:solidFill>
                          <a:effectLst/>
                          <a:latin typeface="Comic Sans MS" panose="030F0702030302020204" pitchFamily="66" charset="0"/>
                          <a:ea typeface="+mn-ea"/>
                          <a:cs typeface="+mn-cs"/>
                        </a:rPr>
                        <a:t>lise</a:t>
                      </a:r>
                      <a:r>
                        <a:rPr lang="en-US" sz="1800" b="0" i="1" kern="1200" dirty="0" smtClean="0">
                          <a:solidFill>
                            <a:schemeClr val="dk1"/>
                          </a:solidFill>
                          <a:effectLst/>
                          <a:latin typeface="Comic Sans MS" panose="030F0702030302020204" pitchFamily="66" charset="0"/>
                          <a:ea typeface="+mn-ea"/>
                          <a:cs typeface="+mn-cs"/>
                        </a:rPr>
                        <a:t> </a:t>
                      </a:r>
                      <a:r>
                        <a:rPr lang="en-US" sz="1800" b="0" i="1" kern="1200" dirty="0" err="1" smtClean="0">
                          <a:solidFill>
                            <a:schemeClr val="dk1"/>
                          </a:solidFill>
                          <a:effectLst/>
                          <a:latin typeface="Comic Sans MS" panose="030F0702030302020204" pitchFamily="66" charset="0"/>
                          <a:ea typeface="+mn-ea"/>
                          <a:cs typeface="+mn-cs"/>
                        </a:rPr>
                        <a:t>arasındaki</a:t>
                      </a:r>
                      <a:r>
                        <a:rPr lang="en-US" sz="1800" b="0" i="1" kern="1200" dirty="0" smtClean="0">
                          <a:solidFill>
                            <a:schemeClr val="dk1"/>
                          </a:solidFill>
                          <a:effectLst/>
                          <a:latin typeface="Comic Sans MS" panose="030F0702030302020204" pitchFamily="66" charset="0"/>
                          <a:ea typeface="+mn-ea"/>
                          <a:cs typeface="+mn-cs"/>
                        </a:rPr>
                        <a:t> </a:t>
                      </a:r>
                      <a:r>
                        <a:rPr lang="en-US" sz="1800" b="0" i="1" kern="1200" dirty="0" err="1" smtClean="0">
                          <a:solidFill>
                            <a:schemeClr val="dk1"/>
                          </a:solidFill>
                          <a:effectLst/>
                          <a:latin typeface="Comic Sans MS" panose="030F0702030302020204" pitchFamily="66" charset="0"/>
                          <a:ea typeface="+mn-ea"/>
                          <a:cs typeface="+mn-cs"/>
                        </a:rPr>
                        <a:t>okul</a:t>
                      </a:r>
                      <a:endParaRPr lang="en-US" sz="1800" b="0" i="1" kern="1200" dirty="0" smtClean="0">
                        <a:solidFill>
                          <a:schemeClr val="dk1"/>
                        </a:solidFill>
                        <a:effectLst/>
                        <a:latin typeface="Comic Sans MS" panose="030F0702030302020204" pitchFamily="66" charset="0"/>
                        <a:ea typeface="+mn-ea"/>
                        <a:cs typeface="+mn-cs"/>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b="0" i="0" kern="1200" dirty="0" smtClean="0">
                          <a:solidFill>
                            <a:schemeClr val="dk1"/>
                          </a:solidFill>
                          <a:effectLst/>
                          <a:latin typeface="Comic Sans MS" panose="030F0702030302020204" pitchFamily="66" charset="0"/>
                          <a:ea typeface="+mn-ea"/>
                          <a:cs typeface="+mn-cs"/>
                        </a:rPr>
                        <a:t>Middle School</a:t>
                      </a:r>
                    </a:p>
                    <a:p>
                      <a:endParaRPr lang="tr-TR" dirty="0">
                        <a:latin typeface="Comic Sans MS" panose="030F0702030302020204" pitchFamily="66" charset="0"/>
                      </a:endParaRPr>
                    </a:p>
                  </a:txBody>
                  <a:tcPr/>
                </a:tc>
                <a:extLst>
                  <a:ext uri="{0D108BD9-81ED-4DB2-BD59-A6C34878D82A}">
                    <a16:rowId xmlns:a16="http://schemas.microsoft.com/office/drawing/2014/main" val="4217417126"/>
                  </a:ext>
                </a:extLst>
              </a:tr>
              <a:tr h="370840">
                <a:tc>
                  <a:txBody>
                    <a:bodyPr/>
                    <a:lstStyle/>
                    <a:p>
                      <a:r>
                        <a:rPr lang="tr-TR" sz="1800" b="0" i="0" kern="1200" dirty="0" smtClean="0">
                          <a:solidFill>
                            <a:schemeClr val="dk1"/>
                          </a:solidFill>
                          <a:effectLst/>
                          <a:latin typeface="Comic Sans MS" panose="030F0702030302020204" pitchFamily="66" charset="0"/>
                          <a:ea typeface="+mn-ea"/>
                          <a:cs typeface="+mn-cs"/>
                        </a:rPr>
                        <a:t>Lise</a:t>
                      </a:r>
                    </a:p>
                    <a:p>
                      <a:r>
                        <a:rPr lang="tr-TR" sz="1800" b="0" i="1" kern="1200" dirty="0" smtClean="0">
                          <a:solidFill>
                            <a:schemeClr val="dk1"/>
                          </a:solidFill>
                          <a:effectLst/>
                          <a:latin typeface="Comic Sans MS" panose="030F0702030302020204" pitchFamily="66" charset="0"/>
                          <a:ea typeface="+mn-ea"/>
                          <a:cs typeface="+mn-cs"/>
                        </a:rPr>
                        <a:t>On altı-on sekiz yaş arası gençlerin gittiği </a:t>
                      </a:r>
                    </a:p>
                    <a:p>
                      <a:r>
                        <a:rPr lang="tr-TR" sz="1800" b="0" i="1" kern="1200" dirty="0" smtClean="0">
                          <a:solidFill>
                            <a:schemeClr val="dk1"/>
                          </a:solidFill>
                          <a:effectLst/>
                          <a:latin typeface="Comic Sans MS" panose="030F0702030302020204" pitchFamily="66" charset="0"/>
                          <a:ea typeface="+mn-ea"/>
                          <a:cs typeface="+mn-cs"/>
                        </a:rPr>
                        <a:t>Amerikan sistemli okul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kern="1200" dirty="0" smtClean="0">
                          <a:solidFill>
                            <a:schemeClr val="dk1"/>
                          </a:solidFill>
                          <a:effectLst/>
                          <a:latin typeface="Comic Sans MS" panose="030F0702030302020204" pitchFamily="66" charset="0"/>
                          <a:ea typeface="+mn-ea"/>
                          <a:cs typeface="+mn-cs"/>
                        </a:rPr>
                        <a:t>High School</a:t>
                      </a:r>
                    </a:p>
                    <a:p>
                      <a:endParaRPr lang="tr-TR" dirty="0">
                        <a:latin typeface="Comic Sans MS" panose="030F0702030302020204" pitchFamily="66" charset="0"/>
                      </a:endParaRPr>
                    </a:p>
                  </a:txBody>
                  <a:tcPr/>
                </a:tc>
                <a:extLst>
                  <a:ext uri="{0D108BD9-81ED-4DB2-BD59-A6C34878D82A}">
                    <a16:rowId xmlns:a16="http://schemas.microsoft.com/office/drawing/2014/main" val="3306050317"/>
                  </a:ext>
                </a:extLst>
              </a:tr>
              <a:tr h="370840">
                <a:tc>
                  <a:txBody>
                    <a:bodyPr/>
                    <a:lstStyle/>
                    <a:p>
                      <a:r>
                        <a:rPr lang="tr-TR" sz="1800" b="0" i="0" kern="1200" dirty="0" smtClean="0">
                          <a:solidFill>
                            <a:schemeClr val="dk1"/>
                          </a:solidFill>
                          <a:effectLst/>
                          <a:latin typeface="Comic Sans MS" panose="030F0702030302020204" pitchFamily="66" charset="0"/>
                          <a:ea typeface="+mn-ea"/>
                          <a:cs typeface="+mn-cs"/>
                        </a:rPr>
                        <a:t>Kolej</a:t>
                      </a:r>
                    </a:p>
                    <a:p>
                      <a:r>
                        <a:rPr lang="tr-TR" sz="1800" b="0" i="1" kern="1200" dirty="0" smtClean="0">
                          <a:solidFill>
                            <a:schemeClr val="dk1"/>
                          </a:solidFill>
                          <a:effectLst/>
                          <a:latin typeface="Comic Sans MS" panose="030F0702030302020204" pitchFamily="66" charset="0"/>
                          <a:ea typeface="+mn-ea"/>
                          <a:cs typeface="+mn-cs"/>
                        </a:rPr>
                        <a:t>Üniversitedeki derece-seviye için Amerikan ismi</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800" b="0" i="0" kern="1200" dirty="0" err="1" smtClean="0">
                          <a:solidFill>
                            <a:schemeClr val="dk1"/>
                          </a:solidFill>
                          <a:effectLst/>
                          <a:latin typeface="Comic Sans MS" panose="030F0702030302020204" pitchFamily="66" charset="0"/>
                          <a:ea typeface="+mn-ea"/>
                          <a:cs typeface="+mn-cs"/>
                        </a:rPr>
                        <a:t>University</a:t>
                      </a:r>
                      <a:r>
                        <a:rPr lang="tr-TR" sz="1800" b="0" i="0" kern="1200" dirty="0" smtClean="0">
                          <a:solidFill>
                            <a:schemeClr val="dk1"/>
                          </a:solidFill>
                          <a:effectLst/>
                          <a:latin typeface="Comic Sans MS" panose="030F0702030302020204" pitchFamily="66" charset="0"/>
                          <a:ea typeface="+mn-ea"/>
                          <a:cs typeface="+mn-cs"/>
                        </a:rPr>
                        <a:t>/</a:t>
                      </a:r>
                      <a:r>
                        <a:rPr lang="tr-TR" sz="1800" b="0" i="0" kern="1200" dirty="0" err="1" smtClean="0">
                          <a:solidFill>
                            <a:schemeClr val="dk1"/>
                          </a:solidFill>
                          <a:effectLst/>
                          <a:latin typeface="Comic Sans MS" panose="030F0702030302020204" pitchFamily="66" charset="0"/>
                          <a:ea typeface="+mn-ea"/>
                          <a:cs typeface="+mn-cs"/>
                        </a:rPr>
                        <a:t>College</a:t>
                      </a:r>
                      <a:endParaRPr lang="tr-TR" sz="1800" b="0" i="0" kern="1200" dirty="0" smtClean="0">
                        <a:solidFill>
                          <a:schemeClr val="dk1"/>
                        </a:solidFill>
                        <a:effectLst/>
                        <a:latin typeface="Comic Sans MS" panose="030F0702030302020204" pitchFamily="66" charset="0"/>
                        <a:ea typeface="+mn-ea"/>
                        <a:cs typeface="+mn-cs"/>
                      </a:endParaRPr>
                    </a:p>
                    <a:p>
                      <a:endParaRPr lang="tr-TR" dirty="0">
                        <a:latin typeface="Comic Sans MS" panose="030F0702030302020204" pitchFamily="66" charset="0"/>
                      </a:endParaRPr>
                    </a:p>
                  </a:txBody>
                  <a:tcPr/>
                </a:tc>
                <a:extLst>
                  <a:ext uri="{0D108BD9-81ED-4DB2-BD59-A6C34878D82A}">
                    <a16:rowId xmlns:a16="http://schemas.microsoft.com/office/drawing/2014/main" val="552064067"/>
                  </a:ext>
                </a:extLst>
              </a:tr>
            </a:tbl>
          </a:graphicData>
        </a:graphic>
      </p:graphicFrame>
    </p:spTree>
    <p:extLst>
      <p:ext uri="{BB962C8B-B14F-4D97-AF65-F5344CB8AC3E}">
        <p14:creationId xmlns:p14="http://schemas.microsoft.com/office/powerpoint/2010/main" val="11777325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277</TotalTime>
  <Words>1545</Words>
  <Application>Microsoft Office PowerPoint</Application>
  <PresentationFormat>Geniş ekran</PresentationFormat>
  <Paragraphs>173</Paragraphs>
  <Slides>12</Slides>
  <Notes>6</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12</vt:i4>
      </vt:variant>
    </vt:vector>
  </HeadingPairs>
  <TitlesOfParts>
    <vt:vector size="19" baseType="lpstr">
      <vt:lpstr>Arial</vt:lpstr>
      <vt:lpstr>Calibri</vt:lpstr>
      <vt:lpstr>Comic Sans MS</vt:lpstr>
      <vt:lpstr>Trebuchet MS</vt:lpstr>
      <vt:lpstr>Tw Cen MT</vt:lpstr>
      <vt:lpstr>Wingdings</vt:lpstr>
      <vt:lpstr>Devre</vt:lpstr>
      <vt:lpstr>WRITING A CV</vt:lpstr>
      <vt:lpstr>Words to Learn </vt:lpstr>
      <vt:lpstr>The essential things to include on your CV/resume.</vt:lpstr>
      <vt:lpstr>The essential things to include on your CV/resume.</vt:lpstr>
      <vt:lpstr>Please remember the following; </vt:lpstr>
      <vt:lpstr>Please remember the following; </vt:lpstr>
      <vt:lpstr>Özgeçmiş / CV - Kişisel bilgi</vt:lpstr>
      <vt:lpstr>Özgeçmiş / CV - Kişisel bilgi</vt:lpstr>
      <vt:lpstr>Özgeçmiş / CV - Eğitim</vt:lpstr>
      <vt:lpstr>Özgeçmiş / CV – İş TECRÜBESİ</vt:lpstr>
      <vt:lpstr>Özgeçmiş / CV – Diğer yetkinlikler</vt:lpstr>
      <vt:lpstr>Özgeçmiş / CV – Diğer yetkinlikler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KUZEY</dc:creator>
  <cp:lastModifiedBy>KUZEY</cp:lastModifiedBy>
  <cp:revision>19</cp:revision>
  <dcterms:created xsi:type="dcterms:W3CDTF">2020-05-07T00:58:22Z</dcterms:created>
  <dcterms:modified xsi:type="dcterms:W3CDTF">2020-05-09T12:02:24Z</dcterms:modified>
</cp:coreProperties>
</file>