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3" r:id="rId8"/>
    <p:sldId id="260"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14.02.2018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14.02.2018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14.02.2018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14.02.2018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14.02.2018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14.02.2018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14.02.2018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14.02.2018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OSMANLI TARİHİ </a:t>
            </a:r>
            <a:endParaRPr lang="tr-TR" dirty="0"/>
          </a:p>
        </p:txBody>
      </p:sp>
      <p:sp>
        <p:nvSpPr>
          <p:cNvPr id="3" name="Alt Başlık 2"/>
          <p:cNvSpPr>
            <a:spLocks noGrp="1"/>
          </p:cNvSpPr>
          <p:nvPr>
            <p:ph type="subTitle" idx="1"/>
          </p:nvPr>
        </p:nvSpPr>
        <p:spPr/>
        <p:txBody>
          <a:bodyPr>
            <a:normAutofit/>
          </a:bodyPr>
          <a:lstStyle/>
          <a:p>
            <a:r>
              <a:rPr lang="tr-TR" sz="2400" dirty="0" smtClean="0"/>
              <a:t>GİRİŞ</a:t>
            </a:r>
          </a:p>
          <a:p>
            <a:r>
              <a:rPr lang="tr-TR" sz="2400" dirty="0" smtClean="0">
                <a:solidFill>
                  <a:prstClr val="black"/>
                </a:solidFill>
              </a:rPr>
              <a:t>Dersin </a:t>
            </a:r>
            <a:r>
              <a:rPr lang="tr-TR" sz="2400" dirty="0">
                <a:solidFill>
                  <a:prstClr val="black"/>
                </a:solidFill>
              </a:rPr>
              <a:t>Tanıtımı</a:t>
            </a:r>
            <a:endParaRPr lang="tr-TR" sz="2400" b="1" dirty="0">
              <a:solidFill>
                <a:prstClr val="black"/>
              </a:solidFill>
              <a:latin typeface="Verdana"/>
              <a:ea typeface="Times New Roman"/>
              <a:cs typeface="Times New Roman"/>
            </a:endParaRPr>
          </a:p>
          <a:p>
            <a:pPr lvl="0">
              <a:lnSpc>
                <a:spcPct val="107000"/>
              </a:lnSpc>
              <a:spcBef>
                <a:spcPts val="0"/>
              </a:spcBef>
            </a:pPr>
            <a:r>
              <a:rPr lang="tr-TR" sz="2400" dirty="0">
                <a:solidFill>
                  <a:prstClr val="black"/>
                </a:solidFill>
              </a:rPr>
              <a:t>Ders tanımı ve </a:t>
            </a:r>
            <a:r>
              <a:rPr lang="tr-TR" sz="2400" dirty="0" smtClean="0">
                <a:solidFill>
                  <a:prstClr val="black"/>
                </a:solidFill>
              </a:rPr>
              <a:t>dönemi programının içeriği</a:t>
            </a:r>
            <a:endParaRPr lang="tr-TR"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3594"/>
            <a:ext cx="2304256" cy="218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763" y="157914"/>
            <a:ext cx="2371725" cy="214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75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7"/>
            <a:ext cx="8821487" cy="626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54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9577" y="908720"/>
            <a:ext cx="8229600" cy="1143000"/>
          </a:xfrm>
        </p:spPr>
        <p:txBody>
          <a:bodyPr>
            <a:normAutofit/>
          </a:bodyPr>
          <a:lstStyle/>
          <a:p>
            <a:pPr marL="342900" lvl="0" indent="-342900">
              <a:spcBef>
                <a:spcPct val="20000"/>
              </a:spcBef>
            </a:pPr>
            <a:r>
              <a:rPr lang="tr-TR" sz="3200" dirty="0">
                <a:solidFill>
                  <a:prstClr val="black"/>
                </a:solidFill>
                <a:ea typeface="+mn-ea"/>
                <a:cs typeface="+mn-cs"/>
              </a:rPr>
              <a:t>Dersin </a:t>
            </a:r>
            <a:r>
              <a:rPr lang="tr-TR" sz="3200" dirty="0" smtClean="0">
                <a:solidFill>
                  <a:prstClr val="black"/>
                </a:solidFill>
                <a:ea typeface="+mn-ea"/>
                <a:cs typeface="+mn-cs"/>
              </a:rPr>
              <a:t>tanımı</a:t>
            </a:r>
            <a:endParaRPr lang="tr-TR" dirty="0"/>
          </a:p>
        </p:txBody>
      </p:sp>
      <p:sp>
        <p:nvSpPr>
          <p:cNvPr id="3" name="İçerik Yer Tutucusu 2"/>
          <p:cNvSpPr>
            <a:spLocks noGrp="1"/>
          </p:cNvSpPr>
          <p:nvPr>
            <p:ph idx="1"/>
          </p:nvPr>
        </p:nvSpPr>
        <p:spPr>
          <a:xfrm>
            <a:off x="459577" y="2276872"/>
            <a:ext cx="8229600" cy="2764904"/>
          </a:xfrm>
        </p:spPr>
        <p:txBody>
          <a:bodyPr>
            <a:normAutofit/>
          </a:bodyPr>
          <a:lstStyle/>
          <a:p>
            <a:r>
              <a:rPr lang="tr-TR" dirty="0"/>
              <a:t>Osmanlı Devleti’nin kuruluş, yükselme, duraklama, gerileme ve yıkılış dönemlerini siyasi, sosyal, ekonomik, askeri ve dış politika açısından değerlendirilmesi</a:t>
            </a:r>
            <a:r>
              <a:rPr lang="tr-TR" dirty="0" smtClean="0"/>
              <a:t>.</a:t>
            </a:r>
          </a:p>
        </p:txBody>
      </p:sp>
    </p:spTree>
    <p:extLst>
      <p:ext uri="{BB962C8B-B14F-4D97-AF65-F5344CB8AC3E}">
        <p14:creationId xmlns:p14="http://schemas.microsoft.com/office/powerpoint/2010/main" val="241846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endParaRPr lang="tr-TR" dirty="0"/>
          </a:p>
          <a:p>
            <a:r>
              <a:rPr lang="tr-TR" dirty="0" smtClean="0"/>
              <a:t>Klasik </a:t>
            </a:r>
            <a:r>
              <a:rPr lang="tr-TR" dirty="0"/>
              <a:t>kaynakların da desteği ile modern yöntemlerin kullanılarak bir devlet geleneğinin ortaya konulması</a:t>
            </a:r>
          </a:p>
          <a:p>
            <a:endParaRPr lang="tr-TR" dirty="0"/>
          </a:p>
        </p:txBody>
      </p:sp>
    </p:spTree>
    <p:extLst>
      <p:ext uri="{BB962C8B-B14F-4D97-AF65-F5344CB8AC3E}">
        <p14:creationId xmlns:p14="http://schemas.microsoft.com/office/powerpoint/2010/main" val="139271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Dersin Amacı</a:t>
            </a:r>
            <a:endParaRPr lang="tr-TR" dirty="0"/>
          </a:p>
        </p:txBody>
      </p:sp>
      <p:sp>
        <p:nvSpPr>
          <p:cNvPr id="3" name="İçerik Yer Tutucusu 2"/>
          <p:cNvSpPr>
            <a:spLocks noGrp="1"/>
          </p:cNvSpPr>
          <p:nvPr>
            <p:ph idx="1"/>
          </p:nvPr>
        </p:nvSpPr>
        <p:spPr/>
        <p:txBody>
          <a:bodyPr/>
          <a:lstStyle/>
          <a:p>
            <a:pPr marL="0" indent="0">
              <a:buNone/>
            </a:pPr>
            <a:r>
              <a:rPr lang="tr-TR" dirty="0" smtClean="0"/>
              <a:t>1- Osmanlı </a:t>
            </a:r>
            <a:r>
              <a:rPr lang="tr-TR" dirty="0"/>
              <a:t>Devleti’nin doğuşu, gelişmesi, zirveyi gördüğü dönem, duraklaması, daha sonraki süreçte gerileme ve yıkılması konularına farklı açılardan bakarak anlamaya çalışmak. Uzunca bir dönem ayakta kalmış olan böylesi bir devletin dinamikleri hakkında öğrenciye genel bir bakış açısı kazandırmak.</a:t>
            </a:r>
          </a:p>
        </p:txBody>
      </p:sp>
    </p:spTree>
    <p:extLst>
      <p:ext uri="{BB962C8B-B14F-4D97-AF65-F5344CB8AC3E}">
        <p14:creationId xmlns:p14="http://schemas.microsoft.com/office/powerpoint/2010/main" val="303756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endParaRPr lang="tr-TR" dirty="0" smtClean="0"/>
          </a:p>
          <a:p>
            <a:r>
              <a:rPr lang="tr-TR" dirty="0" smtClean="0"/>
              <a:t>2- Osmanlıların hakimiyet kurdukları coğrafyada uygulamaya koydukları düzenin olumlu ve düzen bozulduğunda olumsuz yönlerini karşılaştırabilmek.</a:t>
            </a:r>
            <a:endParaRPr lang="tr-TR" dirty="0"/>
          </a:p>
        </p:txBody>
      </p:sp>
    </p:spTree>
    <p:extLst>
      <p:ext uri="{BB962C8B-B14F-4D97-AF65-F5344CB8AC3E}">
        <p14:creationId xmlns:p14="http://schemas.microsoft.com/office/powerpoint/2010/main" val="1113214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pPr marL="0" indent="0">
              <a:buNone/>
            </a:pPr>
            <a:r>
              <a:rPr lang="tr-TR" dirty="0" smtClean="0"/>
              <a:t>3- Günümüz Türk – İslam dünyasının sorunlarını algılamada ve çözüm yolları bulmada tarihi tecrübelerden yararlanmak.</a:t>
            </a:r>
            <a:endParaRPr lang="tr-TR" dirty="0"/>
          </a:p>
        </p:txBody>
      </p:sp>
    </p:spTree>
    <p:extLst>
      <p:ext uri="{BB962C8B-B14F-4D97-AF65-F5344CB8AC3E}">
        <p14:creationId xmlns:p14="http://schemas.microsoft.com/office/powerpoint/2010/main" val="495553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4624"/>
            <a:ext cx="8229600" cy="1008112"/>
          </a:xfrm>
        </p:spPr>
        <p:txBody>
          <a:bodyPr/>
          <a:lstStyle/>
          <a:p>
            <a:r>
              <a:rPr lang="tr-TR" dirty="0" smtClean="0"/>
              <a:t>Kaynaklar</a:t>
            </a:r>
            <a:endParaRPr lang="tr-TR" dirty="0"/>
          </a:p>
        </p:txBody>
      </p:sp>
      <p:sp>
        <p:nvSpPr>
          <p:cNvPr id="3" name="İçerik Yer Tutucusu 2"/>
          <p:cNvSpPr>
            <a:spLocks noGrp="1"/>
          </p:cNvSpPr>
          <p:nvPr>
            <p:ph idx="1"/>
          </p:nvPr>
        </p:nvSpPr>
        <p:spPr>
          <a:xfrm>
            <a:off x="107504" y="836712"/>
            <a:ext cx="8928992" cy="5184576"/>
          </a:xfrm>
        </p:spPr>
        <p:txBody>
          <a:bodyPr>
            <a:noAutofit/>
          </a:bodyPr>
          <a:lstStyle/>
          <a:p>
            <a:r>
              <a:rPr lang="tr-TR" sz="1300" dirty="0"/>
              <a:t>-İslam Tarihi El Kitabı, ed. Eyüp Baş, Grafiker yay., Ankara, 2017.</a:t>
            </a:r>
          </a:p>
          <a:p>
            <a:r>
              <a:rPr lang="tr-TR" sz="1300" dirty="0"/>
              <a:t>-Afyoncu, Erhan, Tanzimat Öncesi Osmanlı Tarihi Araştırma Rehberi, İstanbul, 2007.</a:t>
            </a:r>
          </a:p>
          <a:p>
            <a:r>
              <a:rPr lang="tr-TR" sz="1300" dirty="0" err="1"/>
              <a:t>Ménage</a:t>
            </a:r>
            <a:r>
              <a:rPr lang="tr-TR" sz="1300" dirty="0"/>
              <a:t>, V. L., “Osmanlı Tarihinin Başlangıcı” (</a:t>
            </a:r>
            <a:r>
              <a:rPr lang="tr-TR" sz="1300" dirty="0" err="1"/>
              <a:t>trc</a:t>
            </a:r>
            <a:r>
              <a:rPr lang="tr-TR" sz="1300" dirty="0"/>
              <a:t>. Salih </a:t>
            </a:r>
            <a:r>
              <a:rPr lang="tr-TR" sz="1300" dirty="0" err="1"/>
              <a:t>Özbaran</a:t>
            </a:r>
            <a:r>
              <a:rPr lang="tr-TR" sz="1300" dirty="0"/>
              <a:t>), aynı eser, sayı 9, İstanbul, 1978, s. 230-231.</a:t>
            </a:r>
          </a:p>
          <a:p>
            <a:r>
              <a:rPr lang="tr-TR" sz="1300" dirty="0"/>
              <a:t>-Ekrem </a:t>
            </a:r>
            <a:r>
              <a:rPr lang="tr-TR" sz="1300" dirty="0" err="1"/>
              <a:t>Üçyiğit</a:t>
            </a:r>
            <a:r>
              <a:rPr lang="tr-TR" sz="1300" dirty="0"/>
              <a:t>, "Ortaçağ İslam Medeniyetinin Avrupa Medeniyeti Üzerinde Tesirleri", AÜİF Dergisi, 1955, IV,I-II, s. 31-45.</a:t>
            </a:r>
          </a:p>
          <a:p>
            <a:r>
              <a:rPr lang="tr-TR" sz="1300" dirty="0"/>
              <a:t>- </a:t>
            </a:r>
            <a:r>
              <a:rPr lang="tr-TR" sz="1300" dirty="0" err="1"/>
              <a:t>Faroqhi</a:t>
            </a:r>
            <a:r>
              <a:rPr lang="tr-TR" sz="1300" dirty="0"/>
              <a:t> </a:t>
            </a:r>
            <a:r>
              <a:rPr lang="tr-TR" sz="1300" dirty="0" err="1"/>
              <a:t>Sureyya</a:t>
            </a:r>
            <a:r>
              <a:rPr lang="tr-TR" sz="1300" dirty="0"/>
              <a:t>, Osmanlı tarihi nasıl İncelenir?, Tarih Vakfı Yurt yay, İstanbul, 2001.</a:t>
            </a:r>
          </a:p>
          <a:p>
            <a:r>
              <a:rPr lang="tr-TR" sz="1300" dirty="0"/>
              <a:t>İnalcık, Halil, Devlet-i </a:t>
            </a:r>
            <a:r>
              <a:rPr lang="tr-TR" sz="1300" dirty="0" err="1"/>
              <a:t>Aliyye</a:t>
            </a:r>
            <a:r>
              <a:rPr lang="tr-TR" sz="1300" dirty="0"/>
              <a:t>, İş Bankası Kültür Yay, İstanbul, 2016.</a:t>
            </a:r>
          </a:p>
          <a:p>
            <a:r>
              <a:rPr lang="tr-TR" sz="1300" dirty="0"/>
              <a:t>İnalcık, Halil, Osmanlı İmparatorluğu Klasik Çağ, Yapı Kredi Yayınları, İstanbul, 2016. </a:t>
            </a:r>
          </a:p>
          <a:p>
            <a:r>
              <a:rPr lang="tr-TR" sz="1300" dirty="0"/>
              <a:t>İnalcık, Halil, Osmanlı İmparatorluğu'nun Ekonomik ve Sosyal Tarihi, Eren Yayınları, İstanbul, 2017. </a:t>
            </a:r>
          </a:p>
          <a:p>
            <a:r>
              <a:rPr lang="tr-TR" sz="1300" dirty="0"/>
              <a:t>İnalcık, Halil, Has-</a:t>
            </a:r>
            <a:r>
              <a:rPr lang="tr-TR" sz="1300" dirty="0" err="1"/>
              <a:t>Bağçede</a:t>
            </a:r>
            <a:r>
              <a:rPr lang="tr-TR" sz="1300" dirty="0"/>
              <a:t> </a:t>
            </a:r>
            <a:r>
              <a:rPr lang="tr-TR" sz="1300" dirty="0" err="1"/>
              <a:t>ayş</a:t>
            </a:r>
            <a:r>
              <a:rPr lang="tr-TR" sz="1300" dirty="0"/>
              <a:t> u </a:t>
            </a:r>
            <a:r>
              <a:rPr lang="tr-TR" sz="1300" dirty="0" err="1"/>
              <a:t>tarab</a:t>
            </a:r>
            <a:r>
              <a:rPr lang="tr-TR" sz="1300" dirty="0"/>
              <a:t> Nedimler Şairler </a:t>
            </a:r>
            <a:r>
              <a:rPr lang="tr-TR" sz="1300" dirty="0" err="1"/>
              <a:t>Mutribler</a:t>
            </a:r>
            <a:r>
              <a:rPr lang="tr-TR" sz="1300" dirty="0"/>
              <a:t>, İş Bankası Kültür Yay, İstanbul, 2017.</a:t>
            </a:r>
          </a:p>
          <a:p>
            <a:r>
              <a:rPr lang="tr-TR" sz="1300" dirty="0"/>
              <a:t>Kafadar, Cemal, Kim var imiş biz burada yoğ iken Dört Osmanlı: Yeniçeri, Tüccar, Derviş ve Hatun, Metis Yay, İstanbul, 2017.</a:t>
            </a:r>
          </a:p>
          <a:p>
            <a:r>
              <a:rPr lang="tr-TR" sz="1300" dirty="0"/>
              <a:t>Ocak, Ahmet Yaşar, Zındıklar ve </a:t>
            </a:r>
            <a:r>
              <a:rPr lang="tr-TR" sz="1300" dirty="0" err="1"/>
              <a:t>Mülhidler</a:t>
            </a:r>
            <a:r>
              <a:rPr lang="tr-TR" sz="1300" dirty="0"/>
              <a:t>, </a:t>
            </a:r>
            <a:r>
              <a:rPr lang="tr-TR" sz="1300" dirty="0" err="1"/>
              <a:t>Timaş</a:t>
            </a:r>
            <a:r>
              <a:rPr lang="tr-TR" sz="1300" dirty="0"/>
              <a:t>  Yayınları, İstanbul, 2016.</a:t>
            </a:r>
          </a:p>
          <a:p>
            <a:r>
              <a:rPr lang="tr-TR" sz="1300" dirty="0"/>
              <a:t>Ortaylı, </a:t>
            </a:r>
            <a:r>
              <a:rPr lang="tr-TR" sz="1300" dirty="0" err="1"/>
              <a:t>İlber</a:t>
            </a:r>
            <a:r>
              <a:rPr lang="tr-TR" sz="1300" dirty="0"/>
              <a:t>, Ortaylı, Türk Teşkilat ve İdare Tarihi, Cedit Neşriyat, İstanbul, 2012.</a:t>
            </a:r>
          </a:p>
          <a:p>
            <a:r>
              <a:rPr lang="tr-TR" sz="1300" dirty="0"/>
              <a:t>Ortaylı, </a:t>
            </a:r>
            <a:r>
              <a:rPr lang="tr-TR" sz="1300" dirty="0" err="1"/>
              <a:t>İlber</a:t>
            </a:r>
            <a:r>
              <a:rPr lang="tr-TR" sz="1300" dirty="0"/>
              <a:t>, İmparatorluğun En Uzun Yüzyılı, </a:t>
            </a:r>
            <a:r>
              <a:rPr lang="tr-TR" sz="1300" dirty="0" err="1"/>
              <a:t>Timaş</a:t>
            </a:r>
            <a:r>
              <a:rPr lang="tr-TR" sz="1300" dirty="0"/>
              <a:t> Yayınları, İstanbul, 2016.</a:t>
            </a:r>
          </a:p>
          <a:p>
            <a:r>
              <a:rPr lang="tr-TR" sz="1300" dirty="0"/>
              <a:t>Özcan, Abdülkadir,  “Kanuni Döneminin Tarihleri: </a:t>
            </a:r>
            <a:r>
              <a:rPr lang="tr-TR" sz="1300" dirty="0" err="1"/>
              <a:t>Süleymannâmeler</a:t>
            </a:r>
            <a:r>
              <a:rPr lang="tr-TR" sz="1300" dirty="0"/>
              <a:t>”, Tarih ve Medeniyet, Nisan 1995, sayı 14, s. 40-41</a:t>
            </a:r>
          </a:p>
          <a:p>
            <a:r>
              <a:rPr lang="tr-TR" sz="1300" dirty="0"/>
              <a:t>Özcan, Abdülkadir., “Kanuni Sultan Süleyman Devri Tarih Yazıcılığı ve Literatürü”, Prof. Dr. </a:t>
            </a:r>
            <a:r>
              <a:rPr lang="tr-TR" sz="1300" dirty="0" err="1"/>
              <a:t>Mübahat</a:t>
            </a:r>
            <a:r>
              <a:rPr lang="tr-TR" sz="1300" dirty="0"/>
              <a:t> S. Kütükoğlu’na Armağan, İstanbul, 2006, s. 148-149. </a:t>
            </a:r>
          </a:p>
          <a:p>
            <a:r>
              <a:rPr lang="tr-TR" sz="1300" dirty="0"/>
              <a:t>Özcan, Abdülkadir., “Fatih Devri Tarih Yazıcılığı ve Literatürü”, Erciyes Üniversitesi Sosyal Bilimler Enstitüsü Dergisi, İstanbul’un Fethinin 550 Yılı Özel Sayısı, 2003/1, sayı 14, s. 55-62. </a:t>
            </a:r>
          </a:p>
          <a:p>
            <a:r>
              <a:rPr lang="tr-TR" sz="1300" dirty="0"/>
              <a:t>Özcan, Abdülkadir., “II. Abdülhamid Dönemi Tarihçiliği ve Literatürü”, </a:t>
            </a:r>
            <a:r>
              <a:rPr lang="tr-TR" sz="1300" dirty="0" err="1"/>
              <a:t>Devr</a:t>
            </a:r>
            <a:r>
              <a:rPr lang="tr-TR" sz="1300" dirty="0"/>
              <a:t>-i Hamid, Sultan II. Abdülhamid”, Kayseri, 2011, I, 113-125.</a:t>
            </a:r>
          </a:p>
          <a:p>
            <a:r>
              <a:rPr lang="tr-TR" sz="1300" dirty="0"/>
              <a:t>Söğüt'ten İstanbul'a, Yay. Haz. Oktay Özel, Mehmet Öz, İmge Kitabevi Yayınları, Ankara, 2015.</a:t>
            </a:r>
          </a:p>
          <a:p>
            <a:r>
              <a:rPr lang="tr-TR" sz="1300" dirty="0" err="1"/>
              <a:t>Tekindağ</a:t>
            </a:r>
            <a:r>
              <a:rPr lang="tr-TR" sz="1300" dirty="0"/>
              <a:t>, </a:t>
            </a:r>
            <a:r>
              <a:rPr lang="tr-TR" sz="1300" dirty="0" err="1"/>
              <a:t>Şehabeddin</a:t>
            </a:r>
            <a:r>
              <a:rPr lang="tr-TR" sz="1300" dirty="0"/>
              <a:t>, “</a:t>
            </a:r>
            <a:r>
              <a:rPr lang="tr-TR" sz="1300" dirty="0" err="1"/>
              <a:t>Selimnâmeler</a:t>
            </a:r>
            <a:r>
              <a:rPr lang="tr-TR" sz="1300" dirty="0"/>
              <a:t>”, Tarih Enstitüsü Dergisi, sayı 1, 1970, s. 202-203;</a:t>
            </a:r>
          </a:p>
          <a:p>
            <a:r>
              <a:rPr lang="tr-TR" sz="1300" dirty="0" err="1"/>
              <a:t>Uzunçarşılı</a:t>
            </a:r>
            <a:r>
              <a:rPr lang="tr-TR" sz="1300" dirty="0"/>
              <a:t>, İsmail Hakkı, Osmanlı İmparatorluğu, Tarihi Türk Tarih Kurumu, Ankara, 2016.</a:t>
            </a:r>
          </a:p>
          <a:p>
            <a:r>
              <a:rPr lang="tr-TR" sz="1300" dirty="0"/>
              <a:t> </a:t>
            </a:r>
            <a:r>
              <a:rPr lang="tr-TR" sz="1300" dirty="0" err="1"/>
              <a:t>Uzunçarşılı</a:t>
            </a:r>
            <a:r>
              <a:rPr lang="tr-TR" sz="1300" dirty="0"/>
              <a:t>, İsmail Hakkı, Osmanlı Saray Teşkilatı Türk Tarih Kurumu, Ankara, 2014</a:t>
            </a:r>
          </a:p>
          <a:p>
            <a:r>
              <a:rPr lang="tr-TR" sz="1300" dirty="0"/>
              <a:t>Yılmaz, Coşkun, “Osmanlı Siyaset Düşüncesinin Kaynakları ile İlgili Yeni Bir Kavramsallaştırma: </a:t>
            </a:r>
            <a:r>
              <a:rPr lang="tr-TR" sz="1300" dirty="0" err="1"/>
              <a:t>Islahatnâmeler</a:t>
            </a:r>
            <a:r>
              <a:rPr lang="tr-TR" sz="1300" dirty="0"/>
              <a:t>”, Türkiye Araştırmaları Literatür Dergi292 si, II/2, İstanbul, 2003, s. </a:t>
            </a:r>
            <a:r>
              <a:rPr lang="tr-TR" sz="1300" dirty="0" smtClean="0"/>
              <a:t>339-378</a:t>
            </a:r>
            <a:endParaRPr lang="tr-TR" sz="1300" dirty="0"/>
          </a:p>
        </p:txBody>
      </p:sp>
    </p:spTree>
    <p:extLst>
      <p:ext uri="{BB962C8B-B14F-4D97-AF65-F5344CB8AC3E}">
        <p14:creationId xmlns:p14="http://schemas.microsoft.com/office/powerpoint/2010/main" val="138173156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615</Words>
  <Application>Microsoft Office PowerPoint</Application>
  <PresentationFormat>Ekran Gösterisi (4:3)</PresentationFormat>
  <Paragraphs>38</Paragraphs>
  <Slides>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vt:i4>
      </vt:variant>
    </vt:vector>
  </HeadingPairs>
  <TitlesOfParts>
    <vt:vector size="13" baseType="lpstr">
      <vt:lpstr>Arial</vt:lpstr>
      <vt:lpstr>Calibri</vt:lpstr>
      <vt:lpstr>Times New Roman</vt:lpstr>
      <vt:lpstr>Verdana</vt:lpstr>
      <vt:lpstr>Ofis Teması</vt:lpstr>
      <vt:lpstr>OSMANLI TARİHİ </vt:lpstr>
      <vt:lpstr>PowerPoint Sunusu</vt:lpstr>
      <vt:lpstr>Dersin tanımı</vt:lpstr>
      <vt:lpstr>PowerPoint Sunusu</vt:lpstr>
      <vt:lpstr>Dersin Amacı</vt:lpstr>
      <vt:lpstr>PowerPoint Sunusu</vt:lpstr>
      <vt:lpstr>PowerPoint Sunusu</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OSMANLI TARİHİ </dc:title>
  <dc:creator>halide</dc:creator>
  <cp:lastModifiedBy>aycan</cp:lastModifiedBy>
  <cp:revision>6</cp:revision>
  <dcterms:created xsi:type="dcterms:W3CDTF">2018-01-30T11:05:25Z</dcterms:created>
  <dcterms:modified xsi:type="dcterms:W3CDTF">2018-02-14T13:50:27Z</dcterms:modified>
</cp:coreProperties>
</file>