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341" r:id="rId23"/>
    <p:sldId id="34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15-Sep-20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smtClean="0"/>
              <a:t>LEKE ÇIKARMA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04698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a:t>Leke Çıkarma Yöntemleri</a:t>
            </a:r>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sz="2400" b="1" dirty="0"/>
              <a:t>Rengini açarak leke çıkarma: </a:t>
            </a:r>
            <a:r>
              <a:rPr lang="tr-TR" sz="2400" dirty="0"/>
              <a:t>Meyve, mürekkep, pas, çay vb. renkli lekeler bu yöntemle çıkarılır. Beyaz pamuklu ve keten kumaşlarda klorlu beyazlatıcılar; beyaz yün, ipek ve sentetik kumaşlarda oksijenli su, sodyum </a:t>
            </a:r>
            <a:r>
              <a:rPr lang="tr-TR" sz="2400" dirty="0" err="1"/>
              <a:t>perborat</a:t>
            </a:r>
            <a:r>
              <a:rPr lang="tr-TR" sz="2400" dirty="0"/>
              <a:t>, sodyum </a:t>
            </a:r>
            <a:r>
              <a:rPr lang="tr-TR" sz="2400" dirty="0" err="1"/>
              <a:t>hidrosülfit</a:t>
            </a:r>
            <a:r>
              <a:rPr lang="tr-TR" sz="2400" dirty="0"/>
              <a:t> gibi beyazlatıcılar kullanılır. Renkli kumaşlarda renk açıcının etkisi, küçük bir parça üzerinde mutlaka denenmelidir. Kullanılan madde kumaşın </a:t>
            </a:r>
            <a:r>
              <a:rPr lang="tr-TR" sz="2400" dirty="0" smtClean="0"/>
              <a:t>rengini </a:t>
            </a:r>
            <a:r>
              <a:rPr lang="tr-TR" sz="2400" dirty="0"/>
              <a:t>açarsa hiçbir zaman renk açıcı kullanılmamalıdır.</a:t>
            </a:r>
          </a:p>
        </p:txBody>
      </p:sp>
    </p:spTree>
    <p:extLst>
      <p:ext uri="{BB962C8B-B14F-4D97-AF65-F5344CB8AC3E}">
        <p14:creationId xmlns:p14="http://schemas.microsoft.com/office/powerpoint/2010/main" val="3750533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a:t>Leke Çıkarmada Dikkat Edilecek İlkeler</a:t>
            </a:r>
          </a:p>
        </p:txBody>
      </p:sp>
      <p:sp>
        <p:nvSpPr>
          <p:cNvPr id="3" name="İçerik Yer Tutucusu 2"/>
          <p:cNvSpPr>
            <a:spLocks noGrp="1"/>
          </p:cNvSpPr>
          <p:nvPr>
            <p:ph idx="1"/>
          </p:nvPr>
        </p:nvSpPr>
        <p:spPr/>
        <p:txBody>
          <a:bodyPr>
            <a:normAutofit/>
          </a:bodyPr>
          <a:lstStyle/>
          <a:p>
            <a:pPr algn="just">
              <a:lnSpc>
                <a:spcPct val="150000"/>
              </a:lnSpc>
            </a:pPr>
            <a:r>
              <a:rPr lang="tr-TR" sz="2400" dirty="0"/>
              <a:t>Leke çıkarmada doğru yöntem seçimi ve uygun araç gereç kullanımı sonucu olumlu yönde etkiler. İstenmeyen bir durumla karşılaşmamak için leke çıkarma aşamalarına dikkat edilmelidir.</a:t>
            </a:r>
          </a:p>
        </p:txBody>
      </p:sp>
    </p:spTree>
    <p:extLst>
      <p:ext uri="{BB962C8B-B14F-4D97-AF65-F5344CB8AC3E}">
        <p14:creationId xmlns:p14="http://schemas.microsoft.com/office/powerpoint/2010/main" val="579120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Leke Çıkarma İşlemine Ön Hazırlık Sırasında Uyulması Gereken İlkeler</a:t>
            </a:r>
          </a:p>
        </p:txBody>
      </p:sp>
      <p:sp>
        <p:nvSpPr>
          <p:cNvPr id="3" name="İçerik Yer Tutucusu 2"/>
          <p:cNvSpPr>
            <a:spLocks noGrp="1"/>
          </p:cNvSpPr>
          <p:nvPr>
            <p:ph idx="1"/>
          </p:nvPr>
        </p:nvSpPr>
        <p:spPr/>
        <p:txBody>
          <a:bodyPr>
            <a:normAutofit/>
          </a:bodyPr>
          <a:lstStyle/>
          <a:p>
            <a:pPr algn="just">
              <a:lnSpc>
                <a:spcPct val="150000"/>
              </a:lnSpc>
            </a:pPr>
            <a:r>
              <a:rPr lang="tr-TR" sz="2400" dirty="0"/>
              <a:t>Lekenin üzerinde bulunduğu yüzeyin cinsi belirlenmelidir.</a:t>
            </a:r>
          </a:p>
          <a:p>
            <a:pPr algn="just">
              <a:lnSpc>
                <a:spcPct val="150000"/>
              </a:lnSpc>
            </a:pPr>
            <a:r>
              <a:rPr lang="tr-TR" sz="2400" dirty="0" smtClean="0"/>
              <a:t>Lekenin </a:t>
            </a:r>
            <a:r>
              <a:rPr lang="tr-TR" sz="2400" dirty="0"/>
              <a:t>cinsi belirlenmelidir.</a:t>
            </a:r>
          </a:p>
          <a:p>
            <a:pPr algn="just">
              <a:lnSpc>
                <a:spcPct val="150000"/>
              </a:lnSpc>
            </a:pPr>
            <a:r>
              <a:rPr lang="tr-TR" sz="2400" dirty="0" smtClean="0"/>
              <a:t>Lekenin </a:t>
            </a:r>
            <a:r>
              <a:rPr lang="tr-TR" sz="2400" dirty="0"/>
              <a:t>cinsine göre uygulanacak yöntem ve kullanılacak araç gereçler </a:t>
            </a:r>
            <a:r>
              <a:rPr lang="tr-TR" sz="2400" dirty="0" smtClean="0"/>
              <a:t>belirlenmelidir</a:t>
            </a:r>
            <a:r>
              <a:rPr lang="tr-TR" sz="2400" dirty="0"/>
              <a:t>.</a:t>
            </a:r>
          </a:p>
          <a:p>
            <a:pPr algn="just">
              <a:lnSpc>
                <a:spcPct val="150000"/>
              </a:lnSpc>
            </a:pPr>
            <a:r>
              <a:rPr lang="tr-TR" sz="2400" dirty="0" smtClean="0"/>
              <a:t>Leke </a:t>
            </a:r>
            <a:r>
              <a:rPr lang="tr-TR" sz="2400" dirty="0"/>
              <a:t>çıkarılırken çalışılacak yerin iyi sonuç alınması için aydınlık ve havadar olmasına dikkat edilmelidir.</a:t>
            </a:r>
          </a:p>
        </p:txBody>
      </p:sp>
    </p:spTree>
    <p:extLst>
      <p:ext uri="{BB962C8B-B14F-4D97-AF65-F5344CB8AC3E}">
        <p14:creationId xmlns:p14="http://schemas.microsoft.com/office/powerpoint/2010/main" val="1389916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Leke Çıkarma İşlemine Ön Hazırlık Sırasında Uyulması Gereken İlkeler</a:t>
            </a:r>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a:t>Leke çıkarma işlemi için belirlenen yere temiz beyaz bir örtü serilmelidir. Aksi takdirde küçük bir lekenin çıkarılmasına çalışılırken eşyanın daha büyük yüzeyi lekelenebilir.</a:t>
            </a:r>
          </a:p>
          <a:p>
            <a:pPr algn="just">
              <a:lnSpc>
                <a:spcPct val="150000"/>
              </a:lnSpc>
            </a:pPr>
            <a:r>
              <a:rPr lang="tr-TR" sz="2400" dirty="0" smtClean="0"/>
              <a:t>Belirlenen </a:t>
            </a:r>
            <a:r>
              <a:rPr lang="tr-TR" sz="2400" dirty="0"/>
              <a:t>yöntem uygulanmadan önce eşya, çalışılacak ortama tek kat olarak yayılmalıdır. Bunu yapmak mümkün değilse lekenin temiz kısımlara geçmesini önlemek açısından kat aralarına birkaç katlı beyaz bir bez yerleştirilmelidir.</a:t>
            </a:r>
          </a:p>
        </p:txBody>
      </p:sp>
    </p:spTree>
    <p:extLst>
      <p:ext uri="{BB962C8B-B14F-4D97-AF65-F5344CB8AC3E}">
        <p14:creationId xmlns:p14="http://schemas.microsoft.com/office/powerpoint/2010/main" val="3498673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Leke Çıkarma İşlemi Uygulanırken Uyulması Gereken İlkeler</a:t>
            </a:r>
          </a:p>
        </p:txBody>
      </p:sp>
      <p:sp>
        <p:nvSpPr>
          <p:cNvPr id="3" name="İçerik Yer Tutucusu 2"/>
          <p:cNvSpPr>
            <a:spLocks noGrp="1"/>
          </p:cNvSpPr>
          <p:nvPr>
            <p:ph idx="1"/>
          </p:nvPr>
        </p:nvSpPr>
        <p:spPr/>
        <p:txBody>
          <a:bodyPr>
            <a:normAutofit/>
          </a:bodyPr>
          <a:lstStyle/>
          <a:p>
            <a:pPr algn="just">
              <a:lnSpc>
                <a:spcPct val="150000"/>
              </a:lnSpc>
            </a:pPr>
            <a:r>
              <a:rPr lang="tr-TR" sz="2400" dirty="0"/>
              <a:t>Mümkünse leke yeni oluştuğunda çıkarılmalıdır. Lekeler eskidikçe sabitleşir ve çıkma olasılığı azalır.</a:t>
            </a:r>
          </a:p>
          <a:p>
            <a:pPr algn="just">
              <a:lnSpc>
                <a:spcPct val="150000"/>
              </a:lnSpc>
            </a:pPr>
            <a:r>
              <a:rPr lang="tr-TR" sz="2400" dirty="0" smtClean="0"/>
              <a:t>Lekenin </a:t>
            </a:r>
            <a:r>
              <a:rPr lang="tr-TR" sz="2400" dirty="0"/>
              <a:t>türü belirlenememişse ilk olarak su ile işlem yapılmalıdır. Su birçok lekeyi çıkaran zararsız bir </a:t>
            </a:r>
            <a:r>
              <a:rPr lang="tr-TR" sz="2400" dirty="0" err="1"/>
              <a:t>eritkendir</a:t>
            </a:r>
            <a:r>
              <a:rPr lang="tr-TR" sz="2400" dirty="0"/>
              <a:t>.</a:t>
            </a:r>
          </a:p>
          <a:p>
            <a:pPr algn="just">
              <a:lnSpc>
                <a:spcPct val="150000"/>
              </a:lnSpc>
            </a:pPr>
            <a:r>
              <a:rPr lang="tr-TR" sz="2400" dirty="0" smtClean="0"/>
              <a:t>Leke </a:t>
            </a:r>
            <a:r>
              <a:rPr lang="tr-TR" sz="2400" dirty="0"/>
              <a:t>çıkarıcı gereçler korozyona dayanıklı cam, porselen, çelik ve emaye gibi kaplara konulmalıdır.</a:t>
            </a:r>
          </a:p>
        </p:txBody>
      </p:sp>
    </p:spTree>
    <p:extLst>
      <p:ext uri="{BB962C8B-B14F-4D97-AF65-F5344CB8AC3E}">
        <p14:creationId xmlns:p14="http://schemas.microsoft.com/office/powerpoint/2010/main" val="2367968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Leke Çıkarma İşlemi Uygulanırken Uyulması Gereken İlkeler</a:t>
            </a:r>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dirty="0"/>
              <a:t>Leke çıkarma sırasında lekeli yerin net olarak görülmesi için lekenin çevresi beyaz bir iplikle teyellenmelidir.</a:t>
            </a:r>
          </a:p>
          <a:p>
            <a:pPr algn="just">
              <a:lnSpc>
                <a:spcPct val="150000"/>
              </a:lnSpc>
            </a:pPr>
            <a:r>
              <a:rPr lang="tr-TR" sz="2400" dirty="0" smtClean="0"/>
              <a:t>Leke </a:t>
            </a:r>
            <a:r>
              <a:rPr lang="tr-TR" sz="2400" dirty="0"/>
              <a:t>çıkarmada kullanılacak gerecin etkisi, mutlaka küçük bir parçada veya giysinin iç dikiş payında denenmelidir</a:t>
            </a:r>
            <a:r>
              <a:rPr lang="tr-TR" sz="2400" dirty="0" smtClean="0"/>
              <a:t>.</a:t>
            </a:r>
            <a:endParaRPr lang="en-US" sz="2400" dirty="0" smtClean="0"/>
          </a:p>
          <a:p>
            <a:pPr algn="just">
              <a:lnSpc>
                <a:spcPct val="150000"/>
              </a:lnSpc>
            </a:pPr>
            <a:r>
              <a:rPr lang="tr-TR" sz="2400" dirty="0"/>
              <a:t>Lekesi çıkarılacak eşya renkli ise belirlenen yöntem uygulanmadan önce </a:t>
            </a:r>
            <a:r>
              <a:rPr lang="tr-TR" sz="2400" dirty="0" smtClean="0"/>
              <a:t>eşyanın </a:t>
            </a:r>
            <a:r>
              <a:rPr lang="tr-TR" sz="2400" dirty="0"/>
              <a:t>görünmeyen bir yerinde deneme yapılmalı, alınan sonuca göre işleme </a:t>
            </a:r>
            <a:r>
              <a:rPr lang="tr-TR" sz="2400" dirty="0" smtClean="0"/>
              <a:t>devam </a:t>
            </a:r>
            <a:r>
              <a:rPr lang="tr-TR" sz="2400" dirty="0"/>
              <a:t>edilmelidir.</a:t>
            </a:r>
          </a:p>
        </p:txBody>
      </p:sp>
    </p:spTree>
    <p:extLst>
      <p:ext uri="{BB962C8B-B14F-4D97-AF65-F5344CB8AC3E}">
        <p14:creationId xmlns:p14="http://schemas.microsoft.com/office/powerpoint/2010/main" val="2188265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Leke Çıkarma İşlemi Uygulanırken Uyulması Gereken İlkeler</a:t>
            </a:r>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sz="2400" dirty="0"/>
              <a:t>Leke, aynı kumaştan yapılmış bir tamponla veya temiz beyaz yıkanmış </a:t>
            </a:r>
            <a:r>
              <a:rPr lang="tr-TR" sz="2400" dirty="0" smtClean="0"/>
              <a:t>yumuşak </a:t>
            </a:r>
            <a:r>
              <a:rPr lang="tr-TR" sz="2400" dirty="0"/>
              <a:t>bir kumaştan yapılmış tamponla silinmelidir.</a:t>
            </a:r>
          </a:p>
          <a:p>
            <a:pPr algn="just">
              <a:lnSpc>
                <a:spcPct val="150000"/>
              </a:lnSpc>
            </a:pPr>
            <a:r>
              <a:rPr lang="tr-TR" sz="2400" dirty="0" err="1" smtClean="0"/>
              <a:t>Tamponlama</a:t>
            </a:r>
            <a:r>
              <a:rPr lang="tr-TR" sz="2400" dirty="0" smtClean="0"/>
              <a:t> </a:t>
            </a:r>
            <a:r>
              <a:rPr lang="tr-TR" sz="2400" dirty="0"/>
              <a:t>işlemi, kumaşın boy iplikleri yönünde yapılmalıdır.</a:t>
            </a:r>
          </a:p>
          <a:p>
            <a:pPr algn="just">
              <a:lnSpc>
                <a:spcPct val="150000"/>
              </a:lnSpc>
            </a:pPr>
            <a:r>
              <a:rPr lang="tr-TR" sz="2400" dirty="0" smtClean="0"/>
              <a:t>Renkli </a:t>
            </a:r>
            <a:r>
              <a:rPr lang="tr-TR" sz="2400" dirty="0"/>
              <a:t>kumaşlarda </a:t>
            </a:r>
            <a:r>
              <a:rPr lang="tr-TR" sz="2400" dirty="0" err="1"/>
              <a:t>tamponlama</a:t>
            </a:r>
            <a:r>
              <a:rPr lang="tr-TR" sz="2400" dirty="0"/>
              <a:t> sırasında kumaşa fazla bastırılmamalıdır. </a:t>
            </a:r>
            <a:r>
              <a:rPr lang="tr-TR" sz="2400" dirty="0" smtClean="0"/>
              <a:t>Dikkat </a:t>
            </a:r>
            <a:r>
              <a:rPr lang="tr-TR" sz="2400" dirty="0"/>
              <a:t>edilmezse kumaşın renginde açılma olabilir.</a:t>
            </a:r>
          </a:p>
        </p:txBody>
      </p:sp>
    </p:spTree>
    <p:extLst>
      <p:ext uri="{BB962C8B-B14F-4D97-AF65-F5344CB8AC3E}">
        <p14:creationId xmlns:p14="http://schemas.microsoft.com/office/powerpoint/2010/main" val="3239060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Leke Çıkarma İşlemi Uygulanırken Uyulması Gereken İlkeler</a:t>
            </a:r>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sz="2400" dirty="0"/>
              <a:t>Lekeli yüzey çitilenip ovuşturulmadan hafifçe tamponlanarak çalışılmalıdır. Aksi hâlde kumaş tüylenerek yıpranır.</a:t>
            </a:r>
          </a:p>
          <a:p>
            <a:pPr algn="just">
              <a:lnSpc>
                <a:spcPct val="150000"/>
              </a:lnSpc>
            </a:pPr>
            <a:r>
              <a:rPr lang="tr-TR" sz="2400" dirty="0" err="1" smtClean="0"/>
              <a:t>Tamponlama</a:t>
            </a:r>
            <a:r>
              <a:rPr lang="tr-TR" sz="2400" dirty="0" smtClean="0"/>
              <a:t> </a:t>
            </a:r>
            <a:r>
              <a:rPr lang="tr-TR" sz="2400" dirty="0"/>
              <a:t>sırasında lekenin genişleyerek daha fazla yayılmamasına özen gösterilmelidir.</a:t>
            </a:r>
          </a:p>
          <a:p>
            <a:pPr algn="just">
              <a:lnSpc>
                <a:spcPct val="150000"/>
              </a:lnSpc>
            </a:pPr>
            <a:r>
              <a:rPr lang="tr-TR" sz="2400" dirty="0" smtClean="0"/>
              <a:t>Leke </a:t>
            </a:r>
            <a:r>
              <a:rPr lang="tr-TR" sz="2400" dirty="0"/>
              <a:t>çıkarma sırasında dikkatli ve sabırlı olunmalıdır. Çünkü küçük bir </a:t>
            </a:r>
            <a:r>
              <a:rPr lang="tr-TR" sz="2400" dirty="0" smtClean="0"/>
              <a:t>dalgınlık </a:t>
            </a:r>
            <a:r>
              <a:rPr lang="tr-TR" sz="2400" dirty="0"/>
              <a:t>ve dikkatsizlik eşyayı kullanılmaz duruma getirebilir.</a:t>
            </a:r>
          </a:p>
        </p:txBody>
      </p:sp>
    </p:spTree>
    <p:extLst>
      <p:ext uri="{BB962C8B-B14F-4D97-AF65-F5344CB8AC3E}">
        <p14:creationId xmlns:p14="http://schemas.microsoft.com/office/powerpoint/2010/main" val="4260626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Leke Çıkarma İşlemi Uygulanırken Uyulması Gereken İlkeler</a:t>
            </a:r>
          </a:p>
        </p:txBody>
      </p:sp>
      <p:sp>
        <p:nvSpPr>
          <p:cNvPr id="3" name="İçerik Yer Tutucusu 2"/>
          <p:cNvSpPr>
            <a:spLocks noGrp="1"/>
          </p:cNvSpPr>
          <p:nvPr>
            <p:ph idx="1"/>
          </p:nvPr>
        </p:nvSpPr>
        <p:spPr/>
        <p:txBody>
          <a:bodyPr>
            <a:normAutofit/>
          </a:bodyPr>
          <a:lstStyle/>
          <a:p>
            <a:pPr algn="just">
              <a:lnSpc>
                <a:spcPct val="150000"/>
              </a:lnSpc>
            </a:pPr>
            <a:r>
              <a:rPr lang="tr-TR" sz="2400" dirty="0"/>
              <a:t>Bir madde ile çalıştıktan sonra, lekeli yüzey ıslakken hiçbir zaman bir başka madde kullanılmamalıdır.</a:t>
            </a:r>
          </a:p>
          <a:p>
            <a:pPr algn="just">
              <a:lnSpc>
                <a:spcPct val="150000"/>
              </a:lnSpc>
            </a:pPr>
            <a:r>
              <a:rPr lang="tr-TR" sz="2400" dirty="0" smtClean="0"/>
              <a:t>Leke </a:t>
            </a:r>
            <a:r>
              <a:rPr lang="tr-TR" sz="2400" dirty="0"/>
              <a:t>tam olarak çıkmazsa ilk madde kuruduktan sonra ikinci madde ile çalışıl-malıdır.</a:t>
            </a:r>
          </a:p>
          <a:p>
            <a:pPr algn="just">
              <a:lnSpc>
                <a:spcPct val="150000"/>
              </a:lnSpc>
            </a:pPr>
            <a:r>
              <a:rPr lang="tr-TR" sz="2400" dirty="0" smtClean="0"/>
              <a:t>Klorlu </a:t>
            </a:r>
            <a:r>
              <a:rPr lang="tr-TR" sz="2400" dirty="0"/>
              <a:t>beyazlatıcılar, yün ve ipek gibi hayvansal kaynaklı kumaşlarda kesinlikle kullanılmamalıdır.</a:t>
            </a:r>
          </a:p>
        </p:txBody>
      </p:sp>
    </p:spTree>
    <p:extLst>
      <p:ext uri="{BB962C8B-B14F-4D97-AF65-F5344CB8AC3E}">
        <p14:creationId xmlns:p14="http://schemas.microsoft.com/office/powerpoint/2010/main" val="3136454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Leke Çıkarıldıktan Sonra Uyulması Gereken İlkeler</a:t>
            </a:r>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sz="2400" dirty="0"/>
              <a:t>Leke çıkarma işlemi bittikten sonra lekeli eşya, mutlaka duru su ile durulanmalı veya tamponlanmalıdır.</a:t>
            </a:r>
          </a:p>
          <a:p>
            <a:pPr algn="just">
              <a:lnSpc>
                <a:spcPct val="150000"/>
              </a:lnSpc>
            </a:pPr>
            <a:r>
              <a:rPr lang="tr-TR" sz="2400" dirty="0" smtClean="0"/>
              <a:t>Leke </a:t>
            </a:r>
            <a:r>
              <a:rPr lang="tr-TR" sz="2400" dirty="0"/>
              <a:t>çıkarma işlemi bittikten sonra havalandırılarak kumaş üzerinde bulunan eritici maddelerin iyice uçurulması sağlanmalıdır.</a:t>
            </a:r>
          </a:p>
          <a:p>
            <a:pPr algn="just">
              <a:lnSpc>
                <a:spcPct val="150000"/>
              </a:lnSpc>
            </a:pPr>
            <a:r>
              <a:rPr lang="tr-TR" sz="2400" dirty="0" smtClean="0"/>
              <a:t>Leke </a:t>
            </a:r>
            <a:r>
              <a:rPr lang="tr-TR" sz="2400" dirty="0"/>
              <a:t>çıkarıldıktan sonra ve lekeli yer kuruduktan sonra kumaş gerektiği şekilde ütülenmelidir.</a:t>
            </a:r>
          </a:p>
        </p:txBody>
      </p:sp>
    </p:spTree>
    <p:extLst>
      <p:ext uri="{BB962C8B-B14F-4D97-AF65-F5344CB8AC3E}">
        <p14:creationId xmlns:p14="http://schemas.microsoft.com/office/powerpoint/2010/main" val="1469483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tr-TR" dirty="0" smtClean="0"/>
              <a:t>Lekelerin </a:t>
            </a:r>
            <a:r>
              <a:rPr lang="tr-TR" dirty="0"/>
              <a:t>Gruplandırılması</a:t>
            </a:r>
          </a:p>
        </p:txBody>
      </p:sp>
      <p:sp>
        <p:nvSpPr>
          <p:cNvPr id="3" name="İçerik Yer Tutucusu 2"/>
          <p:cNvSpPr>
            <a:spLocks noGrp="1"/>
          </p:cNvSpPr>
          <p:nvPr>
            <p:ph idx="1"/>
          </p:nvPr>
        </p:nvSpPr>
        <p:spPr/>
        <p:txBody>
          <a:bodyPr>
            <a:normAutofit/>
          </a:bodyPr>
          <a:lstStyle/>
          <a:p>
            <a:pPr algn="just">
              <a:lnSpc>
                <a:spcPct val="150000"/>
              </a:lnSpc>
            </a:pPr>
            <a:r>
              <a:rPr lang="tr-TR" sz="2400" dirty="0"/>
              <a:t>Leke cinsi ne olursa olsun tazeyken yani oluştuğunda bekletilmeden çıkartılmaya </a:t>
            </a:r>
            <a:r>
              <a:rPr lang="tr-TR" sz="2400" dirty="0" smtClean="0"/>
              <a:t>çalışılmalıdır</a:t>
            </a:r>
            <a:r>
              <a:rPr lang="tr-TR" sz="2400" dirty="0"/>
              <a:t>. Lekelerin çeşitleri fazladır. Bunun için gruplandırma yaparken bazı ölçütler </a:t>
            </a:r>
            <a:r>
              <a:rPr lang="tr-TR" sz="2400" dirty="0" smtClean="0"/>
              <a:t>kullanılabilir</a:t>
            </a:r>
            <a:r>
              <a:rPr lang="tr-TR" sz="2400" dirty="0"/>
              <a:t>.</a:t>
            </a:r>
          </a:p>
        </p:txBody>
      </p:sp>
    </p:spTree>
    <p:extLst>
      <p:ext uri="{BB962C8B-B14F-4D97-AF65-F5344CB8AC3E}">
        <p14:creationId xmlns:p14="http://schemas.microsoft.com/office/powerpoint/2010/main" val="4095803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smtClean="0"/>
              <a:t>Leke </a:t>
            </a:r>
            <a:r>
              <a:rPr lang="tr-TR" dirty="0"/>
              <a:t>Çıkarmada Güvenlik Önlemleri</a:t>
            </a:r>
          </a:p>
        </p:txBody>
      </p:sp>
      <p:sp>
        <p:nvSpPr>
          <p:cNvPr id="3" name="İçerik Yer Tutucusu 2"/>
          <p:cNvSpPr>
            <a:spLocks noGrp="1"/>
          </p:cNvSpPr>
          <p:nvPr>
            <p:ph idx="1"/>
          </p:nvPr>
        </p:nvSpPr>
        <p:spPr/>
        <p:txBody>
          <a:bodyPr>
            <a:normAutofit/>
          </a:bodyPr>
          <a:lstStyle/>
          <a:p>
            <a:pPr algn="just">
              <a:lnSpc>
                <a:spcPct val="150000"/>
              </a:lnSpc>
            </a:pPr>
            <a:r>
              <a:rPr lang="tr-TR" sz="2400" dirty="0"/>
              <a:t>Yanma özelliği olan gaz, benzin vb. maddelerle ateşten uzakta çalışılmalıdır.</a:t>
            </a:r>
          </a:p>
          <a:p>
            <a:pPr algn="just">
              <a:lnSpc>
                <a:spcPct val="150000"/>
              </a:lnSpc>
            </a:pPr>
            <a:r>
              <a:rPr lang="tr-TR" sz="2400" dirty="0" smtClean="0"/>
              <a:t>Güneş </a:t>
            </a:r>
            <a:r>
              <a:rPr lang="tr-TR" sz="2400" dirty="0"/>
              <a:t>ışığından etkilenen kimyasal bileşikler, koyu renkli şişelerde </a:t>
            </a:r>
            <a:r>
              <a:rPr lang="tr-TR" sz="2400" dirty="0" smtClean="0"/>
              <a:t>saklanmalıdır</a:t>
            </a:r>
            <a:r>
              <a:rPr lang="tr-TR" sz="2400" dirty="0"/>
              <a:t>.</a:t>
            </a:r>
          </a:p>
          <a:p>
            <a:pPr algn="just">
              <a:lnSpc>
                <a:spcPct val="150000"/>
              </a:lnSpc>
            </a:pPr>
            <a:r>
              <a:rPr lang="tr-TR" sz="2400" dirty="0" smtClean="0"/>
              <a:t>Kullanılacak </a:t>
            </a:r>
            <a:r>
              <a:rPr lang="tr-TR" sz="2400" dirty="0"/>
              <a:t>malzemelerin, ürünlerin özellikleri hakkında bilgi edinilmelidir.</a:t>
            </a:r>
          </a:p>
        </p:txBody>
      </p:sp>
    </p:spTree>
    <p:extLst>
      <p:ext uri="{BB962C8B-B14F-4D97-AF65-F5344CB8AC3E}">
        <p14:creationId xmlns:p14="http://schemas.microsoft.com/office/powerpoint/2010/main" val="1812796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smtClean="0"/>
              <a:t>Leke </a:t>
            </a:r>
            <a:r>
              <a:rPr lang="tr-TR" dirty="0"/>
              <a:t>Çıkarmada Güvenlik Önlemleri</a:t>
            </a:r>
          </a:p>
        </p:txBody>
      </p:sp>
      <p:sp>
        <p:nvSpPr>
          <p:cNvPr id="3" name="İçerik Yer Tutucusu 2"/>
          <p:cNvSpPr>
            <a:spLocks noGrp="1"/>
          </p:cNvSpPr>
          <p:nvPr>
            <p:ph idx="1"/>
          </p:nvPr>
        </p:nvSpPr>
        <p:spPr/>
        <p:txBody>
          <a:bodyPr>
            <a:normAutofit/>
          </a:bodyPr>
          <a:lstStyle/>
          <a:p>
            <a:pPr algn="just">
              <a:lnSpc>
                <a:spcPct val="150000"/>
              </a:lnSpc>
            </a:pPr>
            <a:r>
              <a:rPr lang="tr-TR" sz="2400" dirty="0"/>
              <a:t>Gereçler, çocukların erişemeyeceği yerlerde kapalı dolaplarda muhafaza </a:t>
            </a:r>
            <a:r>
              <a:rPr lang="tr-TR" sz="2400" dirty="0" smtClean="0"/>
              <a:t>edilmelidir</a:t>
            </a:r>
            <a:r>
              <a:rPr lang="tr-TR" sz="2400" dirty="0"/>
              <a:t>.</a:t>
            </a:r>
          </a:p>
          <a:p>
            <a:pPr algn="just">
              <a:lnSpc>
                <a:spcPct val="150000"/>
              </a:lnSpc>
            </a:pPr>
            <a:r>
              <a:rPr lang="tr-TR" sz="2400" dirty="0" smtClean="0"/>
              <a:t>Amonyak</a:t>
            </a:r>
            <a:r>
              <a:rPr lang="tr-TR" sz="2400" dirty="0"/>
              <a:t>, beyazlatıcıların bir kısmı ve yoğun asitlerin cilt ve solunum sistemini etkileyebileceği dikkate alınmalıdır.</a:t>
            </a:r>
          </a:p>
        </p:txBody>
      </p:sp>
    </p:spTree>
    <p:extLst>
      <p:ext uri="{BB962C8B-B14F-4D97-AF65-F5344CB8AC3E}">
        <p14:creationId xmlns:p14="http://schemas.microsoft.com/office/powerpoint/2010/main" val="29745019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32500" lnSpcReduction="20000"/>
          </a:bodyPr>
          <a:lstStyle/>
          <a:p>
            <a:pPr algn="just">
              <a:lnSpc>
                <a:spcPct val="150000"/>
              </a:lnSpc>
            </a:pPr>
            <a:r>
              <a:rPr lang="en-US" sz="4000" b="1" dirty="0"/>
              <a:t> </a:t>
            </a:r>
            <a:r>
              <a:rPr lang="en-US" sz="4000" b="1" dirty="0" err="1"/>
              <a:t>Akoğlan</a:t>
            </a:r>
            <a:r>
              <a:rPr lang="en-US" sz="4000" b="1" dirty="0"/>
              <a:t>, K., M., </a:t>
            </a:r>
            <a:r>
              <a:rPr lang="en-US" sz="4000" b="1" dirty="0" err="1"/>
              <a:t>Yıldız</a:t>
            </a:r>
            <a:r>
              <a:rPr lang="en-US" sz="4000" b="1" dirty="0"/>
              <a:t>, E., (2006). </a:t>
            </a:r>
            <a:r>
              <a:rPr lang="en-US" sz="4000" b="1" dirty="0" err="1"/>
              <a:t>Temizlik</a:t>
            </a:r>
            <a:r>
              <a:rPr lang="en-US" sz="4000" b="1" dirty="0"/>
              <a:t> </a:t>
            </a:r>
            <a:r>
              <a:rPr lang="en-US" sz="4000" b="1" dirty="0" err="1"/>
              <a:t>Ürünlerinin</a:t>
            </a:r>
            <a:r>
              <a:rPr lang="en-US" sz="4000" b="1" dirty="0"/>
              <a:t> </a:t>
            </a:r>
            <a:r>
              <a:rPr lang="en-US" sz="4000" b="1" dirty="0" err="1"/>
              <a:t>Kullanımı</a:t>
            </a:r>
            <a:r>
              <a:rPr lang="en-US" sz="4000" b="1" dirty="0"/>
              <a:t> </a:t>
            </a:r>
            <a:r>
              <a:rPr lang="en-US" sz="4000" b="1" dirty="0" err="1"/>
              <a:t>ve</a:t>
            </a:r>
            <a:r>
              <a:rPr lang="en-US" sz="4000" b="1" dirty="0"/>
              <a:t> </a:t>
            </a:r>
            <a:r>
              <a:rPr lang="en-US" sz="4000" b="1" dirty="0" err="1"/>
              <a:t>Denetimi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Akoğlan</a:t>
            </a:r>
            <a:r>
              <a:rPr lang="en-US" sz="4000" b="1" dirty="0"/>
              <a:t>, K., M., </a:t>
            </a:r>
            <a:r>
              <a:rPr lang="en-US" sz="4000" b="1" dirty="0" err="1"/>
              <a:t>Yıldız</a:t>
            </a:r>
            <a:r>
              <a:rPr lang="en-US" sz="4000" b="1" dirty="0"/>
              <a:t>, K., E., (2007). </a:t>
            </a:r>
            <a:r>
              <a:rPr lang="en-US" sz="4000" b="1" dirty="0" err="1"/>
              <a:t>Temizlik</a:t>
            </a:r>
            <a:r>
              <a:rPr lang="en-US" sz="4000" b="1" dirty="0"/>
              <a:t> </a:t>
            </a:r>
            <a:r>
              <a:rPr lang="en-US" sz="4000" b="1" dirty="0" err="1"/>
              <a:t>Hizmetleri</a:t>
            </a:r>
            <a:r>
              <a:rPr lang="en-US" sz="4000" b="1" dirty="0"/>
              <a:t> </a:t>
            </a:r>
            <a:r>
              <a:rPr lang="en-US" sz="4000" b="1" dirty="0" err="1"/>
              <a:t>İşletmeciliği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Bulduk</a:t>
            </a:r>
            <a:r>
              <a:rPr lang="en-US" sz="4000" b="1" dirty="0"/>
              <a:t>, S., (2003).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Gül</a:t>
            </a:r>
            <a:r>
              <a:rPr lang="en-US" sz="4000" b="1" dirty="0"/>
              <a:t>, </a:t>
            </a:r>
            <a:r>
              <a:rPr lang="en-US" sz="4000" b="1" dirty="0" err="1"/>
              <a:t>Esra</a:t>
            </a:r>
            <a:r>
              <a:rPr lang="en-US" sz="4000" b="1" dirty="0"/>
              <a:t>. </a:t>
            </a:r>
            <a:r>
              <a:rPr lang="en-US" sz="4000" b="1" dirty="0" err="1"/>
              <a:t>Otel</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Departmanında</a:t>
            </a:r>
            <a:r>
              <a:rPr lang="en-US" sz="4000" b="1" dirty="0"/>
              <a:t> </a:t>
            </a:r>
            <a:r>
              <a:rPr lang="en-US" sz="4000" b="1" dirty="0" err="1"/>
              <a:t>Malzeme</a:t>
            </a:r>
            <a:r>
              <a:rPr lang="en-US" sz="4000" b="1" dirty="0"/>
              <a:t> </a:t>
            </a:r>
            <a:r>
              <a:rPr lang="en-US" sz="4000" b="1" dirty="0" err="1"/>
              <a:t>Yönetim</a:t>
            </a:r>
            <a:r>
              <a:rPr lang="en-US" sz="4000" b="1" dirty="0"/>
              <a:t> </a:t>
            </a:r>
            <a:r>
              <a:rPr lang="en-US" sz="4000" b="1" dirty="0" err="1"/>
              <a:t>Sürecinin</a:t>
            </a:r>
            <a:r>
              <a:rPr lang="en-US" sz="4000" b="1" dirty="0"/>
              <a:t> </a:t>
            </a:r>
            <a:r>
              <a:rPr lang="en-US" sz="4000" b="1" dirty="0" err="1"/>
              <a:t>Yerleştirilmesine</a:t>
            </a:r>
            <a:r>
              <a:rPr lang="en-US" sz="4000" b="1" dirty="0"/>
              <a:t> </a:t>
            </a:r>
            <a:r>
              <a:rPr lang="en-US" sz="4000" b="1" dirty="0" err="1"/>
              <a:t>Yönelik</a:t>
            </a:r>
            <a:r>
              <a:rPr lang="en-US" sz="4000" b="1" dirty="0"/>
              <a:t> </a:t>
            </a:r>
            <a:r>
              <a:rPr lang="en-US" sz="4000" b="1" dirty="0" err="1"/>
              <a:t>Bir</a:t>
            </a:r>
            <a:r>
              <a:rPr lang="en-US" sz="4000" b="1" dirty="0"/>
              <a:t> </a:t>
            </a:r>
            <a:r>
              <a:rPr lang="en-US" sz="4000" b="1" dirty="0" err="1"/>
              <a:t>Uygulama</a:t>
            </a:r>
            <a:r>
              <a:rPr lang="en-US" sz="4000" b="1" dirty="0"/>
              <a:t> </a:t>
            </a:r>
            <a:r>
              <a:rPr lang="en-US" sz="4000" b="1" dirty="0" err="1"/>
              <a:t>Çalışması</a:t>
            </a:r>
            <a:r>
              <a:rPr lang="en-US" sz="4000" b="1" dirty="0"/>
              <a:t>, </a:t>
            </a:r>
            <a:r>
              <a:rPr lang="en-US" sz="4000" b="1" dirty="0" err="1"/>
              <a:t>Anadolu</a:t>
            </a:r>
            <a:r>
              <a:rPr lang="en-US" sz="4000" b="1" dirty="0"/>
              <a:t> </a:t>
            </a:r>
            <a:r>
              <a:rPr lang="en-US" sz="4000" b="1" dirty="0" err="1"/>
              <a:t>Üniversitesi</a:t>
            </a:r>
            <a:r>
              <a:rPr lang="en-US" sz="4000" b="1" dirty="0"/>
              <a:t> </a:t>
            </a:r>
            <a:r>
              <a:rPr lang="en-US" sz="4000" b="1" dirty="0" err="1"/>
              <a:t>Sosyal</a:t>
            </a:r>
            <a:r>
              <a:rPr lang="en-US" sz="4000" b="1" dirty="0"/>
              <a:t> </a:t>
            </a:r>
            <a:r>
              <a:rPr lang="en-US" sz="4000" b="1" dirty="0" err="1"/>
              <a:t>Bilimler</a:t>
            </a:r>
            <a:r>
              <a:rPr lang="en-US" sz="4000" b="1" dirty="0"/>
              <a:t> </a:t>
            </a:r>
            <a:r>
              <a:rPr lang="en-US" sz="4000" b="1" dirty="0" err="1"/>
              <a:t>Enstitüsü</a:t>
            </a:r>
            <a:r>
              <a:rPr lang="en-US" sz="4000" b="1" dirty="0"/>
              <a:t>, </a:t>
            </a:r>
            <a:r>
              <a:rPr lang="en-US" sz="4000" b="1" dirty="0" err="1"/>
              <a:t>Yayınlanmamış</a:t>
            </a:r>
            <a:r>
              <a:rPr lang="en-US" sz="4000" b="1" dirty="0"/>
              <a:t> </a:t>
            </a:r>
            <a:r>
              <a:rPr lang="en-US" sz="4000" b="1" dirty="0" err="1"/>
              <a:t>Yüksek</a:t>
            </a:r>
            <a:r>
              <a:rPr lang="en-US" sz="4000" b="1" dirty="0"/>
              <a:t> </a:t>
            </a:r>
            <a:r>
              <a:rPr lang="en-US" sz="4000" b="1" dirty="0" err="1"/>
              <a:t>Lisans</a:t>
            </a:r>
            <a:r>
              <a:rPr lang="en-US" sz="4000" b="1" dirty="0"/>
              <a:t> </a:t>
            </a:r>
            <a:r>
              <a:rPr lang="en-US" sz="4000" b="1" dirty="0" err="1"/>
              <a:t>Tezi</a:t>
            </a:r>
            <a:r>
              <a:rPr lang="en-US" sz="4000" b="1" dirty="0"/>
              <a:t>, </a:t>
            </a:r>
            <a:r>
              <a:rPr lang="en-US" sz="4000" b="1" dirty="0" err="1"/>
              <a:t>Eskişehir</a:t>
            </a:r>
            <a:r>
              <a:rPr lang="en-US" sz="4000" b="1" dirty="0"/>
              <a:t>, 2007</a:t>
            </a:r>
          </a:p>
          <a:p>
            <a:pPr algn="just">
              <a:lnSpc>
                <a:spcPct val="150000"/>
              </a:lnSpc>
            </a:pPr>
            <a:endParaRPr lang="en-US" sz="4000" b="1" dirty="0"/>
          </a:p>
        </p:txBody>
      </p:sp>
    </p:spTree>
    <p:extLst>
      <p:ext uri="{BB962C8B-B14F-4D97-AF65-F5344CB8AC3E}">
        <p14:creationId xmlns:p14="http://schemas.microsoft.com/office/powerpoint/2010/main" val="7392914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32500" lnSpcReduction="20000"/>
          </a:bodyPr>
          <a:lstStyle/>
          <a:p>
            <a:pPr algn="just">
              <a:lnSpc>
                <a:spcPct val="150000"/>
              </a:lnSpc>
            </a:pPr>
            <a:endParaRPr lang="en-US" sz="4000" b="1" dirty="0"/>
          </a:p>
          <a:p>
            <a:pPr algn="just">
              <a:lnSpc>
                <a:spcPct val="150000"/>
              </a:lnSpc>
            </a:pPr>
            <a:r>
              <a:rPr lang="en-US" sz="4000" b="1" dirty="0" err="1"/>
              <a:t>Koçak</a:t>
            </a:r>
            <a:r>
              <a:rPr lang="en-US" sz="4000" b="1" dirty="0"/>
              <a:t>, N., (2007). </a:t>
            </a:r>
            <a:r>
              <a:rPr lang="en-US" sz="4000" b="1" dirty="0" err="1"/>
              <a:t>Yiyecek</a:t>
            </a:r>
            <a:r>
              <a:rPr lang="en-US" sz="4000" b="1" dirty="0"/>
              <a:t> </a:t>
            </a:r>
            <a:r>
              <a:rPr lang="en-US" sz="4000" b="1" dirty="0" err="1"/>
              <a:t>ve</a:t>
            </a:r>
            <a:r>
              <a:rPr lang="en-US" sz="4000" b="1" dirty="0"/>
              <a:t> </a:t>
            </a:r>
            <a:r>
              <a:rPr lang="en-US" sz="4000" b="1" dirty="0" err="1"/>
              <a:t>İçecek</a:t>
            </a:r>
            <a:r>
              <a:rPr lang="en-US" sz="4000" b="1" dirty="0"/>
              <a:t> </a:t>
            </a:r>
            <a:r>
              <a:rPr lang="en-US" sz="4000" b="1" dirty="0" err="1"/>
              <a:t>İşletmelerinde</a:t>
            </a:r>
            <a:r>
              <a:rPr lang="en-US" sz="4000" b="1" dirty="0"/>
              <a:t>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smtClean="0"/>
              <a:t>Yayıncılık</a:t>
            </a:r>
            <a:endParaRPr lang="en-US" sz="4000" b="1" dirty="0" smtClean="0"/>
          </a:p>
          <a:p>
            <a:pPr algn="just">
              <a:lnSpc>
                <a:spcPct val="150000"/>
              </a:lnSpc>
            </a:pPr>
            <a:endParaRPr lang="en-US" sz="4000" b="1" dirty="0"/>
          </a:p>
          <a:p>
            <a:pPr algn="just">
              <a:lnSpc>
                <a:spcPct val="150000"/>
              </a:lnSpc>
            </a:pPr>
            <a:r>
              <a:rPr lang="en-US" sz="4000" b="1" dirty="0" err="1" smtClean="0"/>
              <a:t>megep</a:t>
            </a:r>
            <a:endParaRPr lang="en-US" sz="4000" b="1" dirty="0"/>
          </a:p>
          <a:p>
            <a:pPr algn="just">
              <a:lnSpc>
                <a:spcPct val="150000"/>
              </a:lnSpc>
            </a:pPr>
            <a:endParaRPr lang="en-US" sz="4000" b="1" dirty="0"/>
          </a:p>
          <a:p>
            <a:pPr algn="just">
              <a:lnSpc>
                <a:spcPct val="150000"/>
              </a:lnSpc>
            </a:pPr>
            <a:r>
              <a:rPr lang="en-US" sz="4000" b="1" dirty="0" err="1"/>
              <a:t>Seymen</a:t>
            </a:r>
            <a:r>
              <a:rPr lang="en-US" sz="4000" b="1" dirty="0"/>
              <a:t>, O., A., (2004). </a:t>
            </a:r>
            <a:r>
              <a:rPr lang="en-US" sz="4000" b="1" dirty="0" err="1"/>
              <a:t>Konaklama</a:t>
            </a:r>
            <a:r>
              <a:rPr lang="en-US" sz="4000" b="1" dirty="0"/>
              <a:t> </a:t>
            </a:r>
            <a:r>
              <a:rPr lang="en-US" sz="4000" b="1" dirty="0" err="1"/>
              <a:t>İşletmelerinde</a:t>
            </a:r>
            <a:r>
              <a:rPr lang="en-US" sz="4000" b="1" dirty="0"/>
              <a:t> </a:t>
            </a:r>
            <a:r>
              <a:rPr lang="en-US" sz="4000" b="1" dirty="0" err="1"/>
              <a:t>Çağdaş</a:t>
            </a:r>
            <a:r>
              <a:rPr lang="en-US" sz="4000" b="1" dirty="0"/>
              <a:t> Kat </a:t>
            </a:r>
            <a:r>
              <a:rPr lang="en-US" sz="4000" b="1" dirty="0" err="1"/>
              <a:t>Hizmetleri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Sezgin</a:t>
            </a:r>
            <a:r>
              <a:rPr lang="en-US" sz="4000" b="1" dirty="0"/>
              <a:t>, O., S., (2000). </a:t>
            </a:r>
            <a:r>
              <a:rPr lang="en-US" sz="4000" b="1" dirty="0" err="1"/>
              <a:t>Konaklama</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Yönetimi</a:t>
            </a:r>
            <a:r>
              <a:rPr lang="en-US" sz="4000" b="1" dirty="0"/>
              <a:t>. Ankara: </a:t>
            </a:r>
            <a:r>
              <a:rPr lang="en-US" sz="4000" b="1" dirty="0" err="1"/>
              <a:t>Gazi</a:t>
            </a:r>
            <a:r>
              <a:rPr lang="en-US" sz="4000" b="1" dirty="0"/>
              <a:t> </a:t>
            </a:r>
            <a:r>
              <a:rPr lang="en-US" sz="4000" b="1" dirty="0" err="1"/>
              <a:t>Yayınevi</a:t>
            </a:r>
            <a:endParaRPr lang="en-US" sz="4000" b="1" dirty="0"/>
          </a:p>
        </p:txBody>
      </p:sp>
    </p:spTree>
    <p:extLst>
      <p:ext uri="{BB962C8B-B14F-4D97-AF65-F5344CB8AC3E}">
        <p14:creationId xmlns:p14="http://schemas.microsoft.com/office/powerpoint/2010/main" val="736279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smtClean="0"/>
              <a:t/>
            </a:r>
            <a:br>
              <a:rPr lang="en-US" dirty="0" smtClean="0"/>
            </a:br>
            <a:r>
              <a:rPr lang="tr-TR" dirty="0"/>
              <a:t>Bulunduğu Yüzey Özelliğine Göre Lekeler</a:t>
            </a:r>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b="1" dirty="0" smtClean="0"/>
              <a:t>Kumaş </a:t>
            </a:r>
            <a:r>
              <a:rPr lang="tr-TR" sz="2400" b="1" dirty="0"/>
              <a:t>üzerindeki lekeler: </a:t>
            </a:r>
            <a:r>
              <a:rPr lang="tr-TR" sz="2400" dirty="0"/>
              <a:t>Bitkisel, hayvansal, sentetik kumaşlardaki çeşitli lekelerdir.</a:t>
            </a:r>
          </a:p>
          <a:p>
            <a:pPr algn="just">
              <a:lnSpc>
                <a:spcPct val="150000"/>
              </a:lnSpc>
            </a:pPr>
            <a:r>
              <a:rPr lang="tr-TR" sz="2400" dirty="0" smtClean="0"/>
              <a:t> </a:t>
            </a:r>
            <a:r>
              <a:rPr lang="tr-TR" sz="2400" b="1" dirty="0" smtClean="0"/>
              <a:t>Cilt üzerindeki lekeler: </a:t>
            </a:r>
            <a:r>
              <a:rPr lang="tr-TR" sz="2400" dirty="0" smtClean="0"/>
              <a:t>Sebze </a:t>
            </a:r>
            <a:r>
              <a:rPr lang="tr-TR" sz="2400" dirty="0"/>
              <a:t>ve meyvelerin ayıklanması sırasında elde </a:t>
            </a:r>
            <a:r>
              <a:rPr lang="tr-TR" sz="2400" dirty="0" smtClean="0"/>
              <a:t>bıraktıkları </a:t>
            </a:r>
            <a:r>
              <a:rPr lang="tr-TR" sz="2400" dirty="0"/>
              <a:t>lekeler, mürekkep, oje, boya vb. lekelerdir.</a:t>
            </a:r>
          </a:p>
          <a:p>
            <a:pPr algn="just">
              <a:lnSpc>
                <a:spcPct val="150000"/>
              </a:lnSpc>
            </a:pPr>
            <a:r>
              <a:rPr lang="tr-TR" sz="2400" b="1" dirty="0" smtClean="0"/>
              <a:t>Çeşitli </a:t>
            </a:r>
            <a:r>
              <a:rPr lang="tr-TR" sz="2400" b="1" dirty="0"/>
              <a:t>döşeme ve kaplamalar üzerindeki lekeler: </a:t>
            </a:r>
            <a:r>
              <a:rPr lang="tr-TR" sz="2400" dirty="0"/>
              <a:t>Yer, mobilya, giyim </a:t>
            </a:r>
            <a:r>
              <a:rPr lang="tr-TR" sz="2400" dirty="0" smtClean="0"/>
              <a:t>eşyaları </a:t>
            </a:r>
            <a:r>
              <a:rPr lang="tr-TR" sz="2400" dirty="0"/>
              <a:t>vb. döşeme ve kaplama malzemelerinin üzerindeki çeşitli lekelerdir.</a:t>
            </a:r>
          </a:p>
        </p:txBody>
      </p:sp>
    </p:spTree>
    <p:extLst>
      <p:ext uri="{BB962C8B-B14F-4D97-AF65-F5344CB8AC3E}">
        <p14:creationId xmlns:p14="http://schemas.microsoft.com/office/powerpoint/2010/main" val="2436004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a:t>Görünüşlerine Göre Lekeler</a:t>
            </a:r>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sz="2400" b="1" dirty="0"/>
              <a:t>Şeffaf lekeler: </a:t>
            </a:r>
            <a:r>
              <a:rPr lang="tr-TR" sz="2400" dirty="0"/>
              <a:t>Yağ ve yağlı yiyecek lekeleri bu gruba girer. Bu lekeleri </a:t>
            </a:r>
            <a:r>
              <a:rPr lang="tr-TR" sz="2400" dirty="0" smtClean="0"/>
              <a:t>tanımak </a:t>
            </a:r>
            <a:r>
              <a:rPr lang="tr-TR" sz="2400" dirty="0"/>
              <a:t>kolaydır, kumaş üzerinde parlak ve şeffaf görünüş oluşturur. Lekeli kısım kumaşın renginden daha koyudur. Beyaz kumaşlarda ise hafif sarı renkli şeffaf bir iz şeklindedir.</a:t>
            </a:r>
          </a:p>
          <a:p>
            <a:pPr algn="just">
              <a:lnSpc>
                <a:spcPct val="150000"/>
              </a:lnSpc>
            </a:pPr>
            <a:r>
              <a:rPr lang="tr-TR" sz="2400" b="1" dirty="0" smtClean="0"/>
              <a:t>Renkli </a:t>
            </a:r>
            <a:r>
              <a:rPr lang="tr-TR" sz="2400" b="1" dirty="0"/>
              <a:t>lekeler: </a:t>
            </a:r>
            <a:r>
              <a:rPr lang="tr-TR" sz="2400" dirty="0"/>
              <a:t>Mürekkep, meyve, tentürdiyot, pas, çay, kahve vb. lekeler bu gruba girer. Bunlar oluştukları yüzey üzerinde kendi renklerini bırakır. İlk </a:t>
            </a:r>
            <a:r>
              <a:rPr lang="tr-TR" sz="2400" dirty="0" smtClean="0"/>
              <a:t>bakışta </a:t>
            </a:r>
            <a:r>
              <a:rPr lang="tr-TR" sz="2400" dirty="0"/>
              <a:t>hangi maddeye ait olduğu kolaylıkla tanınan lekelerdir.</a:t>
            </a:r>
          </a:p>
        </p:txBody>
      </p:sp>
    </p:spTree>
    <p:extLst>
      <p:ext uri="{BB962C8B-B14F-4D97-AF65-F5344CB8AC3E}">
        <p14:creationId xmlns:p14="http://schemas.microsoft.com/office/powerpoint/2010/main" val="503540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a:t>Görünüşlerine Göre Lekeler</a:t>
            </a:r>
          </a:p>
        </p:txBody>
      </p:sp>
      <p:sp>
        <p:nvSpPr>
          <p:cNvPr id="3" name="İçerik Yer Tutucusu 2"/>
          <p:cNvSpPr>
            <a:spLocks noGrp="1"/>
          </p:cNvSpPr>
          <p:nvPr>
            <p:ph idx="1"/>
          </p:nvPr>
        </p:nvSpPr>
        <p:spPr/>
        <p:txBody>
          <a:bodyPr>
            <a:normAutofit fontScale="77500" lnSpcReduction="20000"/>
          </a:bodyPr>
          <a:lstStyle/>
          <a:p>
            <a:pPr algn="just">
              <a:lnSpc>
                <a:spcPct val="150000"/>
              </a:lnSpc>
            </a:pPr>
            <a:r>
              <a:rPr lang="tr-TR" sz="2400" b="1" dirty="0"/>
              <a:t>Kabuklu lekeler: </a:t>
            </a:r>
            <a:r>
              <a:rPr lang="tr-TR" sz="2400" dirty="0"/>
              <a:t>Zift, katran, yağlı boya, mum, oje, sakız lekesi bu gruba </a:t>
            </a:r>
            <a:r>
              <a:rPr lang="tr-TR" sz="2400" dirty="0" smtClean="0"/>
              <a:t>girer</a:t>
            </a:r>
            <a:r>
              <a:rPr lang="tr-TR" sz="2400" dirty="0"/>
              <a:t>. Bu maddeler yüzey üzerinde sert, kalın bir tabaka oluşturur.</a:t>
            </a:r>
          </a:p>
          <a:p>
            <a:pPr algn="just">
              <a:lnSpc>
                <a:spcPct val="150000"/>
              </a:lnSpc>
            </a:pPr>
            <a:r>
              <a:rPr lang="tr-TR" sz="2400" b="1" dirty="0" smtClean="0"/>
              <a:t>Karışık </a:t>
            </a:r>
            <a:r>
              <a:rPr lang="tr-TR" sz="2400" b="1" dirty="0"/>
              <a:t>lekeler: </a:t>
            </a:r>
            <a:r>
              <a:rPr lang="tr-TR" sz="2400" dirty="0"/>
              <a:t>İki ve daha fazla kirleticinin oluşturduğu lekelerdir. Yemek </a:t>
            </a:r>
            <a:r>
              <a:rPr lang="tr-TR" sz="2400" dirty="0" smtClean="0"/>
              <a:t>lekeleri</a:t>
            </a:r>
            <a:r>
              <a:rPr lang="tr-TR" sz="2400" dirty="0"/>
              <a:t>, ruj lekesi, mum lekesi bu gruba girmektedir. Bileşiminde yağ lekesi olan karışık lekelerde öncelikle yağ lekesi eritici gereçlerle çıkarılmalı ardından renk lekesi çıkarılmalıdır. Bu lekelerin çıkarılmasında sabun, deterjan, beyazlatıcı gereçler ve piyasadaki leke çıkarıcılar kullanılmaktadır.</a:t>
            </a:r>
          </a:p>
        </p:txBody>
      </p:sp>
    </p:spTree>
    <p:extLst>
      <p:ext uri="{BB962C8B-B14F-4D97-AF65-F5344CB8AC3E}">
        <p14:creationId xmlns:p14="http://schemas.microsoft.com/office/powerpoint/2010/main" val="528314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a:t>Leke Çıkarma Yöntemleri</a:t>
            </a:r>
          </a:p>
        </p:txBody>
      </p:sp>
      <p:sp>
        <p:nvSpPr>
          <p:cNvPr id="3" name="İçerik Yer Tutucusu 2"/>
          <p:cNvSpPr>
            <a:spLocks noGrp="1"/>
          </p:cNvSpPr>
          <p:nvPr>
            <p:ph idx="1"/>
          </p:nvPr>
        </p:nvSpPr>
        <p:spPr/>
        <p:txBody>
          <a:bodyPr>
            <a:normAutofit/>
          </a:bodyPr>
          <a:lstStyle/>
          <a:p>
            <a:pPr algn="just">
              <a:lnSpc>
                <a:spcPct val="150000"/>
              </a:lnSpc>
            </a:pPr>
            <a:r>
              <a:rPr lang="tr-TR" sz="2400" dirty="0"/>
              <a:t>Leke çıkarma işlemleri yapılırken öncelikle sabırlı, dikkatli ve özenli olunmalıdır. </a:t>
            </a:r>
            <a:r>
              <a:rPr lang="tr-TR" sz="2400" dirty="0" smtClean="0"/>
              <a:t>Leke </a:t>
            </a:r>
            <a:r>
              <a:rPr lang="tr-TR" sz="2400" dirty="0"/>
              <a:t>çıkarmada araç gereç bilgisi ve yöntemleri hakkında bilgi ve beceri sahibi olunmalıdır. </a:t>
            </a:r>
            <a:endParaRPr lang="en-US" sz="2400" dirty="0" smtClean="0"/>
          </a:p>
          <a:p>
            <a:pPr algn="just">
              <a:lnSpc>
                <a:spcPct val="150000"/>
              </a:lnSpc>
            </a:pPr>
            <a:r>
              <a:rPr lang="tr-TR" sz="2400" dirty="0" smtClean="0"/>
              <a:t>Lekenin </a:t>
            </a:r>
            <a:r>
              <a:rPr lang="tr-TR" sz="2400" dirty="0"/>
              <a:t>cinsine göre dört yöntem kullanılmaktadır.</a:t>
            </a:r>
          </a:p>
        </p:txBody>
      </p:sp>
    </p:spTree>
    <p:extLst>
      <p:ext uri="{BB962C8B-B14F-4D97-AF65-F5344CB8AC3E}">
        <p14:creationId xmlns:p14="http://schemas.microsoft.com/office/powerpoint/2010/main" val="1892252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a:t>Leke Çıkarma Yöntemleri</a:t>
            </a:r>
          </a:p>
        </p:txBody>
      </p:sp>
      <p:sp>
        <p:nvSpPr>
          <p:cNvPr id="3" name="İçerik Yer Tutucusu 2"/>
          <p:cNvSpPr>
            <a:spLocks noGrp="1"/>
          </p:cNvSpPr>
          <p:nvPr>
            <p:ph idx="1"/>
          </p:nvPr>
        </p:nvSpPr>
        <p:spPr/>
        <p:txBody>
          <a:bodyPr>
            <a:normAutofit fontScale="92500"/>
          </a:bodyPr>
          <a:lstStyle/>
          <a:p>
            <a:pPr algn="just">
              <a:lnSpc>
                <a:spcPct val="150000"/>
              </a:lnSpc>
            </a:pPr>
            <a:r>
              <a:rPr lang="tr-TR" sz="2400" b="1" dirty="0"/>
              <a:t>Sabunlayarak leke çıkarma: </a:t>
            </a:r>
            <a:r>
              <a:rPr lang="tr-TR" sz="2400" dirty="0"/>
              <a:t>Özellikle suya, sabuna karşı dayanıklı olan </a:t>
            </a:r>
            <a:r>
              <a:rPr lang="tr-TR" sz="2400" dirty="0" smtClean="0"/>
              <a:t>yüzeylerdeki </a:t>
            </a:r>
            <a:r>
              <a:rPr lang="tr-TR" sz="2400" dirty="0"/>
              <a:t>yağlı lekelerin çıkarılmasında uygulanır. Suda çözünen sabun </a:t>
            </a:r>
            <a:r>
              <a:rPr lang="tr-TR" sz="2400" dirty="0" smtClean="0"/>
              <a:t>bileşimindeki </a:t>
            </a:r>
            <a:r>
              <a:rPr lang="tr-TR" sz="2400" dirty="0"/>
              <a:t>temel maddelere yağ asidi ve sodyum–potasyum hidroksite ayrışır. Baz özelliğindeki hidroksit, yağlı lekedeki yağ asitleri ile birleşerek sabunlaşma olayını meydana getirir. Böylece yağlı lekeler bulundukları yüzeyden ayrılarak leke çıkmış olur.</a:t>
            </a:r>
          </a:p>
        </p:txBody>
      </p:sp>
    </p:spTree>
    <p:extLst>
      <p:ext uri="{BB962C8B-B14F-4D97-AF65-F5344CB8AC3E}">
        <p14:creationId xmlns:p14="http://schemas.microsoft.com/office/powerpoint/2010/main" val="751117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a:t>Leke Çıkarma Yöntemleri</a:t>
            </a:r>
          </a:p>
        </p:txBody>
      </p:sp>
      <p:sp>
        <p:nvSpPr>
          <p:cNvPr id="3" name="İçerik Yer Tutucusu 2"/>
          <p:cNvSpPr>
            <a:spLocks noGrp="1"/>
          </p:cNvSpPr>
          <p:nvPr>
            <p:ph idx="1"/>
          </p:nvPr>
        </p:nvSpPr>
        <p:spPr/>
        <p:txBody>
          <a:bodyPr>
            <a:normAutofit fontScale="85000" lnSpcReduction="20000"/>
          </a:bodyPr>
          <a:lstStyle/>
          <a:p>
            <a:pPr algn="just">
              <a:lnSpc>
                <a:spcPct val="150000"/>
              </a:lnSpc>
            </a:pPr>
            <a:r>
              <a:rPr lang="tr-TR" sz="2400" b="1" dirty="0"/>
              <a:t>Emdirerek leke çıkarma: </a:t>
            </a:r>
            <a:r>
              <a:rPr lang="tr-TR" sz="2400" dirty="0"/>
              <a:t>Kalın, yünlü, açık renkli kumaşlardaki yağ ve yağlı madde lekeleri bu yöntemle çıkarılır. Lekenin üzerine un, talk pudrası, kil veya tebeşir tozu gibi emici bir madde serpilir. Lekeli yerin üstüne ve altına kurutma kâğıdı veya kâğıt havlu konularak ütülenir. Isının etkisiyle eriyen yağlar, emici tozlar tarafından emilir, daha sonra giysinin üstündeki emici tozlar elbise fırçası ile fırçalanarak temizlenir. Koyu renk tüylü kumaşlarda emici tozlar tüylerin arasına girerek beyaz bir iz bırakabilir. Bu nedenle koyu renk kalın kumaşlarda bu yöntem tercih edilmez.</a:t>
            </a:r>
          </a:p>
        </p:txBody>
      </p:sp>
    </p:spTree>
    <p:extLst>
      <p:ext uri="{BB962C8B-B14F-4D97-AF65-F5344CB8AC3E}">
        <p14:creationId xmlns:p14="http://schemas.microsoft.com/office/powerpoint/2010/main" val="1827209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tr-TR" dirty="0"/>
              <a:t>Leke Çıkarma Yöntemleri</a:t>
            </a:r>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sz="2400" b="1" dirty="0"/>
              <a:t>Eriterek leke çıkarma: </a:t>
            </a:r>
            <a:r>
              <a:rPr lang="tr-TR" sz="2400" dirty="0"/>
              <a:t>Yağ, yemek, ruj, yağlı boya gibi lekeler bu yöntemle çıkarılır. Yıkanabilen kumaş ve yüzeylerde yağ, yemek ve şekerli madde </a:t>
            </a:r>
            <a:r>
              <a:rPr lang="tr-TR" sz="2400" dirty="0" smtClean="0"/>
              <a:t>lekeleri </a:t>
            </a:r>
            <a:r>
              <a:rPr lang="tr-TR" sz="2400" dirty="0"/>
              <a:t>su, sabun veya deterjan ile yıkanarak çıkarılır. Yıkanamayan yüzeylerde </a:t>
            </a:r>
            <a:r>
              <a:rPr lang="tr-TR" sz="2400" dirty="0" smtClean="0"/>
              <a:t>lekenin </a:t>
            </a:r>
            <a:r>
              <a:rPr lang="tr-TR" sz="2400" dirty="0"/>
              <a:t>cinsine göre su, benzin, alkol ve karbon </a:t>
            </a:r>
            <a:r>
              <a:rPr lang="tr-TR" sz="2400" dirty="0" err="1"/>
              <a:t>tetraklorür</a:t>
            </a:r>
            <a:r>
              <a:rPr lang="tr-TR" sz="2400" dirty="0"/>
              <a:t> gibi </a:t>
            </a:r>
            <a:r>
              <a:rPr lang="tr-TR" sz="2400" dirty="0" err="1"/>
              <a:t>eritkenlerle</a:t>
            </a:r>
            <a:r>
              <a:rPr lang="tr-TR" sz="2400" dirty="0"/>
              <a:t> lekeli kısım silinir. </a:t>
            </a:r>
            <a:r>
              <a:rPr lang="tr-TR" sz="2400" dirty="0" err="1"/>
              <a:t>Eritkenin</a:t>
            </a:r>
            <a:r>
              <a:rPr lang="tr-TR" sz="2400" dirty="0"/>
              <a:t> izinin kalmaması için ıslak kısım kuruyana kadar hafifçe tamponla ovulur, bu işlem açık havada veya açık pencere önünde yapılmalıdır.</a:t>
            </a:r>
          </a:p>
        </p:txBody>
      </p:sp>
    </p:spTree>
    <p:extLst>
      <p:ext uri="{BB962C8B-B14F-4D97-AF65-F5344CB8AC3E}">
        <p14:creationId xmlns:p14="http://schemas.microsoft.com/office/powerpoint/2010/main" val="1371040609"/>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96</TotalTime>
  <Words>1257</Words>
  <Application>Microsoft Office PowerPoint</Application>
  <PresentationFormat>Geniş ekran</PresentationFormat>
  <Paragraphs>82</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Century Gothic</vt:lpstr>
      <vt:lpstr>Wingdings 3</vt:lpstr>
      <vt:lpstr>Duman</vt:lpstr>
      <vt:lpstr>LEKE ÇIKARMA</vt:lpstr>
      <vt:lpstr> Lekelerin Gruplandırılması</vt:lpstr>
      <vt:lpstr> Bulunduğu Yüzey Özelliğine Göre Lekeler</vt:lpstr>
      <vt:lpstr> Görünüşlerine Göre Lekeler</vt:lpstr>
      <vt:lpstr> Görünüşlerine Göre Lekeler</vt:lpstr>
      <vt:lpstr> Leke Çıkarma Yöntemleri</vt:lpstr>
      <vt:lpstr> Leke Çıkarma Yöntemleri</vt:lpstr>
      <vt:lpstr> Leke Çıkarma Yöntemleri</vt:lpstr>
      <vt:lpstr> Leke Çıkarma Yöntemleri</vt:lpstr>
      <vt:lpstr> Leke Çıkarma Yöntemleri</vt:lpstr>
      <vt:lpstr> Leke Çıkarmada Dikkat Edilecek İlkeler</vt:lpstr>
      <vt:lpstr>Leke Çıkarma İşlemine Ön Hazırlık Sırasında Uyulması Gereken İlkeler</vt:lpstr>
      <vt:lpstr>Leke Çıkarma İşlemine Ön Hazırlık Sırasında Uyulması Gereken İlkeler</vt:lpstr>
      <vt:lpstr>Leke Çıkarma İşlemi Uygulanırken Uyulması Gereken İlkeler</vt:lpstr>
      <vt:lpstr>Leke Çıkarma İşlemi Uygulanırken Uyulması Gereken İlkeler</vt:lpstr>
      <vt:lpstr>Leke Çıkarma İşlemi Uygulanırken Uyulması Gereken İlkeler</vt:lpstr>
      <vt:lpstr>Leke Çıkarma İşlemi Uygulanırken Uyulması Gereken İlkeler</vt:lpstr>
      <vt:lpstr>Leke Çıkarma İşlemi Uygulanırken Uyulması Gereken İlkeler</vt:lpstr>
      <vt:lpstr>Leke Çıkarıldıktan Sonra Uyulması Gereken İlkeler</vt:lpstr>
      <vt:lpstr> Leke Çıkarmada Güvenlik Önlemleri</vt:lpstr>
      <vt:lpstr> Leke Çıkarmada Güvenlik Önlemleri</vt:lpstr>
      <vt:lpstr>KAYNAK</vt:lpstr>
      <vt:lpstr>KAYNAK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LEKE ÇIKARMA</dc:title>
  <dc:creator>Sinan</dc:creator>
  <cp:lastModifiedBy>Sinan</cp:lastModifiedBy>
  <cp:revision>52</cp:revision>
  <dcterms:created xsi:type="dcterms:W3CDTF">2020-06-14T16:29:00Z</dcterms:created>
  <dcterms:modified xsi:type="dcterms:W3CDTF">2020-09-15T18:12:24Z</dcterms:modified>
</cp:coreProperties>
</file>