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83" r:id="rId1"/>
  </p:sldMasterIdLst>
  <p:notesMasterIdLst>
    <p:notesMasterId r:id="rId14"/>
  </p:notesMasterIdLst>
  <p:sldIdLst>
    <p:sldId id="256" r:id="rId2"/>
    <p:sldId id="260" r:id="rId3"/>
    <p:sldId id="261" r:id="rId4"/>
    <p:sldId id="263" r:id="rId5"/>
    <p:sldId id="264" r:id="rId6"/>
    <p:sldId id="265" r:id="rId7"/>
    <p:sldId id="266" r:id="rId8"/>
    <p:sldId id="268" r:id="rId9"/>
    <p:sldId id="269" r:id="rId10"/>
    <p:sldId id="270" r:id="rId11"/>
    <p:sldId id="274" r:id="rId12"/>
    <p:sldId id="25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40"/>
  </p:normalViewPr>
  <p:slideViewPr>
    <p:cSldViewPr snapToGrid="0" snapToObjects="1">
      <p:cViewPr varScale="1">
        <p:scale>
          <a:sx n="90" d="100"/>
          <a:sy n="90" d="100"/>
        </p:scale>
        <p:origin x="232"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CC481-0658-8644-ABE5-D4BC322D3080}" type="datetimeFigureOut">
              <a:rPr lang="tr-TR" smtClean="0"/>
              <a:t>8.04.2022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06EF9-838F-3547-A209-5FC4333A2732}" type="slidenum">
              <a:rPr lang="tr-TR" smtClean="0"/>
              <a:t>‹#›</a:t>
            </a:fld>
            <a:endParaRPr lang="tr-TR"/>
          </a:p>
        </p:txBody>
      </p:sp>
    </p:spTree>
    <p:extLst>
      <p:ext uri="{BB962C8B-B14F-4D97-AF65-F5344CB8AC3E}">
        <p14:creationId xmlns:p14="http://schemas.microsoft.com/office/powerpoint/2010/main" val="107930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D221360-704F-0347-A736-8AD37F687601}" type="datetime1">
              <a:rPr lang="tr-TR" smtClean="0"/>
              <a:t>8.04.2022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2AD3EF1-292C-BB46-BB40-D70E0216179C}" type="slidenum">
              <a:rPr lang="tr-TR" smtClean="0"/>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27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EAA4C63D-3D3F-B44C-ABF4-2108707A41CC}" type="datetime1">
              <a:rPr lang="tr-TR" smtClean="0"/>
              <a:t>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AD3EF1-292C-BB46-BB40-D70E0216179C}" type="slidenum">
              <a:rPr lang="tr-TR" smtClean="0"/>
              <a:t>‹#›</a:t>
            </a:fld>
            <a:endParaRPr lang="tr-TR"/>
          </a:p>
        </p:txBody>
      </p:sp>
    </p:spTree>
    <p:extLst>
      <p:ext uri="{BB962C8B-B14F-4D97-AF65-F5344CB8AC3E}">
        <p14:creationId xmlns:p14="http://schemas.microsoft.com/office/powerpoint/2010/main" val="3997588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F99ADC0A-DFBD-6148-9DB6-D4C0F5CD2560}"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599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9C413BA9-4EDD-6F4C-8B20-9682693491B3}"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788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A8EEC9F7-3816-C943-9663-01F9849AA4FF}"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spTree>
    <p:extLst>
      <p:ext uri="{BB962C8B-B14F-4D97-AF65-F5344CB8AC3E}">
        <p14:creationId xmlns:p14="http://schemas.microsoft.com/office/powerpoint/2010/main" val="1420471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0D922AC-D92B-F343-B150-E141F47A25B4}"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296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5B2165CD-3086-4647-905C-48C3E439036D}"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041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2C83C1C8-87BA-394B-9A3D-9BA7C696A919}"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68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E3FDF5A4-6744-9C41-B5EB-2D06F74913E8}"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2995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E86BFB31-26F8-3C46-BAA6-7686A407D0A6}"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A6E18D-346B-384E-AEC8-E3F063C5A676}" type="slidenum">
              <a:rPr lang="tr-TR" smtClean="0"/>
              <a:t>‹#›</a:t>
            </a:fld>
            <a:endParaRPr lang="tr-TR"/>
          </a:p>
        </p:txBody>
      </p:sp>
    </p:spTree>
    <p:extLst>
      <p:ext uri="{BB962C8B-B14F-4D97-AF65-F5344CB8AC3E}">
        <p14:creationId xmlns:p14="http://schemas.microsoft.com/office/powerpoint/2010/main" val="141460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654756"/>
            <a:ext cx="9601196" cy="5221112"/>
          </a:xfrm>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7634AF03-DD84-C44F-A45D-239117AE263B}"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spTree>
    <p:extLst>
      <p:ext uri="{BB962C8B-B14F-4D97-AF65-F5344CB8AC3E}">
        <p14:creationId xmlns:p14="http://schemas.microsoft.com/office/powerpoint/2010/main" val="96832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9B7A1845-89EF-5044-AEA7-29B987EE998C}"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2006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C67C8820-798D-4449-9D26-3FAE61067731}" type="datetime1">
              <a:rPr lang="tr-TR" smtClean="0"/>
              <a:t>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AD3EF1-292C-BB46-BB40-D70E0216179C}" type="slidenum">
              <a:rPr lang="tr-TR" smtClean="0"/>
              <a:t>‹#›</a:t>
            </a:fld>
            <a:endParaRPr lang="tr-TR"/>
          </a:p>
        </p:txBody>
      </p:sp>
    </p:spTree>
    <p:extLst>
      <p:ext uri="{BB962C8B-B14F-4D97-AF65-F5344CB8AC3E}">
        <p14:creationId xmlns:p14="http://schemas.microsoft.com/office/powerpoint/2010/main" val="219721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097F3CED-9F4B-9541-8EA9-C40F58DE950B}" type="datetime1">
              <a:rPr lang="tr-TR" smtClean="0"/>
              <a:t>8.04.2022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2AD3EF1-292C-BB46-BB40-D70E0216179C}"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612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FA50967-13C1-9345-A1EB-542721D5A7AA}" type="datetime1">
              <a:rPr lang="tr-TR" smtClean="0"/>
              <a:t>8.04.2022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2AD3EF1-292C-BB46-BB40-D70E0216179C}"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85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CE185-5EAF-954F-9581-51E758465419}" type="datetime1">
              <a:rPr lang="tr-TR" smtClean="0"/>
              <a:t>8.04.2022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2AD3EF1-292C-BB46-BB40-D70E0216179C}" type="slidenum">
              <a:rPr lang="tr-TR" smtClean="0"/>
              <a:t>‹#›</a:t>
            </a:fld>
            <a:endParaRPr lang="tr-TR"/>
          </a:p>
        </p:txBody>
      </p:sp>
    </p:spTree>
    <p:extLst>
      <p:ext uri="{BB962C8B-B14F-4D97-AF65-F5344CB8AC3E}">
        <p14:creationId xmlns:p14="http://schemas.microsoft.com/office/powerpoint/2010/main" val="171509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F7D5AFB3-E9BB-AC42-8C8D-A44FFE638DD4}" type="datetime1">
              <a:rPr lang="tr-TR" smtClean="0"/>
              <a:t>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AD3EF1-292C-BB46-BB40-D70E0216179C}"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258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C8E40B10-6034-CF47-9319-4D580F5D2FC5}" type="datetime1">
              <a:rPr lang="tr-TR" smtClean="0"/>
              <a:t>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AD3EF1-292C-BB46-BB40-D70E0216179C}" type="slidenum">
              <a:rPr lang="tr-TR" smtClean="0"/>
              <a:t>‹#›</a:t>
            </a:fld>
            <a:endParaRPr lang="tr-TR"/>
          </a:p>
        </p:txBody>
      </p:sp>
    </p:spTree>
    <p:extLst>
      <p:ext uri="{BB962C8B-B14F-4D97-AF65-F5344CB8AC3E}">
        <p14:creationId xmlns:p14="http://schemas.microsoft.com/office/powerpoint/2010/main" val="341484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1A504D-9A69-7F49-AE52-129516329479}" type="datetime1">
              <a:rPr lang="tr-TR" smtClean="0"/>
              <a:t>8.04.2022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AD3EF1-292C-BB46-BB40-D70E0216179C}" type="slidenum">
              <a:rPr lang="tr-TR" smtClean="0"/>
              <a:t>‹#›</a:t>
            </a:fld>
            <a:endParaRPr lang="tr-TR"/>
          </a:p>
        </p:txBody>
      </p:sp>
    </p:spTree>
    <p:extLst>
      <p:ext uri="{BB962C8B-B14F-4D97-AF65-F5344CB8AC3E}">
        <p14:creationId xmlns:p14="http://schemas.microsoft.com/office/powerpoint/2010/main" val="273541683"/>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 id="2147484595" r:id="rId12"/>
    <p:sldLayoutId id="2147484596" r:id="rId13"/>
    <p:sldLayoutId id="2147484597" r:id="rId14"/>
    <p:sldLayoutId id="2147484598" r:id="rId15"/>
    <p:sldLayoutId id="2147484599" r:id="rId16"/>
    <p:sldLayoutId id="2147484600" r:id="rId17"/>
    <p:sldLayoutId id="2147484601" r:id="rId18"/>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12EE3CF-1E87-BA41-80DC-5A6DD3E324AD}"/>
              </a:ext>
            </a:extLst>
          </p:cNvPr>
          <p:cNvSpPr>
            <a:spLocks noGrp="1"/>
          </p:cNvSpPr>
          <p:nvPr>
            <p:ph type="ctrTitle"/>
          </p:nvPr>
        </p:nvSpPr>
        <p:spPr/>
        <p:txBody>
          <a:bodyPr/>
          <a:lstStyle/>
          <a:p>
            <a:r>
              <a:rPr lang="tr-TR" dirty="0"/>
              <a:t>5. HAFTA</a:t>
            </a:r>
          </a:p>
        </p:txBody>
      </p:sp>
      <p:sp>
        <p:nvSpPr>
          <p:cNvPr id="3" name="Alt Başlık 2">
            <a:extLst>
              <a:ext uri="{FF2B5EF4-FFF2-40B4-BE49-F238E27FC236}">
                <a16:creationId xmlns:a16="http://schemas.microsoft.com/office/drawing/2014/main" id="{2879C8CC-D63C-704F-91A0-F593972EA939}"/>
              </a:ext>
            </a:extLst>
          </p:cNvPr>
          <p:cNvSpPr>
            <a:spLocks noGrp="1"/>
          </p:cNvSpPr>
          <p:nvPr>
            <p:ph type="subTitle" idx="1"/>
          </p:nvPr>
        </p:nvSpPr>
        <p:spPr/>
        <p:txBody>
          <a:bodyPr>
            <a:normAutofit/>
          </a:bodyPr>
          <a:lstStyle/>
          <a:p>
            <a:r>
              <a:rPr lang="tr-TR" b="1" dirty="0" err="1"/>
              <a:t>Fordizm</a:t>
            </a:r>
            <a:r>
              <a:rPr lang="tr-TR" b="1" dirty="0"/>
              <a:t>, Montaj Hattı ve Bilimsel Yönetim</a:t>
            </a:r>
          </a:p>
          <a:p>
            <a:endParaRPr lang="tr-TR" dirty="0"/>
          </a:p>
          <a:p>
            <a:endParaRPr lang="tr-TR" dirty="0"/>
          </a:p>
        </p:txBody>
      </p:sp>
    </p:spTree>
    <p:extLst>
      <p:ext uri="{BB962C8B-B14F-4D97-AF65-F5344CB8AC3E}">
        <p14:creationId xmlns:p14="http://schemas.microsoft.com/office/powerpoint/2010/main" val="2394426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D7CE8B-E376-7742-9BF2-C837AE35EEF9}"/>
              </a:ext>
            </a:extLst>
          </p:cNvPr>
          <p:cNvSpPr>
            <a:spLocks noGrp="1"/>
          </p:cNvSpPr>
          <p:nvPr>
            <p:ph idx="1"/>
          </p:nvPr>
        </p:nvSpPr>
        <p:spPr>
          <a:xfrm>
            <a:off x="838200" y="788670"/>
            <a:ext cx="10515600" cy="5388293"/>
          </a:xfrm>
        </p:spPr>
        <p:txBody>
          <a:bodyPr>
            <a:normAutofit/>
          </a:bodyPr>
          <a:lstStyle/>
          <a:p>
            <a:pPr algn="just"/>
            <a:endParaRPr lang="tr-TR" dirty="0"/>
          </a:p>
          <a:p>
            <a:pPr algn="just"/>
            <a:endParaRPr lang="tr-TR" b="1" dirty="0"/>
          </a:p>
          <a:p>
            <a:pPr algn="just"/>
            <a:r>
              <a:rPr lang="tr-TR" dirty="0"/>
              <a:t>Bilimsel yönetim akımının işbölümü algısı arasında nitel bir fark mevcuttur. Bu fark da </a:t>
            </a:r>
            <a:r>
              <a:rPr lang="tr-TR" dirty="0" err="1"/>
              <a:t>manüfaktür</a:t>
            </a:r>
            <a:r>
              <a:rPr lang="tr-TR" dirty="0"/>
              <a:t> (</a:t>
            </a:r>
            <a:r>
              <a:rPr lang="tr-TR" dirty="0" err="1"/>
              <a:t>zanaatkarlık+elbirliği</a:t>
            </a:r>
            <a:r>
              <a:rPr lang="tr-TR" dirty="0"/>
              <a:t>) ile </a:t>
            </a:r>
            <a:r>
              <a:rPr lang="tr-TR" dirty="0" err="1"/>
              <a:t>maşinofaktür</a:t>
            </a:r>
            <a:r>
              <a:rPr lang="tr-TR" dirty="0"/>
              <a:t> (makineli/fabrikalı üretim) tarzları arasındaki farktan kaynaklanmaktadır. </a:t>
            </a:r>
          </a:p>
          <a:p>
            <a:pPr algn="just"/>
            <a:r>
              <a:rPr lang="tr-TR" sz="2400" b="1" dirty="0"/>
              <a:t>Smith’in toplu iğne fabrikası</a:t>
            </a:r>
            <a:r>
              <a:rPr lang="tr-TR" sz="2400" dirty="0"/>
              <a:t>nda çalışanların alet üzerinde uzmanlaşmasıyla hız ve üretim artışı sağlanmaktadır. Ü</a:t>
            </a:r>
            <a:r>
              <a:rPr lang="tr-TR" dirty="0"/>
              <a:t>retkenlik artışı çalışanlardan ve onlarından yeteneklerinden kaynaklanmaktadır. Adam </a:t>
            </a:r>
            <a:r>
              <a:rPr lang="tr-TR" dirty="0" err="1"/>
              <a:t>Smith’de</a:t>
            </a:r>
            <a:r>
              <a:rPr lang="tr-TR" dirty="0"/>
              <a:t> işbölümü tümüyle çalışanların kendi gelişimlerini sağlamaya yönelik olarak örgütlenmiş bir tür iş rahatlatma operasyonudur. (Üretkenlik - </a:t>
            </a:r>
            <a:r>
              <a:rPr lang="tr-TR" b="1" i="1" dirty="0" err="1"/>
              <a:t>productivity</a:t>
            </a:r>
            <a:r>
              <a:rPr lang="tr-TR" dirty="0"/>
              <a:t>) (Erken birikim ve kısmen yaygın birikim)</a:t>
            </a:r>
            <a:endParaRPr lang="tr-TR" sz="2400" dirty="0"/>
          </a:p>
        </p:txBody>
      </p:sp>
      <p:sp>
        <p:nvSpPr>
          <p:cNvPr id="4" name="Slayt Numarası Yer Tutucusu 3">
            <a:extLst>
              <a:ext uri="{FF2B5EF4-FFF2-40B4-BE49-F238E27FC236}">
                <a16:creationId xmlns:a16="http://schemas.microsoft.com/office/drawing/2014/main" id="{089A9779-8826-F348-9B0E-407610751CBC}"/>
              </a:ext>
            </a:extLst>
          </p:cNvPr>
          <p:cNvSpPr>
            <a:spLocks noGrp="1"/>
          </p:cNvSpPr>
          <p:nvPr>
            <p:ph type="sldNum" sz="quarter" idx="12"/>
          </p:nvPr>
        </p:nvSpPr>
        <p:spPr/>
        <p:txBody>
          <a:bodyPr/>
          <a:lstStyle/>
          <a:p>
            <a:fld id="{F2AD3EF1-292C-BB46-BB40-D70E0216179C}" type="slidenum">
              <a:rPr lang="tr-TR" smtClean="0"/>
              <a:t>10</a:t>
            </a:fld>
            <a:endParaRPr lang="tr-TR"/>
          </a:p>
        </p:txBody>
      </p:sp>
    </p:spTree>
    <p:extLst>
      <p:ext uri="{BB962C8B-B14F-4D97-AF65-F5344CB8AC3E}">
        <p14:creationId xmlns:p14="http://schemas.microsoft.com/office/powerpoint/2010/main" val="162720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D7CE8B-E376-7742-9BF2-C837AE35EEF9}"/>
              </a:ext>
            </a:extLst>
          </p:cNvPr>
          <p:cNvSpPr>
            <a:spLocks noGrp="1"/>
          </p:cNvSpPr>
          <p:nvPr>
            <p:ph idx="1"/>
          </p:nvPr>
        </p:nvSpPr>
        <p:spPr>
          <a:xfrm>
            <a:off x="838200" y="788670"/>
            <a:ext cx="10515600" cy="5388293"/>
          </a:xfrm>
        </p:spPr>
        <p:txBody>
          <a:bodyPr>
            <a:normAutofit lnSpcReduction="10000"/>
          </a:bodyPr>
          <a:lstStyle/>
          <a:p>
            <a:pPr algn="just"/>
            <a:r>
              <a:rPr lang="tr-TR" b="1" dirty="0"/>
              <a:t>M</a:t>
            </a:r>
            <a:r>
              <a:rPr lang="tr-TR" sz="2400" b="1" dirty="0"/>
              <a:t>ontaj hattında </a:t>
            </a:r>
            <a:r>
              <a:rPr lang="tr-TR" sz="2400" dirty="0"/>
              <a:t>ise üretim artışını belirleyen süreç ve </a:t>
            </a:r>
            <a:r>
              <a:rPr lang="tr-TR" sz="2400" b="1" dirty="0"/>
              <a:t>süreç yönetimi</a:t>
            </a:r>
            <a:r>
              <a:rPr lang="tr-TR" sz="2400" dirty="0"/>
              <a:t>dir. </a:t>
            </a:r>
            <a:r>
              <a:rPr lang="tr-TR" dirty="0"/>
              <a:t>K</a:t>
            </a:r>
            <a:r>
              <a:rPr lang="tr-TR" sz="2400" dirty="0"/>
              <a:t>işisel yönetimin yerine </a:t>
            </a:r>
            <a:r>
              <a:rPr lang="tr-TR" dirty="0"/>
              <a:t>süreç yönetimi </a:t>
            </a:r>
            <a:r>
              <a:rPr lang="tr-TR" sz="2400" dirty="0"/>
              <a:t>geçmektedir. </a:t>
            </a:r>
            <a:r>
              <a:rPr lang="tr-TR" dirty="0"/>
              <a:t>Üretim sistemi bir yönetsel süreç olarak örgütlenmekte ve herkes bu sürecin bir parçası ve birbirine bağlı olarak çalışmaktadır. Bağlılığı sağlayan da hattın kendisidir (Verimlilik/etkinlik - </a:t>
            </a:r>
            <a:r>
              <a:rPr lang="tr-TR" b="1" i="1" dirty="0" err="1"/>
              <a:t>efficiency</a:t>
            </a:r>
            <a:r>
              <a:rPr lang="tr-TR" dirty="0"/>
              <a:t>).</a:t>
            </a:r>
          </a:p>
          <a:p>
            <a:pPr algn="just"/>
            <a:r>
              <a:rPr lang="tr-TR" dirty="0"/>
              <a:t>Her işçi yapmakla yükümlü olduğu işin tümünü, ne hızlı ne yavaş, tam zamanında yapmakla yükümlüdür. İş bir sürece dönüşmüş ve herkesin yaptığı iş ve çalışma hızları birbirine bağlanarak üretim olanaklı kılınmıştır. İşin hızını belirleyen montaj hattının akış hızıdır. Mekanizasyon ve otomasyon belirleyicidir (Yoğun birikim rejimi).</a:t>
            </a:r>
          </a:p>
          <a:p>
            <a:pPr algn="just"/>
            <a:r>
              <a:rPr lang="tr-TR" b="1" dirty="0"/>
              <a:t>Makineleşmeyle, </a:t>
            </a:r>
            <a:r>
              <a:rPr lang="tr-TR" b="1" dirty="0" err="1"/>
              <a:t>manüfaktür</a:t>
            </a:r>
            <a:r>
              <a:rPr lang="tr-TR" b="1" dirty="0"/>
              <a:t> üretimindeki işgününü uzatamama sorunu aşılmış olmaktadır.</a:t>
            </a:r>
          </a:p>
          <a:p>
            <a:pPr algn="just"/>
            <a:r>
              <a:rPr lang="tr-TR" dirty="0"/>
              <a:t>Süreci örgütleyecek olan yöneticiler, mühendislerdir. Çalışanlar iş sürecinin bir parçası olarak çalışırlar. İşlerini yaparken bir alete, örneğin bir yıldız anahtara sahip olsalar da bunu bir zanaatkar/usta maharetiyle kullanamazlar. Bir makinenin dişlisi, bir makinenin rutin hareketi şeklinde çalışırlar.</a:t>
            </a:r>
            <a:endParaRPr lang="tr-TR" sz="2400" dirty="0"/>
          </a:p>
        </p:txBody>
      </p:sp>
      <p:sp>
        <p:nvSpPr>
          <p:cNvPr id="4" name="Slayt Numarası Yer Tutucusu 3">
            <a:extLst>
              <a:ext uri="{FF2B5EF4-FFF2-40B4-BE49-F238E27FC236}">
                <a16:creationId xmlns:a16="http://schemas.microsoft.com/office/drawing/2014/main" id="{089A9779-8826-F348-9B0E-407610751CBC}"/>
              </a:ext>
            </a:extLst>
          </p:cNvPr>
          <p:cNvSpPr>
            <a:spLocks noGrp="1"/>
          </p:cNvSpPr>
          <p:nvPr>
            <p:ph type="sldNum" sz="quarter" idx="12"/>
          </p:nvPr>
        </p:nvSpPr>
        <p:spPr/>
        <p:txBody>
          <a:bodyPr/>
          <a:lstStyle/>
          <a:p>
            <a:fld id="{F2AD3EF1-292C-BB46-BB40-D70E0216179C}" type="slidenum">
              <a:rPr lang="tr-TR" smtClean="0"/>
              <a:t>11</a:t>
            </a:fld>
            <a:endParaRPr lang="tr-TR"/>
          </a:p>
        </p:txBody>
      </p:sp>
    </p:spTree>
    <p:extLst>
      <p:ext uri="{BB962C8B-B14F-4D97-AF65-F5344CB8AC3E}">
        <p14:creationId xmlns:p14="http://schemas.microsoft.com/office/powerpoint/2010/main" val="48801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13584F-885F-8C4D-B259-DCDBCB48D3F8}"/>
              </a:ext>
            </a:extLst>
          </p:cNvPr>
          <p:cNvSpPr>
            <a:spLocks noGrp="1"/>
          </p:cNvSpPr>
          <p:nvPr>
            <p:ph idx="1"/>
          </p:nvPr>
        </p:nvSpPr>
        <p:spPr>
          <a:xfrm>
            <a:off x="838200" y="537210"/>
            <a:ext cx="10515600" cy="5639753"/>
          </a:xfrm>
        </p:spPr>
        <p:txBody>
          <a:bodyPr>
            <a:normAutofit/>
          </a:bodyPr>
          <a:lstStyle/>
          <a:p>
            <a:pPr algn="just"/>
            <a:endParaRPr lang="tr-TR" dirty="0"/>
          </a:p>
          <a:p>
            <a:pPr algn="just"/>
            <a:r>
              <a:rPr lang="tr-TR" dirty="0"/>
              <a:t>Üretim sürecinde montaj hattıyla devrim yapan Henry Ford’dur. Montaj hattı, günümüzdeki yapay zeka/bilişim teknolojilerine kadar, modern üretim biçiminin zincirin en son ve tamamlayıcı halkasıdır. </a:t>
            </a:r>
          </a:p>
          <a:p>
            <a:pPr algn="just"/>
            <a:r>
              <a:rPr lang="tr-TR" dirty="0"/>
              <a:t>Montaj hattı öncesi otomobiller, sabit ayaklar üzerinde üretilmektedir. Her işçi yine işbölümü çerçevesinde örgütlenmiş bir iş yapmakta; herkes en iyi hızında çalışmaktadır. Ancak işçilerin parçaları alıp gelmeler sonra bu parçaları sabit ayaklar üzerinde imal edilen otomobile monte etmeleri zaman kaybına yol açmaktadır. </a:t>
            </a:r>
          </a:p>
          <a:p>
            <a:pPr algn="just"/>
            <a:r>
              <a:rPr lang="tr-TR" dirty="0"/>
              <a:t>Ford, işçileri hareketli, arabaları ise sabit tutmak yerine; işçileri montaj hattının önünde sabitlemiş, arabayı ve gerekli parçaları hareketli bir bant sistemi yardımıyla işçilerin önüne getirmiştir. Arabalar işçilerin önüne geldiğinde işçiler monte edilmesi gereken parçayı monte etmekte, böylece gidip parçayı almak için kaybedilen süreden tasarruf edilmektedir. </a:t>
            </a:r>
          </a:p>
        </p:txBody>
      </p:sp>
      <p:sp>
        <p:nvSpPr>
          <p:cNvPr id="4" name="Slayt Numarası Yer Tutucusu 3">
            <a:extLst>
              <a:ext uri="{FF2B5EF4-FFF2-40B4-BE49-F238E27FC236}">
                <a16:creationId xmlns:a16="http://schemas.microsoft.com/office/drawing/2014/main" id="{B5EC533E-A8CA-F844-A24F-F3A000B52EDA}"/>
              </a:ext>
            </a:extLst>
          </p:cNvPr>
          <p:cNvSpPr>
            <a:spLocks noGrp="1"/>
          </p:cNvSpPr>
          <p:nvPr>
            <p:ph type="sldNum" sz="quarter" idx="12"/>
          </p:nvPr>
        </p:nvSpPr>
        <p:spPr/>
        <p:txBody>
          <a:bodyPr/>
          <a:lstStyle/>
          <a:p>
            <a:fld id="{AAA6E18D-346B-384E-AEC8-E3F063C5A676}" type="slidenum">
              <a:rPr lang="tr-TR" smtClean="0"/>
              <a:t>12</a:t>
            </a:fld>
            <a:endParaRPr lang="tr-TR"/>
          </a:p>
        </p:txBody>
      </p:sp>
    </p:spTree>
    <p:extLst>
      <p:ext uri="{BB962C8B-B14F-4D97-AF65-F5344CB8AC3E}">
        <p14:creationId xmlns:p14="http://schemas.microsoft.com/office/powerpoint/2010/main" val="126757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D7CE8B-E376-7742-9BF2-C837AE35EEF9}"/>
              </a:ext>
            </a:extLst>
          </p:cNvPr>
          <p:cNvSpPr>
            <a:spLocks noGrp="1"/>
          </p:cNvSpPr>
          <p:nvPr>
            <p:ph idx="1"/>
          </p:nvPr>
        </p:nvSpPr>
        <p:spPr>
          <a:xfrm>
            <a:off x="838200" y="1417637"/>
            <a:ext cx="10515600" cy="4691063"/>
          </a:xfrm>
        </p:spPr>
        <p:txBody>
          <a:bodyPr>
            <a:normAutofit/>
          </a:bodyPr>
          <a:lstStyle/>
          <a:p>
            <a:pPr algn="just"/>
            <a:endParaRPr lang="tr-TR" sz="2800" dirty="0"/>
          </a:p>
          <a:p>
            <a:pPr algn="just"/>
            <a:r>
              <a:rPr lang="tr-TR" sz="2800" dirty="0" err="1"/>
              <a:t>Fordizm</a:t>
            </a:r>
            <a:r>
              <a:rPr lang="tr-TR" sz="2800" dirty="0"/>
              <a:t>, hem bir üretim biçimi hem de bir yaşam biçimidir (Yaygın ve yoğun birikim rejimi).</a:t>
            </a:r>
          </a:p>
          <a:p>
            <a:pPr algn="just"/>
            <a:r>
              <a:rPr lang="tr-TR" sz="2800" dirty="0"/>
              <a:t>İş ve emek sürecinin fabrikalı üretimde en verimli-etkin (</a:t>
            </a:r>
            <a:r>
              <a:rPr lang="tr-TR" sz="2800" i="1" dirty="0" err="1"/>
              <a:t>efficient</a:t>
            </a:r>
            <a:r>
              <a:rPr lang="tr-TR" sz="2800" dirty="0"/>
              <a:t>) halidir. Üretkenlik (</a:t>
            </a:r>
            <a:r>
              <a:rPr lang="tr-TR" sz="2800" i="1" dirty="0" err="1"/>
              <a:t>productivity</a:t>
            </a:r>
            <a:r>
              <a:rPr lang="tr-TR" sz="2800" dirty="0"/>
              <a:t>) ve verimlilik öncesinden görülmemiş noktalara varmıştır. </a:t>
            </a:r>
          </a:p>
          <a:p>
            <a:pPr algn="just"/>
            <a:r>
              <a:rPr lang="tr-TR" sz="2800" dirty="0"/>
              <a:t>İş yapma biçimi olarak Taylor’un Bilimsel Yönetim anlayışıyla montaj hattının birleşimidir.</a:t>
            </a:r>
          </a:p>
        </p:txBody>
      </p:sp>
      <p:sp>
        <p:nvSpPr>
          <p:cNvPr id="4" name="Slayt Numarası Yer Tutucusu 3">
            <a:extLst>
              <a:ext uri="{FF2B5EF4-FFF2-40B4-BE49-F238E27FC236}">
                <a16:creationId xmlns:a16="http://schemas.microsoft.com/office/drawing/2014/main" id="{23D5DD23-AED5-A842-90BB-65941C9EF187}"/>
              </a:ext>
            </a:extLst>
          </p:cNvPr>
          <p:cNvSpPr>
            <a:spLocks noGrp="1"/>
          </p:cNvSpPr>
          <p:nvPr>
            <p:ph type="sldNum" sz="quarter" idx="12"/>
          </p:nvPr>
        </p:nvSpPr>
        <p:spPr/>
        <p:txBody>
          <a:bodyPr/>
          <a:lstStyle/>
          <a:p>
            <a:fld id="{F2AD3EF1-292C-BB46-BB40-D70E0216179C}" type="slidenum">
              <a:rPr lang="tr-TR" smtClean="0"/>
              <a:t>2</a:t>
            </a:fld>
            <a:endParaRPr lang="tr-TR"/>
          </a:p>
        </p:txBody>
      </p:sp>
    </p:spTree>
    <p:extLst>
      <p:ext uri="{BB962C8B-B14F-4D97-AF65-F5344CB8AC3E}">
        <p14:creationId xmlns:p14="http://schemas.microsoft.com/office/powerpoint/2010/main" val="25342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D7CE8B-E376-7742-9BF2-C837AE35EEF9}"/>
              </a:ext>
            </a:extLst>
          </p:cNvPr>
          <p:cNvSpPr>
            <a:spLocks noGrp="1"/>
          </p:cNvSpPr>
          <p:nvPr>
            <p:ph idx="1"/>
          </p:nvPr>
        </p:nvSpPr>
        <p:spPr>
          <a:xfrm>
            <a:off x="838200" y="1097280"/>
            <a:ext cx="10515600" cy="5079683"/>
          </a:xfrm>
        </p:spPr>
        <p:txBody>
          <a:bodyPr>
            <a:normAutofit/>
          </a:bodyPr>
          <a:lstStyle/>
          <a:p>
            <a:pPr algn="just"/>
            <a:r>
              <a:rPr lang="tr-TR" sz="2800" dirty="0"/>
              <a:t>Bilimsel Yönetim, sistematik gözlem ve ölçüme dayalı bir yönetim sistemidir. Gözlenebilir olgular, nesnelleştirilmiş hareketler, sayısallaştırma/</a:t>
            </a:r>
            <a:r>
              <a:rPr lang="tr-TR" sz="2800" dirty="0" err="1"/>
              <a:t>nicelleştirme</a:t>
            </a:r>
            <a:r>
              <a:rPr lang="tr-TR" sz="2800" dirty="0"/>
              <a:t>, ölçme ve hesap etme bilimselliğin unsurlarıdır. </a:t>
            </a:r>
          </a:p>
          <a:p>
            <a:pPr algn="just"/>
            <a:r>
              <a:rPr lang="tr-TR" sz="2800" dirty="0"/>
              <a:t>Bir işi yapmanın en kolay, en doğru, en hızlı ve en üretken standart tek yolunu bulmak.</a:t>
            </a:r>
          </a:p>
          <a:p>
            <a:pPr algn="just"/>
            <a:r>
              <a:rPr lang="tr-TR" sz="2800" dirty="0"/>
              <a:t>Hareket ve zaman etütlerine dayalı iş tasarımı: </a:t>
            </a:r>
          </a:p>
          <a:p>
            <a:pPr lvl="1" algn="just"/>
            <a:r>
              <a:rPr lang="tr-TR" sz="2400" dirty="0"/>
              <a:t>1) İşin standartlaştırılması,</a:t>
            </a:r>
          </a:p>
          <a:p>
            <a:pPr lvl="1" algn="just"/>
            <a:r>
              <a:rPr lang="tr-TR" sz="2400" dirty="0"/>
              <a:t>2) İşin basitleştirilmesi, </a:t>
            </a:r>
          </a:p>
          <a:p>
            <a:pPr lvl="1" algn="just"/>
            <a:r>
              <a:rPr lang="tr-TR" sz="2400" dirty="0"/>
              <a:t>3) İşin olabildiğince net ve herkesin anlayacağı bir düzeyde tanımlanması. </a:t>
            </a:r>
          </a:p>
        </p:txBody>
      </p:sp>
      <p:sp>
        <p:nvSpPr>
          <p:cNvPr id="4" name="Slayt Numarası Yer Tutucusu 3">
            <a:extLst>
              <a:ext uri="{FF2B5EF4-FFF2-40B4-BE49-F238E27FC236}">
                <a16:creationId xmlns:a16="http://schemas.microsoft.com/office/drawing/2014/main" id="{1B29E551-E7F5-C749-8907-24D535508C8C}"/>
              </a:ext>
            </a:extLst>
          </p:cNvPr>
          <p:cNvSpPr>
            <a:spLocks noGrp="1"/>
          </p:cNvSpPr>
          <p:nvPr>
            <p:ph type="sldNum" sz="quarter" idx="12"/>
          </p:nvPr>
        </p:nvSpPr>
        <p:spPr/>
        <p:txBody>
          <a:bodyPr/>
          <a:lstStyle/>
          <a:p>
            <a:fld id="{F2AD3EF1-292C-BB46-BB40-D70E0216179C}" type="slidenum">
              <a:rPr lang="tr-TR" smtClean="0"/>
              <a:t>3</a:t>
            </a:fld>
            <a:endParaRPr lang="tr-TR"/>
          </a:p>
        </p:txBody>
      </p:sp>
    </p:spTree>
    <p:extLst>
      <p:ext uri="{BB962C8B-B14F-4D97-AF65-F5344CB8AC3E}">
        <p14:creationId xmlns:p14="http://schemas.microsoft.com/office/powerpoint/2010/main" val="326432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D7CE8B-E376-7742-9BF2-C837AE35EEF9}"/>
              </a:ext>
            </a:extLst>
          </p:cNvPr>
          <p:cNvSpPr>
            <a:spLocks noGrp="1"/>
          </p:cNvSpPr>
          <p:nvPr>
            <p:ph idx="1"/>
          </p:nvPr>
        </p:nvSpPr>
        <p:spPr>
          <a:xfrm>
            <a:off x="838200" y="1097280"/>
            <a:ext cx="10515600" cy="5079683"/>
          </a:xfrm>
        </p:spPr>
        <p:txBody>
          <a:bodyPr>
            <a:normAutofit lnSpcReduction="10000"/>
          </a:bodyPr>
          <a:lstStyle/>
          <a:p>
            <a:pPr algn="just"/>
            <a:r>
              <a:rPr lang="tr-TR" sz="2800" dirty="0"/>
              <a:t>19. yüzyılda verimlilik, tüm kurumsal yönetimlerin ana amacı haline gelmiştir. </a:t>
            </a:r>
          </a:p>
          <a:p>
            <a:pPr algn="just"/>
            <a:r>
              <a:rPr lang="tr-TR" sz="2800" dirty="0"/>
              <a:t>Piyasa üretimi yeni bir iş yapma tarzını gerekli kılmaktadır. İşbölümü, iş basitleştirmesi, </a:t>
            </a:r>
            <a:r>
              <a:rPr lang="tr-TR" sz="2800" dirty="0" err="1"/>
              <a:t>vasıfsızlaşma</a:t>
            </a:r>
            <a:r>
              <a:rPr lang="tr-TR" sz="2800" dirty="0"/>
              <a:t>, aşırı uzmanlaşma ve mekanizasyon temelinde emek yoğunlaşmıştır (göreli artı-değer).</a:t>
            </a:r>
          </a:p>
          <a:p>
            <a:pPr algn="just"/>
            <a:r>
              <a:rPr lang="tr-TR" sz="2800" dirty="0"/>
              <a:t>Bir verimlilik uzmanı olarak Taylor da bu zorunluluğu görmekte ve yeni üretim tarzının ihtiyaç duyduğu emek gücünü ortaya çıkarabilmek için kolları sıvamaktadır. </a:t>
            </a:r>
          </a:p>
          <a:p>
            <a:pPr algn="just"/>
            <a:r>
              <a:rPr lang="tr-TR" sz="2800" dirty="0"/>
              <a:t>Taylor, örneğin, kendi çalıştığı fabrikada düşüncelerini yaşama geçirince, bir günde taşınan hammadde miktarını 16 </a:t>
            </a:r>
            <a:r>
              <a:rPr lang="tr-TR" sz="2800" dirty="0" err="1"/>
              <a:t>ton’dan</a:t>
            </a:r>
            <a:r>
              <a:rPr lang="tr-TR" sz="2800" dirty="0"/>
              <a:t> 59 </a:t>
            </a:r>
            <a:r>
              <a:rPr lang="tr-TR" sz="2800" dirty="0" err="1"/>
              <a:t>ton’a</a:t>
            </a:r>
            <a:r>
              <a:rPr lang="tr-TR" sz="2800" dirty="0"/>
              <a:t> yükseltirken, bu iş için gerekli işçi sayısını da 500’den 149’a düşürmüştür.</a:t>
            </a:r>
          </a:p>
        </p:txBody>
      </p:sp>
      <p:sp>
        <p:nvSpPr>
          <p:cNvPr id="4" name="Slayt Numarası Yer Tutucusu 3">
            <a:extLst>
              <a:ext uri="{FF2B5EF4-FFF2-40B4-BE49-F238E27FC236}">
                <a16:creationId xmlns:a16="http://schemas.microsoft.com/office/drawing/2014/main" id="{917F6BBE-6BFF-0943-BA3E-2F532CBE24BF}"/>
              </a:ext>
            </a:extLst>
          </p:cNvPr>
          <p:cNvSpPr>
            <a:spLocks noGrp="1"/>
          </p:cNvSpPr>
          <p:nvPr>
            <p:ph type="sldNum" sz="quarter" idx="12"/>
          </p:nvPr>
        </p:nvSpPr>
        <p:spPr/>
        <p:txBody>
          <a:bodyPr/>
          <a:lstStyle/>
          <a:p>
            <a:fld id="{F2AD3EF1-292C-BB46-BB40-D70E0216179C}" type="slidenum">
              <a:rPr lang="tr-TR" smtClean="0"/>
              <a:t>4</a:t>
            </a:fld>
            <a:endParaRPr lang="tr-TR"/>
          </a:p>
        </p:txBody>
      </p:sp>
    </p:spTree>
    <p:extLst>
      <p:ext uri="{BB962C8B-B14F-4D97-AF65-F5344CB8AC3E}">
        <p14:creationId xmlns:p14="http://schemas.microsoft.com/office/powerpoint/2010/main" val="1801636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D7CE8B-E376-7742-9BF2-C837AE35EEF9}"/>
              </a:ext>
            </a:extLst>
          </p:cNvPr>
          <p:cNvSpPr>
            <a:spLocks noGrp="1"/>
          </p:cNvSpPr>
          <p:nvPr>
            <p:ph idx="1"/>
          </p:nvPr>
        </p:nvSpPr>
        <p:spPr>
          <a:xfrm>
            <a:off x="838200" y="1097280"/>
            <a:ext cx="10515600" cy="5079683"/>
          </a:xfrm>
        </p:spPr>
        <p:txBody>
          <a:bodyPr>
            <a:normAutofit/>
          </a:bodyPr>
          <a:lstStyle/>
          <a:p>
            <a:pPr marL="0" indent="0" algn="just">
              <a:buNone/>
            </a:pPr>
            <a:endParaRPr lang="tr-TR" b="1" dirty="0"/>
          </a:p>
          <a:p>
            <a:pPr algn="just"/>
            <a:r>
              <a:rPr lang="tr-TR" sz="2800" dirty="0"/>
              <a:t>Bilimsel Yönetim yaklaşımı uzantısında  yönetim evrenseldir ve evrensel bazı ilkelere dayanmaktadır. Bu anlamda politik değildir. Siyaset biliminin «değer» yüklü dünyasından, yönetim biliminin «olgu» ve «nesnellik» yüklü dünyasına geçiş olmalıdır. </a:t>
            </a:r>
          </a:p>
          <a:p>
            <a:pPr algn="just"/>
            <a:r>
              <a:rPr lang="tr-TR" sz="2800" dirty="0"/>
              <a:t>Yönetim bilimi (ve ABD </a:t>
            </a:r>
            <a:r>
              <a:rPr lang="tr-TR" sz="2800" dirty="0" err="1"/>
              <a:t>belirlenimli</a:t>
            </a:r>
            <a:r>
              <a:rPr lang="tr-TR" sz="2800" dirty="0"/>
              <a:t> kamu yönetimi) yönetim tekniklerine odaklanmalı, uzmanlaşmalı, örgütlenme ilkeleri bulmalıdır.</a:t>
            </a:r>
          </a:p>
        </p:txBody>
      </p:sp>
      <p:sp>
        <p:nvSpPr>
          <p:cNvPr id="4" name="Slayt Numarası Yer Tutucusu 3">
            <a:extLst>
              <a:ext uri="{FF2B5EF4-FFF2-40B4-BE49-F238E27FC236}">
                <a16:creationId xmlns:a16="http://schemas.microsoft.com/office/drawing/2014/main" id="{A66FCBCB-BF90-9947-82B9-58DC4D03A0C5}"/>
              </a:ext>
            </a:extLst>
          </p:cNvPr>
          <p:cNvSpPr>
            <a:spLocks noGrp="1"/>
          </p:cNvSpPr>
          <p:nvPr>
            <p:ph type="sldNum" sz="quarter" idx="12"/>
          </p:nvPr>
        </p:nvSpPr>
        <p:spPr/>
        <p:txBody>
          <a:bodyPr/>
          <a:lstStyle/>
          <a:p>
            <a:fld id="{F2AD3EF1-292C-BB46-BB40-D70E0216179C}" type="slidenum">
              <a:rPr lang="tr-TR" smtClean="0"/>
              <a:t>5</a:t>
            </a:fld>
            <a:endParaRPr lang="tr-TR"/>
          </a:p>
        </p:txBody>
      </p:sp>
    </p:spTree>
    <p:extLst>
      <p:ext uri="{BB962C8B-B14F-4D97-AF65-F5344CB8AC3E}">
        <p14:creationId xmlns:p14="http://schemas.microsoft.com/office/powerpoint/2010/main" val="97787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D7CE8B-E376-7742-9BF2-C837AE35EEF9}"/>
              </a:ext>
            </a:extLst>
          </p:cNvPr>
          <p:cNvSpPr>
            <a:spLocks noGrp="1"/>
          </p:cNvSpPr>
          <p:nvPr>
            <p:ph idx="1"/>
          </p:nvPr>
        </p:nvSpPr>
        <p:spPr>
          <a:xfrm>
            <a:off x="838200" y="1097280"/>
            <a:ext cx="10515600" cy="5079683"/>
          </a:xfrm>
        </p:spPr>
        <p:txBody>
          <a:bodyPr>
            <a:normAutofit lnSpcReduction="10000"/>
          </a:bodyPr>
          <a:lstStyle/>
          <a:p>
            <a:pPr marL="0" indent="0" algn="just">
              <a:buNone/>
            </a:pPr>
            <a:r>
              <a:rPr lang="tr-TR" dirty="0" err="1"/>
              <a:t>Anaakım</a:t>
            </a:r>
            <a:r>
              <a:rPr lang="tr-TR" dirty="0"/>
              <a:t> yaklaşımın savunucularına göre,</a:t>
            </a:r>
          </a:p>
          <a:p>
            <a:pPr marL="0" indent="0" algn="just">
              <a:buNone/>
            </a:pPr>
            <a:r>
              <a:rPr lang="tr-TR" dirty="0"/>
              <a:t>	a)	Emir komuta sistemi merkezileştirilmeli, gücün kanalları kesin ve açık</a:t>
            </a:r>
            <a:br>
              <a:rPr lang="tr-TR" dirty="0"/>
            </a:br>
            <a:r>
              <a:rPr lang="tr-TR" dirty="0"/>
              <a:t>olarak belirlenmelidir.</a:t>
            </a:r>
          </a:p>
          <a:p>
            <a:pPr marL="0" indent="0" algn="just">
              <a:buNone/>
            </a:pPr>
            <a:r>
              <a:rPr lang="tr-TR" dirty="0"/>
              <a:t>	b)	Kurallar ve düzenlemeler hiç bir şeyi açıkta bırakmayacak şekilde</a:t>
            </a:r>
            <a:br>
              <a:rPr lang="tr-TR" dirty="0"/>
            </a:br>
            <a:r>
              <a:rPr lang="tr-TR" dirty="0"/>
              <a:t>ayrıntılı bir şekilde hazırlanmalıdır.</a:t>
            </a:r>
          </a:p>
          <a:p>
            <a:pPr marL="0" indent="0" algn="just">
              <a:buNone/>
            </a:pPr>
            <a:r>
              <a:rPr lang="tr-TR" dirty="0"/>
              <a:t>	c)	Her yönetici için en uygun ast sayısı belirlenmelidir.</a:t>
            </a:r>
          </a:p>
          <a:p>
            <a:pPr marL="0" indent="0" algn="just">
              <a:buNone/>
            </a:pPr>
            <a:r>
              <a:rPr lang="tr-TR" dirty="0"/>
              <a:t>	ç)	Yöneticiler, kendi basit işleri dışında pek bir şey bilmeyen işçilerin en</a:t>
            </a:r>
            <a:br>
              <a:rPr lang="tr-TR" dirty="0"/>
            </a:br>
            <a:r>
              <a:rPr lang="tr-TR" dirty="0"/>
              <a:t>yakın yardımcısı, bilgilendiricisi ve denetçisi olmalıdır. </a:t>
            </a:r>
          </a:p>
          <a:p>
            <a:pPr marL="0" indent="0" algn="just">
              <a:buNone/>
            </a:pPr>
            <a:r>
              <a:rPr lang="tr-TR" dirty="0"/>
              <a:t>	d) İş, olabildiğince kişiselleştirilmeli ve basitleştirilmelidir. İşten verimli sonuçlar elde etmek için işyerindeki herkes, sürekli kendi işini yapmalı; karmaşık ve belirsiz işlere dikkatleri bölerek, enerjiyi dağıtacak şekilde bir örgütlenmeye gidilmemeli; iş, yinelenen görevlerden oluşmalıdır.</a:t>
            </a:r>
          </a:p>
        </p:txBody>
      </p:sp>
      <p:sp>
        <p:nvSpPr>
          <p:cNvPr id="4" name="Slayt Numarası Yer Tutucusu 3">
            <a:extLst>
              <a:ext uri="{FF2B5EF4-FFF2-40B4-BE49-F238E27FC236}">
                <a16:creationId xmlns:a16="http://schemas.microsoft.com/office/drawing/2014/main" id="{F1603D58-2BA8-924A-B533-353AFE4F5C43}"/>
              </a:ext>
            </a:extLst>
          </p:cNvPr>
          <p:cNvSpPr>
            <a:spLocks noGrp="1"/>
          </p:cNvSpPr>
          <p:nvPr>
            <p:ph type="sldNum" sz="quarter" idx="12"/>
          </p:nvPr>
        </p:nvSpPr>
        <p:spPr/>
        <p:txBody>
          <a:bodyPr/>
          <a:lstStyle/>
          <a:p>
            <a:fld id="{F2AD3EF1-292C-BB46-BB40-D70E0216179C}" type="slidenum">
              <a:rPr lang="tr-TR" smtClean="0"/>
              <a:t>6</a:t>
            </a:fld>
            <a:endParaRPr lang="tr-TR"/>
          </a:p>
        </p:txBody>
      </p:sp>
    </p:spTree>
    <p:extLst>
      <p:ext uri="{BB962C8B-B14F-4D97-AF65-F5344CB8AC3E}">
        <p14:creationId xmlns:p14="http://schemas.microsoft.com/office/powerpoint/2010/main" val="156618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D7CE8B-E376-7742-9BF2-C837AE35EEF9}"/>
              </a:ext>
            </a:extLst>
          </p:cNvPr>
          <p:cNvSpPr>
            <a:spLocks noGrp="1"/>
          </p:cNvSpPr>
          <p:nvPr>
            <p:ph idx="1"/>
          </p:nvPr>
        </p:nvSpPr>
        <p:spPr>
          <a:xfrm>
            <a:off x="838200" y="1097280"/>
            <a:ext cx="10515600" cy="5079683"/>
          </a:xfrm>
        </p:spPr>
        <p:txBody>
          <a:bodyPr>
            <a:normAutofit/>
          </a:bodyPr>
          <a:lstStyle/>
          <a:p>
            <a:pPr algn="just"/>
            <a:r>
              <a:rPr lang="tr-TR" sz="2800" dirty="0"/>
              <a:t>Klasik örgüt yaklaşımı olarak da karşımıza çıkan bu baskın yaklaşımda çalışanlar, belli işleri olabildiğince verimli bir biçimde yerine getirebilmesi için yardım edilmesi gereken ve dış çevreden az çok yalıtılmış kişiler olarak görülürler.</a:t>
            </a:r>
          </a:p>
          <a:p>
            <a:pPr algn="just"/>
            <a:r>
              <a:rPr lang="tr-TR" sz="2800" dirty="0"/>
              <a:t>İnsan öğesinin önemi göz ardı edilmektedir. İnsan neredeyse basit bir makine düzeyine indirgenmiştir; üretim sürecinin bir öğesi olarak yer almasının ve verimli çalışabilmesinin tek yolu ücret olarak görülmektedir. </a:t>
            </a:r>
          </a:p>
          <a:p>
            <a:pPr algn="just"/>
            <a:r>
              <a:rPr lang="tr-TR" sz="2800" dirty="0"/>
              <a:t>İşverenin de tek amacı daha çok üretim ve daha fazla gelir olduğuna göre işçi ve işveren arasında bir çıkar birliğinin oluştuğu da savunulmaktadır.</a:t>
            </a:r>
          </a:p>
        </p:txBody>
      </p:sp>
      <p:sp>
        <p:nvSpPr>
          <p:cNvPr id="4" name="Slayt Numarası Yer Tutucusu 3">
            <a:extLst>
              <a:ext uri="{FF2B5EF4-FFF2-40B4-BE49-F238E27FC236}">
                <a16:creationId xmlns:a16="http://schemas.microsoft.com/office/drawing/2014/main" id="{D7F65414-232F-7649-AF00-A14C4FE4696D}"/>
              </a:ext>
            </a:extLst>
          </p:cNvPr>
          <p:cNvSpPr>
            <a:spLocks noGrp="1"/>
          </p:cNvSpPr>
          <p:nvPr>
            <p:ph type="sldNum" sz="quarter" idx="12"/>
          </p:nvPr>
        </p:nvSpPr>
        <p:spPr/>
        <p:txBody>
          <a:bodyPr/>
          <a:lstStyle/>
          <a:p>
            <a:fld id="{F2AD3EF1-292C-BB46-BB40-D70E0216179C}" type="slidenum">
              <a:rPr lang="tr-TR" smtClean="0"/>
              <a:t>7</a:t>
            </a:fld>
            <a:endParaRPr lang="tr-TR"/>
          </a:p>
        </p:txBody>
      </p:sp>
    </p:spTree>
    <p:extLst>
      <p:ext uri="{BB962C8B-B14F-4D97-AF65-F5344CB8AC3E}">
        <p14:creationId xmlns:p14="http://schemas.microsoft.com/office/powerpoint/2010/main" val="387305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D7CE8B-E376-7742-9BF2-C837AE35EEF9}"/>
              </a:ext>
            </a:extLst>
          </p:cNvPr>
          <p:cNvSpPr>
            <a:spLocks noGrp="1"/>
          </p:cNvSpPr>
          <p:nvPr>
            <p:ph idx="1"/>
          </p:nvPr>
        </p:nvSpPr>
        <p:spPr>
          <a:xfrm>
            <a:off x="838200" y="1097280"/>
            <a:ext cx="10515600" cy="5079683"/>
          </a:xfrm>
        </p:spPr>
        <p:txBody>
          <a:bodyPr>
            <a:normAutofit/>
          </a:bodyPr>
          <a:lstStyle/>
          <a:p>
            <a:pPr marL="0" indent="0" algn="just">
              <a:buNone/>
            </a:pPr>
            <a:endParaRPr lang="tr-TR" dirty="0"/>
          </a:p>
          <a:p>
            <a:pPr algn="just"/>
            <a:r>
              <a:rPr lang="tr-TR" sz="2800" dirty="0"/>
              <a:t>Ford’un montaj hattı, dünyayı dönüşü olmaz bir biçimde yeniden yapılandırmış ve yepyeni bir birikim modelinin kapılarını aralamıştır.</a:t>
            </a:r>
          </a:p>
          <a:p>
            <a:pPr algn="just"/>
            <a:r>
              <a:rPr lang="tr-TR" sz="2800" dirty="0"/>
              <a:t>Montaj hattı ortaya çıktıktan sonra tüm yönetim yazını montaj hattının çalışanlar üzerindeki olumsuz etkilerini ortadan kaldırmaya çalışmıştır ama montaj hattını ortadan kaldıramamışlardır.</a:t>
            </a:r>
          </a:p>
        </p:txBody>
      </p:sp>
      <p:sp>
        <p:nvSpPr>
          <p:cNvPr id="4" name="Slayt Numarası Yer Tutucusu 3">
            <a:extLst>
              <a:ext uri="{FF2B5EF4-FFF2-40B4-BE49-F238E27FC236}">
                <a16:creationId xmlns:a16="http://schemas.microsoft.com/office/drawing/2014/main" id="{60E484DF-DB06-CC4C-856A-923A350280F9}"/>
              </a:ext>
            </a:extLst>
          </p:cNvPr>
          <p:cNvSpPr>
            <a:spLocks noGrp="1"/>
          </p:cNvSpPr>
          <p:nvPr>
            <p:ph type="sldNum" sz="quarter" idx="12"/>
          </p:nvPr>
        </p:nvSpPr>
        <p:spPr/>
        <p:txBody>
          <a:bodyPr/>
          <a:lstStyle/>
          <a:p>
            <a:fld id="{F2AD3EF1-292C-BB46-BB40-D70E0216179C}" type="slidenum">
              <a:rPr lang="tr-TR" smtClean="0"/>
              <a:t>8</a:t>
            </a:fld>
            <a:endParaRPr lang="tr-TR"/>
          </a:p>
        </p:txBody>
      </p:sp>
    </p:spTree>
    <p:extLst>
      <p:ext uri="{BB962C8B-B14F-4D97-AF65-F5344CB8AC3E}">
        <p14:creationId xmlns:p14="http://schemas.microsoft.com/office/powerpoint/2010/main" val="7548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D7CE8B-E376-7742-9BF2-C837AE35EEF9}"/>
              </a:ext>
            </a:extLst>
          </p:cNvPr>
          <p:cNvSpPr>
            <a:spLocks noGrp="1"/>
          </p:cNvSpPr>
          <p:nvPr>
            <p:ph idx="1"/>
          </p:nvPr>
        </p:nvSpPr>
        <p:spPr>
          <a:xfrm>
            <a:off x="838200" y="1097280"/>
            <a:ext cx="10515600" cy="5079683"/>
          </a:xfrm>
        </p:spPr>
        <p:txBody>
          <a:bodyPr>
            <a:normAutofit/>
          </a:bodyPr>
          <a:lstStyle/>
          <a:p>
            <a:pPr algn="just"/>
            <a:endParaRPr lang="tr-TR" b="1" dirty="0"/>
          </a:p>
          <a:p>
            <a:pPr algn="just"/>
            <a:endParaRPr lang="tr-TR" dirty="0"/>
          </a:p>
          <a:p>
            <a:pPr algn="just"/>
            <a:r>
              <a:rPr lang="tr-TR" dirty="0"/>
              <a:t>İşbölümü, uzmanlaşma ve değerin kaynağı olarak emek fikrini öncelikle 18. yüzyılda Adam Smith’in «Ulusların Zenginliği» kitabında görüyoruz.</a:t>
            </a:r>
          </a:p>
          <a:p>
            <a:pPr algn="just"/>
            <a:r>
              <a:rPr lang="tr-TR" dirty="0"/>
              <a:t>Adam Smith’te işbölümü uzmanlaşmanın doğal bir biçimine dayanmaktadır; üretkenlik artışı ya da ustalık ve el yatkınlığı da bu doğal uzmanlaşmanın sonucu olarak ortaya çıkmaktadır (</a:t>
            </a:r>
            <a:r>
              <a:rPr lang="tr-TR" dirty="0" err="1"/>
              <a:t>manüfaktür</a:t>
            </a:r>
            <a:r>
              <a:rPr lang="tr-TR" dirty="0"/>
              <a:t> üretim ve kısmen fabrika üretimi).</a:t>
            </a:r>
          </a:p>
        </p:txBody>
      </p:sp>
      <p:sp>
        <p:nvSpPr>
          <p:cNvPr id="4" name="Slayt Numarası Yer Tutucusu 3">
            <a:extLst>
              <a:ext uri="{FF2B5EF4-FFF2-40B4-BE49-F238E27FC236}">
                <a16:creationId xmlns:a16="http://schemas.microsoft.com/office/drawing/2014/main" id="{E71BB271-5CE4-3D48-AB08-8431552043ED}"/>
              </a:ext>
            </a:extLst>
          </p:cNvPr>
          <p:cNvSpPr>
            <a:spLocks noGrp="1"/>
          </p:cNvSpPr>
          <p:nvPr>
            <p:ph type="sldNum" sz="quarter" idx="12"/>
          </p:nvPr>
        </p:nvSpPr>
        <p:spPr/>
        <p:txBody>
          <a:bodyPr/>
          <a:lstStyle/>
          <a:p>
            <a:fld id="{F2AD3EF1-292C-BB46-BB40-D70E0216179C}" type="slidenum">
              <a:rPr lang="tr-TR" smtClean="0"/>
              <a:t>9</a:t>
            </a:fld>
            <a:endParaRPr lang="tr-TR"/>
          </a:p>
        </p:txBody>
      </p:sp>
    </p:spTree>
    <p:extLst>
      <p:ext uri="{BB962C8B-B14F-4D97-AF65-F5344CB8AC3E}">
        <p14:creationId xmlns:p14="http://schemas.microsoft.com/office/powerpoint/2010/main" val="16364127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{4D4E243A-7605-8945-84B8-FB08F784939D}tf10001064</Template>
  <TotalTime>4856</TotalTime>
  <Words>989</Words>
  <Application>Microsoft Macintosh PowerPoint</Application>
  <PresentationFormat>Geniş ekran</PresentationFormat>
  <Paragraphs>58</Paragraphs>
  <Slides>12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Arial</vt:lpstr>
      <vt:lpstr>Calibri</vt:lpstr>
      <vt:lpstr>Garamond</vt:lpstr>
      <vt:lpstr>Organik</vt:lpstr>
      <vt:lpstr>5. HAFTA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Microsoft Office User</cp:lastModifiedBy>
  <cp:revision>64</cp:revision>
  <dcterms:created xsi:type="dcterms:W3CDTF">2020-01-29T20:46:47Z</dcterms:created>
  <dcterms:modified xsi:type="dcterms:W3CDTF">2022-04-08T12:37:48Z</dcterms:modified>
</cp:coreProperties>
</file>