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3" r:id="rId12"/>
    <p:sldId id="269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ED0F-F43C-4D83-9403-C7C896DAA58C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B200-085B-42BD-8C0E-FFABAC0FD0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4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>
                  <a:solidFill>
                    <a:srgbClr val="FF0000"/>
                  </a:solidFill>
                </a:rPr>
                <a:t>JFM 432</a:t>
              </a:r>
            </a:p>
            <a:p>
              <a:r>
                <a:rPr lang="tr-TR" sz="5400" b="1" smtClean="0">
                  <a:solidFill>
                    <a:srgbClr val="FF0000"/>
                  </a:solidFill>
                </a:rPr>
                <a:t>İŞ </a:t>
              </a:r>
              <a:r>
                <a:rPr lang="tr-TR" sz="5400" b="1" dirty="0" smtClean="0">
                  <a:solidFill>
                    <a:srgbClr val="FF0000"/>
                  </a:solidFill>
                </a:rPr>
                <a:t>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i="1" dirty="0" smtClean="0"/>
              <a:t>Mevzuata göre meslek hastalıklarının sınıflandırılması: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A Grubu</a:t>
            </a:r>
            <a:r>
              <a:rPr lang="tr-TR" dirty="0" smtClean="0"/>
              <a:t>: Kimyasal maddelerle olan hastalık</a:t>
            </a:r>
          </a:p>
          <a:p>
            <a:pPr marL="0" indent="0">
              <a:buNone/>
            </a:pPr>
            <a:r>
              <a:rPr lang="tr-TR" b="1" dirty="0" smtClean="0"/>
              <a:t>B Grubu</a:t>
            </a:r>
            <a:r>
              <a:rPr lang="tr-TR" dirty="0" smtClean="0"/>
              <a:t>: Mesleki cilt hastalıkları</a:t>
            </a:r>
          </a:p>
          <a:p>
            <a:pPr marL="0" indent="0">
              <a:buNone/>
            </a:pPr>
            <a:r>
              <a:rPr lang="tr-TR" b="1" dirty="0" smtClean="0"/>
              <a:t>C Grubu</a:t>
            </a:r>
            <a:r>
              <a:rPr lang="tr-TR" dirty="0" smtClean="0"/>
              <a:t>: Pnömokonyoz ve diğer mesleki solunum sistemi hastalıkları</a:t>
            </a:r>
          </a:p>
          <a:p>
            <a:pPr marL="0" indent="0">
              <a:buNone/>
            </a:pPr>
            <a:r>
              <a:rPr lang="tr-TR" b="1" dirty="0" smtClean="0"/>
              <a:t>D Grubu</a:t>
            </a:r>
            <a:r>
              <a:rPr lang="tr-TR" dirty="0" smtClean="0"/>
              <a:t>: Mesleki bulaşıcı hastalıklar</a:t>
            </a:r>
          </a:p>
          <a:p>
            <a:pPr marL="0" indent="0">
              <a:buNone/>
            </a:pPr>
            <a:r>
              <a:rPr lang="tr-TR" b="1" dirty="0" smtClean="0"/>
              <a:t>E Grubu</a:t>
            </a:r>
            <a:r>
              <a:rPr lang="tr-TR" dirty="0" smtClean="0"/>
              <a:t>: Fiziksel etkenlerle olan hastalıkları</a:t>
            </a:r>
          </a:p>
        </p:txBody>
      </p:sp>
    </p:spTree>
    <p:extLst>
      <p:ext uri="{BB962C8B-B14F-4D97-AF65-F5344CB8AC3E}">
        <p14:creationId xmlns:p14="http://schemas.microsoft.com/office/powerpoint/2010/main" val="288983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419" y="508717"/>
            <a:ext cx="3066554" cy="2725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31" y="1769549"/>
            <a:ext cx="4970547" cy="4349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909" y="6118778"/>
            <a:ext cx="267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BiYOLOJİK TEHLİKE İŞARETİ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6506217" y="3409167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RADYOAKTİF MADDE İAŞRETİ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070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Bookman Old Style" panose="02050604050505020204" pitchFamily="18" charset="0"/>
              </a:rPr>
              <a:t>6331 sayılı İş Sağlığı ve Güvenliği Kanunu </a:t>
            </a:r>
            <a:r>
              <a:rPr lang="tr-TR" b="1" dirty="0" smtClean="0">
                <a:latin typeface="Bookman Old Style" panose="02050604050505020204" pitchFamily="18" charset="0"/>
              </a:rPr>
              <a:t>Sağlık </a:t>
            </a:r>
            <a:r>
              <a:rPr lang="tr-TR" b="1" dirty="0">
                <a:latin typeface="Bookman Old Style" panose="02050604050505020204" pitchFamily="18" charset="0"/>
              </a:rPr>
              <a:t>gözetimi MADDE 16:</a:t>
            </a:r>
            <a:endParaRPr lang="tr-TR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3411"/>
            <a:ext cx="12087616" cy="4351338"/>
          </a:xfrm>
        </p:spPr>
        <p:txBody>
          <a:bodyPr>
            <a:noAutofit/>
          </a:bodyPr>
          <a:lstStyle/>
          <a:p>
            <a:r>
              <a:rPr lang="tr-TR" dirty="0" smtClean="0"/>
              <a:t>Kişisel </a:t>
            </a:r>
            <a:r>
              <a:rPr lang="tr-TR" dirty="0"/>
              <a:t>tıbbi kayıtlar, maruziyetin son bulmasından sonra </a:t>
            </a:r>
            <a:r>
              <a:rPr lang="tr-TR" b="1" dirty="0"/>
              <a:t>en az </a:t>
            </a:r>
            <a:r>
              <a:rPr lang="tr-TR" b="1" dirty="0" smtClean="0"/>
              <a:t>15yıl süre</a:t>
            </a:r>
            <a:r>
              <a:rPr lang="tr-TR" dirty="0"/>
              <a:t> </a:t>
            </a:r>
            <a:r>
              <a:rPr lang="tr-TR" dirty="0" smtClean="0"/>
              <a:t>saklanır.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Ancak;</a:t>
            </a:r>
          </a:p>
          <a:p>
            <a:endParaRPr lang="tr-TR" b="1" dirty="0"/>
          </a:p>
          <a:p>
            <a:r>
              <a:rPr lang="tr-TR" b="1" dirty="0" smtClean="0"/>
              <a:t>Özel </a:t>
            </a:r>
            <a:r>
              <a:rPr lang="tr-TR" b="1" dirty="0"/>
              <a:t>durumlarda </a:t>
            </a:r>
            <a:r>
              <a:rPr lang="tr-TR" dirty="0"/>
              <a:t>kişisel tıbbi kayıtlar </a:t>
            </a:r>
            <a:r>
              <a:rPr lang="tr-TR" dirty="0" smtClean="0"/>
              <a:t>son </a:t>
            </a:r>
            <a:r>
              <a:rPr lang="tr-TR" dirty="0"/>
              <a:t>maruziyetten </a:t>
            </a:r>
            <a:r>
              <a:rPr lang="tr-TR" dirty="0" smtClean="0"/>
              <a:t>itibaren </a:t>
            </a:r>
            <a:r>
              <a:rPr lang="tr-TR" b="1" dirty="0" smtClean="0"/>
              <a:t>40 yıl </a:t>
            </a:r>
            <a:r>
              <a:rPr lang="tr-TR" dirty="0" smtClean="0"/>
              <a:t>saklanır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2690" y="5657671"/>
            <a:ext cx="42418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Kalıcı ve gizli enfeksiyona neden olan işler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Uzun kuluçka dönemi olan hastalıklar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Tedaviye rağmen nüksetme olasılığı halinde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Ciddi arıza bırakabilen durumlarda</a:t>
            </a:r>
            <a:endParaRPr lang="tr-TR" dirty="0"/>
          </a:p>
        </p:txBody>
      </p:sp>
      <p:sp>
        <p:nvSpPr>
          <p:cNvPr id="5" name="Curved Left Arrow 4"/>
          <p:cNvSpPr/>
          <p:nvPr/>
        </p:nvSpPr>
        <p:spPr>
          <a:xfrm rot="21076360">
            <a:off x="3605800" y="5449697"/>
            <a:ext cx="748349" cy="86028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614" y="2710693"/>
            <a:ext cx="378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(Maruz kalan çalışanların listesi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Yapılan işin türü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Hangi biyolojik etkene maruz kaldıkları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Kazalar ile ilgili kayıtlar)</a:t>
            </a:r>
            <a:endParaRPr lang="tr-TR" dirty="0"/>
          </a:p>
        </p:txBody>
      </p:sp>
      <p:sp>
        <p:nvSpPr>
          <p:cNvPr id="7" name="Curved Left Arrow 6"/>
          <p:cNvSpPr/>
          <p:nvPr/>
        </p:nvSpPr>
        <p:spPr>
          <a:xfrm>
            <a:off x="2780778" y="2342367"/>
            <a:ext cx="293627" cy="45093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i="1" dirty="0" smtClean="0"/>
              <a:t>Biyolojik Etkenler, Enfeksiyon risk düzeyine göre </a:t>
            </a:r>
            <a:br>
              <a:rPr lang="tr-TR" sz="3600" b="1" i="1" dirty="0" smtClean="0"/>
            </a:br>
            <a:r>
              <a:rPr lang="tr-TR" sz="3600" b="1" i="1" dirty="0" smtClean="0"/>
              <a:t>4 risk grubunda sınıflandırılır;</a:t>
            </a:r>
            <a:endParaRPr lang="tr-T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 smtClean="0"/>
              <a:t>Grup 1:</a:t>
            </a:r>
          </a:p>
          <a:p>
            <a:pPr marL="0" indent="0">
              <a:buNone/>
            </a:pPr>
            <a:r>
              <a:rPr lang="tr-TR" dirty="0"/>
              <a:t>İnsanda hastalığa yol açma olasılığı olmayan etkenler (Ö; aşı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Grup 2: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İnsanda hastalığa neden olan, ama topluma yayılma riski olmayan, tedavisi olan grup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009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2731" y="134611"/>
            <a:ext cx="10515600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 smtClean="0"/>
              <a:t>Grup 3:</a:t>
            </a:r>
          </a:p>
          <a:p>
            <a:pPr marL="0" indent="0">
              <a:buNone/>
            </a:pPr>
            <a:r>
              <a:rPr lang="tr-TR" dirty="0"/>
              <a:t>İnsanda </a:t>
            </a:r>
            <a:r>
              <a:rPr lang="tr-TR" dirty="0" smtClean="0"/>
              <a:t>ağır hastalığa neden olan, ciddi tehlike oluşturan, topluma yayılan, bulaşıcı olan, ancak tedavi olanağı bulunan grup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Grup 4:</a:t>
            </a:r>
          </a:p>
          <a:p>
            <a:pPr marL="0" indent="0">
              <a:buNone/>
            </a:pPr>
            <a:r>
              <a:rPr lang="tr-TR" dirty="0"/>
              <a:t>İnsanda ağır hastalığa neden olan, ciddi tehlike oluşturan, topluma yayılan, bulaşıcı olan, ancak tedavi olanağı </a:t>
            </a:r>
            <a:r>
              <a:rPr lang="tr-TR" u="sng" dirty="0" smtClean="0"/>
              <a:t>bulunmayan</a:t>
            </a:r>
            <a:r>
              <a:rPr lang="tr-TR" dirty="0" smtClean="0"/>
              <a:t> </a:t>
            </a:r>
            <a:r>
              <a:rPr lang="tr-TR" dirty="0"/>
              <a:t>grup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4029075"/>
            <a:ext cx="68961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Enfeksiyon Etkenlerinin Bulaşma Yolları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136" y="1387214"/>
            <a:ext cx="5761974" cy="1681663"/>
          </a:xfrm>
        </p:spPr>
        <p:txBody>
          <a:bodyPr/>
          <a:lstStyle/>
          <a:p>
            <a:r>
              <a:rPr lang="tr-TR" dirty="0" smtClean="0"/>
              <a:t>1) Çalışma ortamı ve hava teması</a:t>
            </a:r>
          </a:p>
          <a:p>
            <a:r>
              <a:rPr lang="tr-TR" dirty="0" smtClean="0"/>
              <a:t>2) Ortak kullanılan malzeme</a:t>
            </a:r>
          </a:p>
          <a:p>
            <a:r>
              <a:rPr lang="tr-TR" dirty="0" smtClean="0"/>
              <a:t>3) Kan ve kan ürünleri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068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Kimler Risk Altında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6562" y="4232710"/>
            <a:ext cx="7764051" cy="2268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smtClean="0"/>
              <a:t>1) Tarım işçileri</a:t>
            </a:r>
          </a:p>
          <a:p>
            <a:pPr marL="0" indent="0">
              <a:buNone/>
            </a:pPr>
            <a:r>
              <a:rPr lang="tr-TR" sz="2000" dirty="0" smtClean="0"/>
              <a:t>2) Gıda işçileri</a:t>
            </a:r>
          </a:p>
          <a:p>
            <a:pPr marL="0" indent="0">
              <a:buNone/>
            </a:pPr>
            <a:r>
              <a:rPr lang="tr-TR" sz="2000" dirty="0" smtClean="0"/>
              <a:t>3) Hayvancılık  işleri</a:t>
            </a:r>
          </a:p>
          <a:p>
            <a:pPr marL="0" indent="0">
              <a:buNone/>
            </a:pPr>
            <a:r>
              <a:rPr lang="tr-TR" sz="2000" dirty="0" smtClean="0"/>
              <a:t>4) Sağlık çalışanları</a:t>
            </a:r>
          </a:p>
          <a:p>
            <a:pPr marL="0" indent="0">
              <a:buNone/>
            </a:pPr>
            <a:r>
              <a:rPr lang="tr-TR" sz="2000" dirty="0" smtClean="0"/>
              <a:t>5) Büyük çöplük, katı-sıvı –endüstriyel atık işletmeleri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5079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ETMENLERİ;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Fiziksel Risk Etmenleri</a:t>
            </a:r>
          </a:p>
          <a:p>
            <a:r>
              <a:rPr lang="tr-TR" dirty="0" smtClean="0"/>
              <a:t>Kimyasal Risk Etmenleri</a:t>
            </a:r>
          </a:p>
          <a:p>
            <a:r>
              <a:rPr lang="tr-TR" dirty="0" smtClean="0"/>
              <a:t>Ergonomik Risk Etmenleri</a:t>
            </a:r>
          </a:p>
          <a:p>
            <a:r>
              <a:rPr lang="tr-TR" dirty="0" smtClean="0"/>
              <a:t>Psikososyal Risk Etmenleri</a:t>
            </a:r>
          </a:p>
          <a:p>
            <a:r>
              <a:rPr lang="tr-TR" dirty="0" smtClean="0"/>
              <a:t>Biyolojik Risk Etmenleri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573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957" y="665665"/>
            <a:ext cx="10021497" cy="579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BİYOLOJİK RİSK ETMENLERİ</a:t>
            </a:r>
            <a:br>
              <a:rPr lang="tr-T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TIBBİ JEOLOJİ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943622" y="2919435"/>
            <a:ext cx="7866345" cy="39385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Esas </a:t>
            </a:r>
            <a:r>
              <a:rPr lang="tr-TR" dirty="0">
                <a:solidFill>
                  <a:srgbClr val="FF0000"/>
                </a:solidFill>
              </a:rPr>
              <a:t>bileşenleri elementler, mineraller, kayaçlar, toprak ve su olan jeolojik ortam ile çevre sağlığı arasındaki ilişkiyi inceleyen multidisipliner bir bilim dalıdır. 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957" y="5449905"/>
            <a:ext cx="10993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Örneğin; Solunum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sindirim ve cilt teması yoluyla insan sağlığını olumsuz etkileyen </a:t>
            </a:r>
            <a:r>
              <a:rPr lang="tr-TR" sz="2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asbest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tr-TR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silis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tr-TR" sz="2400" u="sng" dirty="0">
                <a:solidFill>
                  <a:srgbClr val="FF0000"/>
                </a:solidFill>
                <a:latin typeface="Calibri" panose="020F0502020204030204" pitchFamily="34" charset="0"/>
              </a:rPr>
              <a:t>zeolit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 vd</a:t>
            </a:r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 Mineraller ile ilgilenir.</a:t>
            </a:r>
            <a:endParaRPr lang="tr-TR" sz="24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728" y="59932"/>
            <a:ext cx="2797121" cy="2447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0065" y="2426630"/>
            <a:ext cx="267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BiYOLOJİK TEHLİKE İŞARETİ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1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949830" cy="388307"/>
          </a:xfrm>
        </p:spPr>
        <p:txBody>
          <a:bodyPr>
            <a:normAutofit fontScale="90000"/>
          </a:bodyPr>
          <a:lstStyle/>
          <a:p>
            <a:r>
              <a:rPr lang="tr-T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 Sağlığına Etki Eden </a:t>
            </a:r>
            <a:r>
              <a:rPr lang="tr-T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Mineraller &amp;Kayaçlar </a:t>
            </a: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Sebep Oldukları Hastalıklar </a:t>
            </a:r>
            <a:endParaRPr lang="tr-T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207" y="936276"/>
            <a:ext cx="5411245" cy="59593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i="1" u="sng" dirty="0" smtClean="0"/>
              <a:t>MİNERALLER VE KAYAÇLAR:</a:t>
            </a:r>
          </a:p>
          <a:p>
            <a:endParaRPr lang="tr-TR" dirty="0"/>
          </a:p>
          <a:p>
            <a:r>
              <a:rPr lang="tr-TR" sz="3100" b="1" dirty="0"/>
              <a:t>Asbest Grubu </a:t>
            </a:r>
            <a:endParaRPr lang="tr-TR" sz="3100" b="1" dirty="0" smtClean="0"/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(</a:t>
            </a:r>
            <a:r>
              <a:rPr lang="tr-TR" sz="2600" i="1" dirty="0">
                <a:solidFill>
                  <a:srgbClr val="FF0000"/>
                </a:solidFill>
              </a:rPr>
              <a:t>krizotil, krosidolit, </a:t>
            </a:r>
            <a:r>
              <a:rPr lang="tr-TR" sz="2600" i="1" dirty="0" smtClean="0">
                <a:solidFill>
                  <a:srgbClr val="FF0000"/>
                </a:solidFill>
              </a:rPr>
              <a:t>tremolit,amozit</a:t>
            </a:r>
            <a:r>
              <a:rPr lang="tr-TR" sz="2600" i="1" dirty="0">
                <a:solidFill>
                  <a:srgbClr val="FF0000"/>
                </a:solidFill>
              </a:rPr>
              <a:t>, antofillit, aktinolit) </a:t>
            </a:r>
            <a:endParaRPr lang="tr-TR" sz="2600" i="1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sv-SE" sz="3100" b="1" dirty="0"/>
              <a:t>Kuvars ve silikat Grubu </a:t>
            </a:r>
            <a:endParaRPr lang="tr-TR" sz="3100" b="1" dirty="0" smtClean="0"/>
          </a:p>
          <a:p>
            <a:pPr marL="0" indent="0">
              <a:buNone/>
            </a:pPr>
            <a:r>
              <a:rPr lang="sv-SE" sz="2600" i="1" dirty="0" smtClean="0">
                <a:solidFill>
                  <a:srgbClr val="FF0000"/>
                </a:solidFill>
              </a:rPr>
              <a:t>(</a:t>
            </a:r>
            <a:r>
              <a:rPr lang="sv-SE" sz="2600" i="1" dirty="0">
                <a:solidFill>
                  <a:srgbClr val="FF0000"/>
                </a:solidFill>
              </a:rPr>
              <a:t>kuvars, ametist, </a:t>
            </a:r>
            <a:r>
              <a:rPr lang="tr-TR" sz="2600" i="1" dirty="0" smtClean="0">
                <a:solidFill>
                  <a:srgbClr val="FF0000"/>
                </a:solidFill>
              </a:rPr>
              <a:t>tridimit</a:t>
            </a:r>
            <a:r>
              <a:rPr lang="tr-TR" sz="2600" i="1" dirty="0">
                <a:solidFill>
                  <a:srgbClr val="FF0000"/>
                </a:solidFill>
              </a:rPr>
              <a:t>, kristobalit, kalsedon, </a:t>
            </a:r>
            <a:r>
              <a:rPr lang="tr-TR" sz="2600" i="1" dirty="0" smtClean="0">
                <a:solidFill>
                  <a:srgbClr val="FF0000"/>
                </a:solidFill>
              </a:rPr>
              <a:t>olivin</a:t>
            </a:r>
            <a:r>
              <a:rPr lang="tr-TR" sz="2600" i="1" dirty="0">
                <a:solidFill>
                  <a:srgbClr val="FF0000"/>
                </a:solidFill>
              </a:rPr>
              <a:t>, </a:t>
            </a:r>
            <a:r>
              <a:rPr lang="tr-TR" sz="2600" i="1" dirty="0" smtClean="0">
                <a:solidFill>
                  <a:srgbClr val="FF0000"/>
                </a:solidFill>
              </a:rPr>
              <a:t>alümino </a:t>
            </a:r>
            <a:r>
              <a:rPr lang="tr-TR" sz="2600" i="1" dirty="0">
                <a:solidFill>
                  <a:srgbClr val="FF0000"/>
                </a:solidFill>
              </a:rPr>
              <a:t>silikatlar, </a:t>
            </a:r>
            <a:r>
              <a:rPr lang="tr-TR" sz="2600" i="1" dirty="0" smtClean="0">
                <a:solidFill>
                  <a:srgbClr val="FF0000"/>
                </a:solidFill>
              </a:rPr>
              <a:t>epidot</a:t>
            </a:r>
            <a:r>
              <a:rPr lang="tr-TR" sz="2600" i="1" dirty="0">
                <a:solidFill>
                  <a:srgbClr val="FF0000"/>
                </a:solidFill>
              </a:rPr>
              <a:t>, </a:t>
            </a:r>
            <a:r>
              <a:rPr lang="tr-TR" sz="2600" i="1" dirty="0" smtClean="0">
                <a:solidFill>
                  <a:srgbClr val="FF0000"/>
                </a:solidFill>
              </a:rPr>
              <a:t>sepiolit </a:t>
            </a:r>
            <a:r>
              <a:rPr lang="tr-TR" sz="2600" i="1" dirty="0">
                <a:solidFill>
                  <a:srgbClr val="FF0000"/>
                </a:solidFill>
              </a:rPr>
              <a:t>vd.) 	</a:t>
            </a:r>
          </a:p>
          <a:p>
            <a:endParaRPr lang="tr-TR" dirty="0"/>
          </a:p>
          <a:p>
            <a:r>
              <a:rPr lang="tr-TR" sz="3100" b="1" dirty="0"/>
              <a:t>Zeolit Grubu </a:t>
            </a:r>
            <a:endParaRPr lang="tr-TR" sz="3100" b="1" dirty="0" smtClean="0"/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(</a:t>
            </a:r>
            <a:r>
              <a:rPr lang="tr-TR" sz="2600" i="1" dirty="0">
                <a:solidFill>
                  <a:srgbClr val="FF0000"/>
                </a:solidFill>
              </a:rPr>
              <a:t>eriyonit, analsim, lösit, </a:t>
            </a:r>
            <a:r>
              <a:rPr lang="tr-TR" sz="2600" i="1" dirty="0" smtClean="0">
                <a:solidFill>
                  <a:srgbClr val="FF0000"/>
                </a:solidFill>
              </a:rPr>
              <a:t>natrolit</a:t>
            </a:r>
            <a:r>
              <a:rPr lang="tr-TR" sz="2600" i="1" dirty="0">
                <a:solidFill>
                  <a:srgbClr val="FF0000"/>
                </a:solidFill>
              </a:rPr>
              <a:t>, şabazit, höylandit, stilbit) 	</a:t>
            </a:r>
          </a:p>
          <a:p>
            <a:endParaRPr lang="tr-TR" sz="2000" dirty="0"/>
          </a:p>
          <a:p>
            <a:r>
              <a:rPr lang="tr-TR" b="1" dirty="0"/>
              <a:t>Radyoaktif Grubu </a:t>
            </a:r>
            <a:endParaRPr lang="tr-TR" b="1" dirty="0" smtClean="0"/>
          </a:p>
          <a:p>
            <a:pPr marL="0" indent="0">
              <a:buNone/>
            </a:pPr>
            <a:r>
              <a:rPr lang="tr-TR" sz="2300" i="1" dirty="0" smtClean="0">
                <a:solidFill>
                  <a:srgbClr val="FF0000"/>
                </a:solidFill>
              </a:rPr>
              <a:t>(</a:t>
            </a:r>
            <a:r>
              <a:rPr lang="tr-TR" sz="2300" i="1" dirty="0">
                <a:solidFill>
                  <a:srgbClr val="FF0000"/>
                </a:solidFill>
              </a:rPr>
              <a:t>uraninit, tyuyamunit, </a:t>
            </a:r>
            <a:r>
              <a:rPr lang="tr-TR" sz="2300" i="1" dirty="0" smtClean="0">
                <a:solidFill>
                  <a:srgbClr val="FF0000"/>
                </a:solidFill>
              </a:rPr>
              <a:t>Thorininit</a:t>
            </a:r>
            <a:r>
              <a:rPr lang="tr-TR" sz="2300" i="1" dirty="0">
                <a:solidFill>
                  <a:srgbClr val="FF0000"/>
                </a:solidFill>
              </a:rPr>
              <a:t>, autinit) </a:t>
            </a:r>
            <a:r>
              <a:rPr lang="tr-TR" sz="2000" dirty="0"/>
              <a:t>	</a:t>
            </a:r>
          </a:p>
          <a:p>
            <a:pPr marL="0" indent="0">
              <a:buNone/>
            </a:pPr>
            <a:endParaRPr lang="tr-TR" sz="2100" i="1" dirty="0">
              <a:solidFill>
                <a:srgbClr val="FF0000"/>
              </a:solidFill>
            </a:endParaRPr>
          </a:p>
          <a:p>
            <a:r>
              <a:rPr lang="tr-TR" sz="3100" b="1" dirty="0" smtClean="0"/>
              <a:t>Arsenik</a:t>
            </a:r>
            <a:r>
              <a:rPr lang="tr-TR" sz="3100" b="1" dirty="0"/>
              <a:t>, Kromit, Hematit </a:t>
            </a:r>
            <a:r>
              <a:rPr lang="tr-TR" sz="1800" dirty="0"/>
              <a:t>	</a:t>
            </a:r>
            <a:endParaRPr lang="tr-TR" sz="1800" dirty="0" smtClean="0"/>
          </a:p>
          <a:p>
            <a:endParaRPr lang="tr-TR" sz="1800" dirty="0" smtClean="0"/>
          </a:p>
          <a:p>
            <a:r>
              <a:rPr lang="tr-TR" sz="3100" b="1" dirty="0" smtClean="0"/>
              <a:t>Kalsit</a:t>
            </a:r>
            <a:r>
              <a:rPr lang="tr-TR" sz="3100" b="1" dirty="0"/>
              <a:t>, Aragonit</a:t>
            </a:r>
            <a:r>
              <a:rPr lang="tr-TR" sz="3100" dirty="0"/>
              <a:t>, </a:t>
            </a:r>
            <a:r>
              <a:rPr lang="tr-TR" sz="3100" b="1" dirty="0"/>
              <a:t>Vaterit </a:t>
            </a:r>
            <a:r>
              <a:rPr lang="tr-TR" sz="3100" dirty="0"/>
              <a:t>	</a:t>
            </a:r>
          </a:p>
          <a:p>
            <a:endParaRPr lang="tr-TR" sz="1800" dirty="0"/>
          </a:p>
          <a:p>
            <a:pPr marL="0" indent="0">
              <a:buNone/>
            </a:pPr>
            <a:endParaRPr lang="tr-TR" sz="2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7418" y="923749"/>
            <a:ext cx="5922724" cy="5959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i="1" u="sng" dirty="0" smtClean="0"/>
              <a:t>NEDEN OLDUĞU HASTALIKLAR:</a:t>
            </a:r>
          </a:p>
          <a:p>
            <a:endParaRPr lang="tr-TR" dirty="0" smtClean="0"/>
          </a:p>
          <a:p>
            <a:r>
              <a:rPr lang="tr-TR" sz="2600" b="1" dirty="0" smtClean="0"/>
              <a:t>Mezotelyoma</a:t>
            </a:r>
            <a:r>
              <a:rPr lang="tr-TR" sz="2600" b="1" dirty="0"/>
              <a:t>, </a:t>
            </a:r>
            <a:r>
              <a:rPr lang="tr-TR" sz="2600" b="1" dirty="0" smtClean="0"/>
              <a:t>Asbestoz</a:t>
            </a:r>
            <a:r>
              <a:rPr lang="tr-TR" sz="2600" b="1" dirty="0"/>
              <a:t> </a:t>
            </a:r>
            <a:r>
              <a:rPr lang="tr-TR" sz="2600" dirty="0" smtClean="0"/>
              <a:t>(mide</a:t>
            </a:r>
            <a:r>
              <a:rPr lang="tr-TR" sz="2600" dirty="0"/>
              <a:t>, böbrek, pankreas, üst </a:t>
            </a:r>
            <a:r>
              <a:rPr lang="tr-TR" sz="2600" dirty="0" smtClean="0"/>
              <a:t>sindirim-solunum yolu kanserleri</a:t>
            </a:r>
            <a:r>
              <a:rPr lang="tr-TR" sz="2600" dirty="0"/>
              <a:t>) </a:t>
            </a:r>
            <a:r>
              <a:rPr lang="tr-TR" sz="2400" dirty="0"/>
              <a:t>	</a:t>
            </a:r>
          </a:p>
          <a:p>
            <a:endParaRPr lang="tr-TR" sz="2000" dirty="0" smtClean="0"/>
          </a:p>
          <a:p>
            <a:endParaRPr lang="tr-TR" sz="2000" dirty="0"/>
          </a:p>
          <a:p>
            <a:r>
              <a:rPr lang="tr-TR" sz="3800" b="1" dirty="0" smtClean="0"/>
              <a:t>Silikosis </a:t>
            </a:r>
            <a:r>
              <a:rPr lang="tr-TR" sz="3800" b="1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	</a:t>
            </a:r>
          </a:p>
          <a:p>
            <a:endParaRPr lang="tr-TR" dirty="0" smtClean="0"/>
          </a:p>
          <a:p>
            <a:r>
              <a:rPr lang="tr-TR" sz="2900" dirty="0"/>
              <a:t>M</a:t>
            </a:r>
            <a:r>
              <a:rPr lang="tr-TR" sz="2900" dirty="0" smtClean="0"/>
              <a:t>ide</a:t>
            </a:r>
            <a:r>
              <a:rPr lang="tr-TR" sz="2900" dirty="0"/>
              <a:t>, böbrek, pankreas, üst sindirim  yolu ve solunum yolu </a:t>
            </a:r>
            <a:r>
              <a:rPr lang="tr-TR" sz="2900" dirty="0" smtClean="0"/>
              <a:t>kanserleri</a:t>
            </a:r>
            <a:r>
              <a:rPr lang="tr-TR" sz="2600" i="1" dirty="0" smtClean="0">
                <a:solidFill>
                  <a:srgbClr val="FF0000"/>
                </a:solidFill>
              </a:rPr>
              <a:t>	</a:t>
            </a:r>
          </a:p>
          <a:p>
            <a:endParaRPr lang="tr-TR" sz="2000" dirty="0" smtClean="0"/>
          </a:p>
          <a:p>
            <a:r>
              <a:rPr lang="tr-TR" b="1" dirty="0" smtClean="0"/>
              <a:t>Kemik, deri ve akciğer kanserileri</a:t>
            </a:r>
            <a:endParaRPr lang="tr-T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r>
              <a:rPr lang="tr-TR" sz="3100" b="1" dirty="0" smtClean="0"/>
              <a:t>Cilt ve akciğer kanserleri</a:t>
            </a:r>
            <a:r>
              <a:rPr lang="tr-TR" sz="1800" dirty="0" smtClean="0"/>
              <a:t>	</a:t>
            </a:r>
          </a:p>
          <a:p>
            <a:endParaRPr lang="tr-TR" sz="1800" dirty="0" smtClean="0"/>
          </a:p>
          <a:p>
            <a:r>
              <a:rPr lang="tr-TR" sz="3100" b="1" dirty="0" smtClean="0"/>
              <a:t>Safra kesesi taşları</a:t>
            </a:r>
            <a:r>
              <a:rPr lang="tr-TR" sz="3100" dirty="0" smtClean="0"/>
              <a:t>	</a:t>
            </a:r>
          </a:p>
          <a:p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60541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63463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74945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14" y="57139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36531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87025" y="789140"/>
            <a:ext cx="0" cy="6068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422"/>
            <a:ext cx="10515600" cy="1325563"/>
          </a:xfrm>
        </p:spPr>
        <p:txBody>
          <a:bodyPr/>
          <a:lstStyle/>
          <a:p>
            <a:r>
              <a:rPr lang="tr-TR" b="1" dirty="0" smtClean="0"/>
              <a:t>ASBEST GRUBU MİNERALLER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Lifsi bir silikat mineralidir</a:t>
            </a:r>
          </a:p>
          <a:p>
            <a:pPr algn="ctr"/>
            <a:r>
              <a:rPr lang="tr-TR" dirty="0" smtClean="0"/>
              <a:t>2 gruba ayrılır:</a:t>
            </a:r>
          </a:p>
          <a:p>
            <a:pPr marL="0" indent="0" algn="ctr">
              <a:buNone/>
            </a:pPr>
            <a:r>
              <a:rPr lang="tr-TR" dirty="0" smtClean="0"/>
              <a:t>  a) Serpantin Grubu                                                  b) Amfibol Grubu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9787"/>
            <a:ext cx="4484318" cy="3458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4318" y="3301919"/>
            <a:ext cx="29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Krizotil (beyaz asbest)</a:t>
            </a: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8559" y="3297645"/>
            <a:ext cx="4264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Tremolit (beyaz) –Aktinolit (yeşil)</a:t>
            </a:r>
            <a:endParaRPr lang="tr-TR" sz="2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144" y="4019383"/>
            <a:ext cx="5448823" cy="283861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096000" y="3759310"/>
            <a:ext cx="442586" cy="24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9289092" y="3709931"/>
            <a:ext cx="442586" cy="24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rc 11"/>
          <p:cNvSpPr/>
          <p:nvPr/>
        </p:nvSpPr>
        <p:spPr>
          <a:xfrm>
            <a:off x="3653424" y="3121053"/>
            <a:ext cx="1469720" cy="45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42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44" y="0"/>
            <a:ext cx="10515600" cy="712113"/>
          </a:xfrm>
        </p:spPr>
        <p:txBody>
          <a:bodyPr/>
          <a:lstStyle/>
          <a:p>
            <a:r>
              <a:rPr lang="tr-TR" b="1" dirty="0" smtClean="0"/>
              <a:t>KUVARS VE SİLİKAT GRUBU MİNERALLER: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7" y="532536"/>
            <a:ext cx="11750457" cy="4351338"/>
          </a:xfrm>
        </p:spPr>
        <p:txBody>
          <a:bodyPr/>
          <a:lstStyle/>
          <a:p>
            <a:pPr algn="just"/>
            <a:endParaRPr lang="tr-TR" dirty="0"/>
          </a:p>
          <a:p>
            <a:pPr marL="0" indent="0" algn="just">
              <a:buNone/>
            </a:pPr>
            <a:r>
              <a:rPr lang="tr-TR" dirty="0"/>
              <a:t>Doğal ortamda en bol ve en yaygın bulunan minerallerin </a:t>
            </a:r>
            <a:r>
              <a:rPr lang="tr-TR" dirty="0" smtClean="0"/>
              <a:t>başında kuvars </a:t>
            </a:r>
            <a:r>
              <a:rPr lang="tr-TR" dirty="0"/>
              <a:t>gelmektedir. Ülkemizin jeoloji haritasına bakıldığında kuvars açısından zengin granitik, volkanik ve sedimanter kayaçların çok geniş alanlar kapladığı </a:t>
            </a:r>
            <a:r>
              <a:rPr lang="tr-TR" dirty="0" smtClean="0"/>
              <a:t>görülecektir</a:t>
            </a:r>
            <a:r>
              <a:rPr lang="tr-TR" dirty="0"/>
              <a:t>. Buna bağlı olarak çalışma ortamında ve doğal ortamlarda oluşabilecek tozların içinde en fazla bulunan </a:t>
            </a:r>
            <a:r>
              <a:rPr lang="tr-TR" dirty="0" smtClean="0"/>
              <a:t>mineral de kuvarstır.</a:t>
            </a:r>
          </a:p>
          <a:p>
            <a:endParaRPr lang="tr-TR" dirty="0"/>
          </a:p>
          <a:p>
            <a:r>
              <a:rPr lang="tr-TR" dirty="0" smtClean="0"/>
              <a:t>Toz </a:t>
            </a:r>
            <a:r>
              <a:rPr lang="tr-TR" dirty="0"/>
              <a:t>kaynaklı en yaygın hastalık da Silikosis’tir.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826" y="3173523"/>
            <a:ext cx="4763417" cy="3558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" y="4618666"/>
            <a:ext cx="5919360" cy="22324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61272" y="4560888"/>
            <a:ext cx="1402915" cy="461665"/>
            <a:chOff x="2063872" y="4696534"/>
            <a:chExt cx="1402915" cy="461665"/>
          </a:xfrm>
        </p:grpSpPr>
        <p:sp>
          <p:nvSpPr>
            <p:cNvPr id="8" name="Rectangle 7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3872" y="4696534"/>
              <a:ext cx="1402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Sepiyolit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55070" y="3194929"/>
            <a:ext cx="3289532" cy="461665"/>
            <a:chOff x="1717239" y="4743360"/>
            <a:chExt cx="1695420" cy="461665"/>
          </a:xfrm>
        </p:grpSpPr>
        <p:sp>
          <p:nvSpPr>
            <p:cNvPr id="12" name="Rectangle 11"/>
            <p:cNvSpPr/>
            <p:nvPr/>
          </p:nvSpPr>
          <p:spPr>
            <a:xfrm>
              <a:off x="1717239" y="4797127"/>
              <a:ext cx="1596849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2229" y="4743360"/>
              <a:ext cx="16204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Silika nanopartikülleri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32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552"/>
            <a:ext cx="10515600" cy="1325563"/>
          </a:xfrm>
        </p:spPr>
        <p:txBody>
          <a:bodyPr/>
          <a:lstStyle/>
          <a:p>
            <a:r>
              <a:rPr lang="tr-TR" b="1" dirty="0" smtClean="0"/>
              <a:t>ZEOLİT GRUBU MİNERALLER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954"/>
            <a:ext cx="111909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Zeolitler; </a:t>
            </a:r>
            <a:r>
              <a:rPr lang="tr-TR" dirty="0"/>
              <a:t>alkali (Na, K) ve toprak </a:t>
            </a:r>
            <a:r>
              <a:rPr lang="tr-TR" dirty="0" smtClean="0"/>
              <a:t>alkali </a:t>
            </a:r>
            <a:r>
              <a:rPr lang="tr-TR" dirty="0"/>
              <a:t>(Ca) metallerin sulu </a:t>
            </a:r>
            <a:r>
              <a:rPr lang="tr-TR" dirty="0" smtClean="0"/>
              <a:t>alüminyum </a:t>
            </a:r>
            <a:r>
              <a:rPr lang="tr-TR" dirty="0"/>
              <a:t>silikatlarıdır.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Ülkemizdeki </a:t>
            </a:r>
            <a:r>
              <a:rPr lang="tr-TR" dirty="0"/>
              <a:t>zeolit yatakları Üst Miyosen döneminde Batı ve İç Anadolu’daki gölsel ortamda Hasandağı, Erciyes </a:t>
            </a:r>
            <a:r>
              <a:rPr lang="tr-TR" dirty="0" smtClean="0"/>
              <a:t>dağındaki volkanik </a:t>
            </a:r>
            <a:r>
              <a:rPr lang="tr-TR" dirty="0"/>
              <a:t>etkinliklere bağlı olarak meydana gelmiştir. </a:t>
            </a:r>
            <a:endParaRPr lang="tr-T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" y="3425097"/>
            <a:ext cx="4783779" cy="318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62" y="3412571"/>
            <a:ext cx="4271375" cy="31982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50828" y="3437623"/>
            <a:ext cx="1402915" cy="461665"/>
            <a:chOff x="2063872" y="4696534"/>
            <a:chExt cx="1402915" cy="461665"/>
          </a:xfrm>
        </p:grpSpPr>
        <p:sp>
          <p:nvSpPr>
            <p:cNvPr id="7" name="Rectangle 6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3872" y="4696534"/>
              <a:ext cx="1402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Eriyonit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16241" y="4135003"/>
            <a:ext cx="1402915" cy="830997"/>
            <a:chOff x="2063872" y="4696534"/>
            <a:chExt cx="1402915" cy="830997"/>
          </a:xfrm>
        </p:grpSpPr>
        <p:sp>
          <p:nvSpPr>
            <p:cNvPr id="10" name="Rectangle 9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63872" y="4696534"/>
              <a:ext cx="14029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Lifsi, iğnemsi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43408" y="6100699"/>
            <a:ext cx="4960307" cy="538609"/>
            <a:chOff x="2880986" y="1934955"/>
            <a:chExt cx="4960307" cy="538609"/>
          </a:xfrm>
        </p:grpSpPr>
        <p:sp>
          <p:nvSpPr>
            <p:cNvPr id="14" name="Rectangle 13"/>
            <p:cNvSpPr/>
            <p:nvPr/>
          </p:nvSpPr>
          <p:spPr>
            <a:xfrm>
              <a:off x="2880986" y="2066795"/>
              <a:ext cx="4960307" cy="363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2385" y="1934955"/>
              <a:ext cx="4938908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r-TR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tr-TR" dirty="0">
                  <a:latin typeface="Calibri" panose="020F0502020204030204" pitchFamily="34" charset="0"/>
                </a:rPr>
                <a:t>Kapadokya </a:t>
              </a:r>
              <a:r>
                <a:rPr lang="tr-TR" dirty="0" smtClean="0">
                  <a:latin typeface="Calibri" panose="020F0502020204030204" pitchFamily="34" charset="0"/>
                </a:rPr>
                <a:t>bölgesinde </a:t>
              </a:r>
              <a:r>
                <a:rPr lang="tr-TR" dirty="0">
                  <a:latin typeface="Calibri" panose="020F0502020204030204" pitchFamily="34" charset="0"/>
                </a:rPr>
                <a:t>(Tuzköy, Karain ve Sarıhıdır) 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02515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976704"/>
            <a:ext cx="11949830" cy="42591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Özetle</a:t>
            </a:r>
            <a:r>
              <a:rPr lang="tr-TR" sz="2400" dirty="0"/>
              <a:t>, </a:t>
            </a:r>
            <a:endParaRPr lang="tr-TR" sz="2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Madencilik</a:t>
            </a:r>
            <a:r>
              <a:rPr lang="tr-TR" sz="2400" dirty="0"/>
              <a:t>, taş ocağı, tünel açma ve inşaat gibi değişik sektörlerde faaliyet gösteren iş yerlerinde yürütülen </a:t>
            </a:r>
            <a:r>
              <a:rPr lang="tr-TR" sz="2400" u="sng" dirty="0">
                <a:solidFill>
                  <a:srgbClr val="FF0000"/>
                </a:solidFill>
              </a:rPr>
              <a:t>çeşitli işlemler sonucu oluşan ve havada askıda bulunan mineral </a:t>
            </a:r>
            <a:r>
              <a:rPr lang="tr-TR" sz="2400" u="sng" dirty="0" smtClean="0">
                <a:solidFill>
                  <a:srgbClr val="FF0000"/>
                </a:solidFill>
              </a:rPr>
              <a:t>tozları </a:t>
            </a:r>
            <a:r>
              <a:rPr lang="tr-TR" sz="2400" dirty="0" smtClean="0"/>
              <a:t>iş sağlığı açısından tehlike oluşturmaktadır.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 Ülkemizde </a:t>
            </a:r>
            <a:r>
              <a:rPr lang="tr-TR" sz="2400" dirty="0"/>
              <a:t>konuyla ilgili </a:t>
            </a:r>
            <a:r>
              <a:rPr lang="tr-TR" sz="2400" dirty="0" smtClean="0"/>
              <a:t>düzenlemeler ve İSG konusu önem </a:t>
            </a:r>
            <a:r>
              <a:rPr lang="tr-TR" sz="2400" dirty="0"/>
              <a:t>arz etmektedir. </a:t>
            </a:r>
          </a:p>
        </p:txBody>
      </p:sp>
    </p:spTree>
    <p:extLst>
      <p:ext uri="{BB962C8B-B14F-4D97-AF65-F5344CB8AC3E}">
        <p14:creationId xmlns:p14="http://schemas.microsoft.com/office/powerpoint/2010/main" val="104339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92" y="1232852"/>
            <a:ext cx="10515600" cy="1325563"/>
          </a:xfrm>
        </p:spPr>
        <p:txBody>
          <a:bodyPr/>
          <a:lstStyle/>
          <a:p>
            <a:r>
              <a:rPr lang="tr-TR" dirty="0" smtClean="0"/>
              <a:t>MESLEK HASTALIKLARI;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67" y="0"/>
            <a:ext cx="4887678" cy="28428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2170" y="2816357"/>
            <a:ext cx="11949830" cy="78320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«Bu kişi bu iş yerinde bu işi yapmasaydı, bu iş başına gelmezdi!?» dediğimiz hastalıklardır.</a:t>
            </a:r>
            <a:endParaRPr lang="tr-TR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170" y="4115443"/>
            <a:ext cx="11949830" cy="1659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tr-TR" sz="2400" dirty="0"/>
              <a:t>Meslek hastalığı; çalıştırıldığı işin niteliğine göre tekrarlanan bir sebeple veya işin yürütüm şartları yüzünden uğradığı geçici veya sürekli hastalık, sakatlık ya da ruhi arıza halidir. 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60" y="106183"/>
            <a:ext cx="6730652" cy="78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tr-TR" sz="2000" i="1" dirty="0" smtClean="0">
                <a:solidFill>
                  <a:srgbClr val="FF0000"/>
                </a:solidFill>
              </a:rPr>
              <a:t>(</a:t>
            </a:r>
            <a:r>
              <a:rPr lang="tr-TR" sz="2000" b="1" i="1" u="sng" dirty="0" smtClean="0">
                <a:solidFill>
                  <a:srgbClr val="FF0000"/>
                </a:solidFill>
              </a:rPr>
              <a:t>İşle ilgili hastalıklar</a:t>
            </a:r>
            <a:r>
              <a:rPr lang="tr-TR" sz="2000" b="1" i="1" dirty="0" smtClean="0">
                <a:solidFill>
                  <a:srgbClr val="FF0000"/>
                </a:solidFill>
              </a:rPr>
              <a:t>: </a:t>
            </a:r>
            <a:r>
              <a:rPr lang="tr-TR" sz="2000" i="1" dirty="0" smtClean="0">
                <a:solidFill>
                  <a:srgbClr val="FF0000"/>
                </a:solidFill>
              </a:rPr>
              <a:t>doğrudan iş yerinden kaynaklanmasa bile, iş yeri faktörlerinden etkilenen ve seyri </a:t>
            </a:r>
            <a:r>
              <a:rPr lang="tr-TR" sz="2000" i="1" dirty="0">
                <a:solidFill>
                  <a:srgbClr val="FF0000"/>
                </a:solidFill>
              </a:rPr>
              <a:t>değişen hastalık; </a:t>
            </a:r>
            <a:r>
              <a:rPr lang="tr-TR" sz="2000" i="1" dirty="0" smtClean="0">
                <a:solidFill>
                  <a:srgbClr val="FF0000"/>
                </a:solidFill>
              </a:rPr>
              <a:t>Kalp </a:t>
            </a:r>
            <a:r>
              <a:rPr lang="tr-TR" sz="2000" i="1" dirty="0">
                <a:solidFill>
                  <a:srgbClr val="FF0000"/>
                </a:solidFill>
              </a:rPr>
              <a:t>damar </a:t>
            </a:r>
            <a:r>
              <a:rPr lang="tr-TR" sz="2000" i="1" dirty="0" smtClean="0">
                <a:solidFill>
                  <a:srgbClr val="FF0000"/>
                </a:solidFill>
              </a:rPr>
              <a:t>hastalıkları, hipertansiyon vd.)</a:t>
            </a:r>
            <a:endParaRPr lang="tr-T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6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669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RİSK ETMENLERİ;</vt:lpstr>
      <vt:lpstr>BİYOLOJİK RİSK ETMENLERİ        TIBBİ JEOLOJİ</vt:lpstr>
      <vt:lpstr> İnsan Sağlığına Etki Eden Mineraller &amp;Kayaçlar ile Sebep Oldukları Hastalıklar </vt:lpstr>
      <vt:lpstr>ASBEST GRUBU MİNERALLER</vt:lpstr>
      <vt:lpstr>KUVARS VE SİLİKAT GRUBU MİNERALLER:</vt:lpstr>
      <vt:lpstr>ZEOLİT GRUBU MİNERALLER</vt:lpstr>
      <vt:lpstr>PowerPoint Presentation</vt:lpstr>
      <vt:lpstr>MESLEK HASTALIKLARI;</vt:lpstr>
      <vt:lpstr>Mevzuata göre meslek hastalıklarının sınıflandırılması:</vt:lpstr>
      <vt:lpstr>PowerPoint Presentation</vt:lpstr>
      <vt:lpstr>6331 sayılı İş Sağlığı ve Güvenliği Kanunu Sağlık gözetimi MADDE 16:</vt:lpstr>
      <vt:lpstr>Biyolojik Etkenler, Enfeksiyon risk düzeyine göre  4 risk grubunda sınıflandırılır;</vt:lpstr>
      <vt:lpstr>PowerPoint Presentation</vt:lpstr>
      <vt:lpstr>Enfeksiyon Etkenlerinin Bulaşma Yolları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119</cp:revision>
  <dcterms:created xsi:type="dcterms:W3CDTF">2018-10-02T08:05:55Z</dcterms:created>
  <dcterms:modified xsi:type="dcterms:W3CDTF">2020-05-07T11:52:04Z</dcterms:modified>
</cp:coreProperties>
</file>