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4" r:id="rId7"/>
    <p:sldId id="265" r:id="rId8"/>
    <p:sldId id="266" r:id="rId9"/>
    <p:sldId id="267" r:id="rId10"/>
    <p:sldId id="262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Başlık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2" name="21 Alt Başlık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91B395D-65D2-42DB-8E4E-FB5B0060BE3A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20" name="1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BB0F6F1-2323-4543-A295-36F7B42D96F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Oval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91B395D-65D2-42DB-8E4E-FB5B0060BE3A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BB0F6F1-2323-4543-A295-36F7B42D96F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91B395D-65D2-42DB-8E4E-FB5B0060BE3A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BB0F6F1-2323-4543-A295-36F7B42D96F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91B395D-65D2-42DB-8E4E-FB5B0060BE3A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BB0F6F1-2323-4543-A295-36F7B42D96F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91B395D-65D2-42DB-8E4E-FB5B0060BE3A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BB0F6F1-2323-4543-A295-36F7B42D96F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91B395D-65D2-42DB-8E4E-FB5B0060BE3A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BB0F6F1-2323-4543-A295-36F7B42D96F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91B395D-65D2-42DB-8E4E-FB5B0060BE3A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BB0F6F1-2323-4543-A295-36F7B42D96F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91B395D-65D2-42DB-8E4E-FB5B0060BE3A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BB0F6F1-2323-4543-A295-36F7B42D96F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ikdörtgen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91B395D-65D2-42DB-8E4E-FB5B0060BE3A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BB0F6F1-2323-4543-A295-36F7B42D96F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91B395D-65D2-42DB-8E4E-FB5B0060BE3A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BB0F6F1-2323-4543-A295-36F7B42D96F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91B395D-65D2-42DB-8E4E-FB5B0060BE3A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BB0F6F1-2323-4543-A295-36F7B42D96F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ikdörtgen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9" name="8 Akış Çizelgesi: İşlem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Akış Çizelgesi: İşlem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Pasta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Halka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Başlık Yer Tutucusu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Metin Yer Tutucusu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4" name="23 Veri Yer Tutucusu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891B395D-65D2-42DB-8E4E-FB5B0060BE3A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ABB0F6F1-2323-4543-A295-36F7B42D96F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5" name="14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>
            <a:spLocks noGrp="1"/>
          </p:cNvSpPr>
          <p:nvPr>
            <p:ph type="ctrTitle"/>
          </p:nvPr>
        </p:nvSpPr>
        <p:spPr>
          <a:xfrm>
            <a:off x="1331640" y="1052736"/>
            <a:ext cx="7406640" cy="5040560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>İSP 221</a:t>
            </a:r>
            <a:r>
              <a:rPr lang="es-ES_tradnl" dirty="0" smtClean="0"/>
              <a:t/>
            </a:r>
            <a:br>
              <a:rPr lang="es-ES_tradnl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b="1" dirty="0" err="1" smtClean="0"/>
              <a:t>Ortograf</a:t>
            </a:r>
            <a:r>
              <a:rPr lang="es-ES_tradnl" b="1" dirty="0" smtClean="0"/>
              <a:t>ía y Fonética</a:t>
            </a:r>
            <a:br>
              <a:rPr lang="es-ES_tradnl" b="1" dirty="0" smtClean="0"/>
            </a:br>
            <a:r>
              <a:rPr lang="es-ES_tradnl" b="1" dirty="0" smtClean="0"/>
              <a:t/>
            </a:r>
            <a:br>
              <a:rPr lang="es-ES_tradnl" b="1" dirty="0" smtClean="0"/>
            </a:br>
            <a:r>
              <a:rPr lang="es-ES_tradnl" b="1" dirty="0" smtClean="0"/>
              <a:t/>
            </a:r>
            <a:br>
              <a:rPr lang="es-ES_tradnl" b="1" dirty="0" smtClean="0"/>
            </a:br>
            <a:r>
              <a:rPr lang="es-ES_tradnl" b="1" dirty="0" smtClean="0"/>
              <a:t>						</a:t>
            </a:r>
            <a:r>
              <a:rPr lang="es-ES_tradnl" dirty="0" smtClean="0"/>
              <a:t>Clase 7</a:t>
            </a:r>
            <a:br>
              <a:rPr lang="es-ES_tradnl" dirty="0" smtClean="0"/>
            </a:br>
            <a:r>
              <a:rPr lang="es-ES_tradnl" dirty="0" smtClean="0"/>
              <a:t/>
            </a:r>
            <a:br>
              <a:rPr lang="es-ES_tradnl" dirty="0" smtClean="0"/>
            </a:br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Content Placeholder 2"/>
          <p:cNvSpPr>
            <a:spLocks noGrp="1"/>
          </p:cNvSpPr>
          <p:nvPr>
            <p:ph idx="1"/>
          </p:nvPr>
        </p:nvSpPr>
        <p:spPr>
          <a:xfrm>
            <a:off x="1043608" y="1268760"/>
            <a:ext cx="7467600" cy="5276850"/>
          </a:xfrm>
        </p:spPr>
        <p:txBody>
          <a:bodyPr>
            <a:normAutofit fontScale="92500" lnSpcReduction="20000"/>
          </a:bodyPr>
          <a:lstStyle/>
          <a:p>
            <a:pPr eaLnBrk="1" hangingPunct="1"/>
            <a:r>
              <a:rPr lang="es-ES_tradnl" dirty="0" smtClean="0"/>
              <a:t>¿Esto es para mi? Pero si pense que era para el esplendido de mi hijo. ¡Que sorpreson me habeis dado!</a:t>
            </a:r>
          </a:p>
          <a:p>
            <a:pPr eaLnBrk="1" hangingPunct="1"/>
            <a:r>
              <a:rPr lang="es-ES_tradnl" dirty="0" smtClean="0"/>
              <a:t>¿No me vas a decir quienes eran aquellos jovenes? La verdad es que puedes ir con quien quieras, pero dimelo antes. No quiero ser el ultimo en enterarse.</a:t>
            </a:r>
          </a:p>
          <a:p>
            <a:pPr eaLnBrk="1" hangingPunct="1"/>
            <a:r>
              <a:rPr lang="es-ES_tradnl" dirty="0" smtClean="0"/>
              <a:t>El esqui acuatico es un deporte que practicamos todos los sabados.</a:t>
            </a:r>
          </a:p>
          <a:p>
            <a:pPr eaLnBrk="1" hangingPunct="1"/>
            <a:r>
              <a:rPr lang="es-ES_tradnl" dirty="0" smtClean="0"/>
              <a:t>Se invento una coartada solida para librarse de la acusacion.</a:t>
            </a:r>
          </a:p>
          <a:p>
            <a:pPr eaLnBrk="1" hangingPunct="1"/>
            <a:r>
              <a:rPr lang="es-ES_tradnl" dirty="0" smtClean="0"/>
              <a:t>Se le formo un coagulo y tiene que entrar en quirofano lo mas rapidamente posible.</a:t>
            </a:r>
            <a:endParaRPr lang="tr-TR" dirty="0" smtClean="0"/>
          </a:p>
        </p:txBody>
      </p:sp>
      <p:sp>
        <p:nvSpPr>
          <p:cNvPr id="6" name="1 Başlık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850106"/>
          </a:xfrm>
        </p:spPr>
        <p:txBody>
          <a:bodyPr>
            <a:normAutofit/>
          </a:bodyPr>
          <a:lstStyle/>
          <a:p>
            <a:r>
              <a:rPr lang="es-ES_tradnl" dirty="0" smtClean="0"/>
              <a:t>PRÁCTICA. Acentuación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706090"/>
          </a:xfrm>
        </p:spPr>
        <p:txBody>
          <a:bodyPr>
            <a:normAutofit fontScale="90000"/>
          </a:bodyPr>
          <a:lstStyle/>
          <a:p>
            <a:r>
              <a:rPr lang="es-ES_tradnl" dirty="0" smtClean="0"/>
              <a:t>Repaso.  Acentuación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35608" y="1052736"/>
            <a:ext cx="7498080" cy="5616624"/>
          </a:xfrm>
        </p:spPr>
        <p:txBody>
          <a:bodyPr>
            <a:normAutofit fontScale="62500" lnSpcReduction="20000"/>
          </a:bodyPr>
          <a:lstStyle/>
          <a:p>
            <a:r>
              <a:rPr lang="es-ES_tradnl" dirty="0" smtClean="0"/>
              <a:t> angel</a:t>
            </a:r>
          </a:p>
          <a:p>
            <a:r>
              <a:rPr lang="es-ES_tradnl" dirty="0" smtClean="0"/>
              <a:t> hablador</a:t>
            </a:r>
          </a:p>
          <a:p>
            <a:r>
              <a:rPr lang="es-ES_tradnl" dirty="0" smtClean="0"/>
              <a:t> </a:t>
            </a:r>
            <a:r>
              <a:rPr lang="es-ES_tradnl" dirty="0" smtClean="0"/>
              <a:t>micr</a:t>
            </a:r>
            <a:r>
              <a:rPr lang="tr-TR" dirty="0" smtClean="0"/>
              <a:t>o</a:t>
            </a:r>
            <a:r>
              <a:rPr lang="es-ES_tradnl" dirty="0" smtClean="0"/>
              <a:t>fono</a:t>
            </a:r>
            <a:endParaRPr lang="es-ES_tradnl" dirty="0" smtClean="0"/>
          </a:p>
          <a:p>
            <a:r>
              <a:rPr lang="es-ES_tradnl" dirty="0" smtClean="0"/>
              <a:t> duracion</a:t>
            </a:r>
          </a:p>
          <a:p>
            <a:r>
              <a:rPr lang="es-ES_tradnl" dirty="0" smtClean="0"/>
              <a:t> Hector</a:t>
            </a:r>
          </a:p>
          <a:p>
            <a:r>
              <a:rPr lang="es-ES_tradnl" dirty="0" smtClean="0"/>
              <a:t> calor</a:t>
            </a:r>
          </a:p>
          <a:p>
            <a:r>
              <a:rPr lang="es-ES_tradnl" dirty="0" smtClean="0"/>
              <a:t> Martinez</a:t>
            </a:r>
          </a:p>
          <a:p>
            <a:r>
              <a:rPr lang="es-ES_tradnl" dirty="0" smtClean="0"/>
              <a:t> leeselo</a:t>
            </a:r>
          </a:p>
          <a:p>
            <a:r>
              <a:rPr lang="es-ES_tradnl" dirty="0" smtClean="0"/>
              <a:t> </a:t>
            </a:r>
            <a:r>
              <a:rPr lang="es-ES_tradnl" dirty="0" smtClean="0"/>
              <a:t>coraz</a:t>
            </a:r>
            <a:r>
              <a:rPr lang="tr-TR" dirty="0" smtClean="0"/>
              <a:t>o</a:t>
            </a:r>
            <a:r>
              <a:rPr lang="es-ES_tradnl" dirty="0" smtClean="0"/>
              <a:t>n</a:t>
            </a:r>
            <a:endParaRPr lang="es-ES_tradnl" dirty="0" smtClean="0"/>
          </a:p>
          <a:p>
            <a:r>
              <a:rPr lang="es-ES_tradnl" dirty="0" smtClean="0"/>
              <a:t> futbol</a:t>
            </a:r>
          </a:p>
          <a:p>
            <a:r>
              <a:rPr lang="es-ES_tradnl" dirty="0" smtClean="0"/>
              <a:t> </a:t>
            </a:r>
            <a:r>
              <a:rPr lang="tr-TR" dirty="0" smtClean="0"/>
              <a:t>A</a:t>
            </a:r>
            <a:r>
              <a:rPr lang="es-ES_tradnl" dirty="0" smtClean="0"/>
              <a:t>merica</a:t>
            </a:r>
            <a:endParaRPr lang="es-ES_tradnl" dirty="0" smtClean="0"/>
          </a:p>
          <a:p>
            <a:r>
              <a:rPr lang="es-ES_tradnl" dirty="0" smtClean="0"/>
              <a:t> americano</a:t>
            </a:r>
          </a:p>
          <a:p>
            <a:r>
              <a:rPr lang="es-ES_tradnl" dirty="0" smtClean="0"/>
              <a:t> lider</a:t>
            </a:r>
          </a:p>
          <a:p>
            <a:r>
              <a:rPr lang="es-ES_tradnl" dirty="0" smtClean="0"/>
              <a:t> tunel</a:t>
            </a:r>
          </a:p>
          <a:p>
            <a:r>
              <a:rPr lang="es-ES_tradnl" dirty="0" smtClean="0"/>
              <a:t> facil</a:t>
            </a:r>
          </a:p>
          <a:p>
            <a:r>
              <a:rPr lang="es-ES_tradnl" dirty="0" smtClean="0"/>
              <a:t> oceano</a:t>
            </a:r>
          </a:p>
          <a:p>
            <a:r>
              <a:rPr lang="es-ES_tradnl" dirty="0" smtClean="0"/>
              <a:t> permitaselo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dirty="0" smtClean="0"/>
              <a:t>En caso de diptongos y triptongos</a:t>
            </a:r>
            <a:endParaRPr lang="tr-TR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971600" y="1412776"/>
            <a:ext cx="7467600" cy="5112568"/>
          </a:xfrm>
        </p:spPr>
        <p:txBody>
          <a:bodyPr>
            <a:normAutofit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s-ES_tradnl" dirty="0" smtClean="0"/>
              <a:t> Siguen las reglas de acentuación. </a:t>
            </a:r>
          </a:p>
          <a:p>
            <a:pPr marL="274320" indent="-274320">
              <a:buFont typeface="Wingdings"/>
              <a:buChar char=""/>
              <a:defRPr/>
            </a:pPr>
            <a:r>
              <a:rPr lang="es-ES_tradnl" dirty="0" smtClean="0"/>
              <a:t> Se pondrá la tilde sobre la vocal abierta (ej. desp</a:t>
            </a:r>
            <a:r>
              <a:rPr lang="es-ES_tradnl" dirty="0" smtClean="0">
                <a:solidFill>
                  <a:schemeClr val="accent3"/>
                </a:solidFill>
              </a:rPr>
              <a:t>ué</a:t>
            </a:r>
            <a:r>
              <a:rPr lang="es-ES_tradnl" dirty="0" smtClean="0"/>
              <a:t>s, llegu</a:t>
            </a:r>
            <a:r>
              <a:rPr lang="es-ES_tradnl" dirty="0" smtClean="0">
                <a:solidFill>
                  <a:schemeClr val="accent3"/>
                </a:solidFill>
              </a:rPr>
              <a:t>éi</a:t>
            </a:r>
            <a:r>
              <a:rPr lang="es-ES_tradnl" dirty="0" smtClean="0"/>
              <a:t>s).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s-ES_tradnl" dirty="0" smtClean="0"/>
              <a:t> Si el diptongo lo forman dos vocales cerradas, entonces la tilde se pone en la segunda vocal (ej. c</a:t>
            </a:r>
            <a:r>
              <a:rPr lang="es-ES_tradnl" dirty="0" smtClean="0">
                <a:solidFill>
                  <a:schemeClr val="accent3"/>
                </a:solidFill>
              </a:rPr>
              <a:t>uí</a:t>
            </a:r>
            <a:r>
              <a:rPr lang="es-ES_tradnl" dirty="0" smtClean="0"/>
              <a:t>dame, lic</a:t>
            </a:r>
            <a:r>
              <a:rPr lang="es-ES_tradnl" dirty="0" smtClean="0">
                <a:solidFill>
                  <a:schemeClr val="accent3"/>
                </a:solidFill>
              </a:rPr>
              <a:t>uéi</a:t>
            </a:r>
            <a:r>
              <a:rPr lang="es-ES_tradnl" dirty="0" smtClean="0"/>
              <a:t>s).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s-ES_tradnl" dirty="0" smtClean="0"/>
              <a:t>  EXCEPCIONES: la tilde rompe el diptongo, con lo que se produce un hiato en estos casos: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s-ES_tradnl" dirty="0" smtClean="0"/>
              <a:t>		act</a:t>
            </a:r>
            <a:r>
              <a:rPr lang="es-ES_tradnl" dirty="0" smtClean="0">
                <a:solidFill>
                  <a:schemeClr val="accent3"/>
                </a:solidFill>
              </a:rPr>
              <a:t>úa</a:t>
            </a:r>
            <a:r>
              <a:rPr lang="es-ES_tradnl" dirty="0" smtClean="0"/>
              <a:t>, b</a:t>
            </a:r>
            <a:r>
              <a:rPr lang="es-ES_tradnl" dirty="0" smtClean="0">
                <a:solidFill>
                  <a:schemeClr val="accent3"/>
                </a:solidFill>
              </a:rPr>
              <a:t>aú</a:t>
            </a:r>
            <a:r>
              <a:rPr lang="es-ES_tradnl" dirty="0" smtClean="0"/>
              <a:t>l, c</a:t>
            </a:r>
            <a:r>
              <a:rPr lang="es-ES_tradnl" dirty="0" smtClean="0">
                <a:solidFill>
                  <a:schemeClr val="accent3"/>
                </a:solidFill>
              </a:rPr>
              <a:t>aí</a:t>
            </a:r>
            <a:r>
              <a:rPr lang="es-ES_tradnl" dirty="0" smtClean="0"/>
              <a:t>da, habr</a:t>
            </a:r>
            <a:r>
              <a:rPr lang="es-ES_tradnl" dirty="0" smtClean="0">
                <a:solidFill>
                  <a:schemeClr val="accent3"/>
                </a:solidFill>
              </a:rPr>
              <a:t>ía</a:t>
            </a:r>
            <a:r>
              <a:rPr lang="es-ES_tradnl" dirty="0" smtClean="0"/>
              <a:t>, r</a:t>
            </a:r>
            <a:r>
              <a:rPr lang="es-ES_tradnl" dirty="0" smtClean="0">
                <a:solidFill>
                  <a:schemeClr val="accent3"/>
                </a:solidFill>
              </a:rPr>
              <a:t>aí</a:t>
            </a:r>
            <a:r>
              <a:rPr lang="es-ES_tradnl" dirty="0" smtClean="0"/>
              <a:t>z, t</a:t>
            </a:r>
            <a:r>
              <a:rPr lang="es-ES_tradnl" dirty="0" smtClean="0">
                <a:solidFill>
                  <a:schemeClr val="accent3"/>
                </a:solidFill>
              </a:rPr>
              <a:t>ío</a:t>
            </a:r>
            <a:r>
              <a:rPr lang="es-ES_tradnl" dirty="0" smtClean="0"/>
              <a:t>, etc.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None/>
              <a:defRPr/>
            </a:pPr>
            <a:endParaRPr lang="es-ES_tradnl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endParaRPr lang="es-ES_tradnl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endParaRPr lang="es-ES_tradnl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endParaRPr lang="es-ES_tradnl" dirty="0" smtClean="0"/>
          </a:p>
          <a:p>
            <a:pPr marL="640080" lvl="1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s-ES_tradnl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115616" y="1412776"/>
            <a:ext cx="7467600" cy="5256212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s-ES_tradnl" dirty="0" smtClean="0"/>
              <a:t>Los verbos terminados en –</a:t>
            </a:r>
            <a:r>
              <a:rPr lang="es-ES_tradnl" dirty="0" err="1" smtClean="0"/>
              <a:t>oir</a:t>
            </a:r>
            <a:r>
              <a:rPr lang="es-ES_tradnl" dirty="0" smtClean="0"/>
              <a:t> y -</a:t>
            </a:r>
            <a:r>
              <a:rPr lang="es-ES_tradnl" dirty="0" err="1" smtClean="0"/>
              <a:t>eir</a:t>
            </a:r>
            <a:r>
              <a:rPr lang="es-ES_tradnl" dirty="0" smtClean="0"/>
              <a:t> </a:t>
            </a:r>
            <a:r>
              <a:rPr lang="es-ES_tradnl" b="1" dirty="0" smtClean="0"/>
              <a:t>llevan</a:t>
            </a:r>
            <a:r>
              <a:rPr lang="es-ES_tradnl" dirty="0" smtClean="0"/>
              <a:t> tilde.</a:t>
            </a:r>
          </a:p>
          <a:p>
            <a:pPr marL="640080" lvl="1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s-ES_tradnl" dirty="0" smtClean="0"/>
              <a:t>oír, freír, sonreír.</a:t>
            </a:r>
          </a:p>
          <a:p>
            <a:pPr marL="640080" lvl="1" indent="-274320" eaLnBrk="1" fontAlgn="auto" hangingPunct="1">
              <a:spcAft>
                <a:spcPts val="0"/>
              </a:spcAft>
              <a:buNone/>
              <a:defRPr/>
            </a:pPr>
            <a:endParaRPr lang="es-ES_tradnl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s-ES_tradnl" dirty="0" smtClean="0"/>
              <a:t>Los verbos terminados en –</a:t>
            </a:r>
            <a:r>
              <a:rPr lang="es-ES_tradnl" dirty="0" err="1" smtClean="0"/>
              <a:t>uir</a:t>
            </a:r>
            <a:r>
              <a:rPr lang="es-ES_tradnl" dirty="0" smtClean="0"/>
              <a:t> </a:t>
            </a:r>
            <a:r>
              <a:rPr lang="es-ES_tradnl" b="1" dirty="0" smtClean="0"/>
              <a:t>no llevan </a:t>
            </a:r>
            <a:r>
              <a:rPr lang="es-ES_tradnl" dirty="0" smtClean="0"/>
              <a:t>tilde.</a:t>
            </a:r>
          </a:p>
          <a:p>
            <a:pPr marL="640080" lvl="1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s-ES_tradnl" dirty="0" smtClean="0"/>
              <a:t>atribuir, concluir, sustituir.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03648" y="404664"/>
            <a:ext cx="749808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s-ES_tradnl" b="1" dirty="0" smtClean="0"/>
              <a:t>PALABRAS COMPUESTAS </a:t>
            </a:r>
            <a:r>
              <a:rPr lang="es-ES_tradnl" dirty="0" smtClean="0"/>
              <a:t/>
            </a:r>
            <a:br>
              <a:rPr lang="es-ES_tradnl" dirty="0" smtClean="0"/>
            </a:br>
            <a:r>
              <a:rPr lang="es-ES_tradnl" dirty="0" smtClean="0"/>
              <a:t>(en una sola palabra)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331640" y="2204864"/>
            <a:ext cx="7498080" cy="3277344"/>
          </a:xfrm>
        </p:spPr>
        <p:txBody>
          <a:bodyPr>
            <a:normAutofit/>
          </a:bodyPr>
          <a:lstStyle/>
          <a:p>
            <a:pPr marL="274320" indent="-274320">
              <a:buFont typeface="Wingdings"/>
              <a:buChar char=""/>
              <a:defRPr/>
            </a:pPr>
            <a:r>
              <a:rPr lang="es-ES_tradnl" dirty="0" smtClean="0"/>
              <a:t> Pierde la tilde que le corresponde si se trata del primer elemento de la palabra compuesta.</a:t>
            </a:r>
          </a:p>
          <a:p>
            <a:pPr marL="274320" indent="-274320">
              <a:buNone/>
              <a:defRPr/>
            </a:pPr>
            <a:r>
              <a:rPr lang="es-ES_tradnl" dirty="0" smtClean="0"/>
              <a:t>Ej.  décimo</a:t>
            </a:r>
          </a:p>
          <a:p>
            <a:pPr marL="274320" indent="-274320">
              <a:buNone/>
              <a:defRPr/>
            </a:pPr>
            <a:r>
              <a:rPr lang="es-ES_tradnl" dirty="0" smtClean="0"/>
              <a:t>Ej.  decimoséptimo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03648" y="548680"/>
            <a:ext cx="749808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s-ES_tradnl" b="1" dirty="0" smtClean="0"/>
              <a:t>PALABRAS </a:t>
            </a:r>
            <a:r>
              <a:rPr lang="es-ES_tradnl" b="1" dirty="0" smtClean="0"/>
              <a:t>COMPUESTAS</a:t>
            </a:r>
            <a:r>
              <a:rPr lang="tr-TR" dirty="0" smtClean="0"/>
              <a:t> </a:t>
            </a:r>
            <a:r>
              <a:rPr lang="es-ES_tradnl" dirty="0" smtClean="0"/>
              <a:t>separadas </a:t>
            </a:r>
            <a:r>
              <a:rPr lang="es-ES_tradnl" dirty="0" smtClean="0"/>
              <a:t>por guiones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187624" y="2060848"/>
            <a:ext cx="7746064" cy="4187552"/>
          </a:xfrm>
        </p:spPr>
        <p:txBody>
          <a:bodyPr/>
          <a:lstStyle/>
          <a:p>
            <a:pPr marL="274320" indent="-274320">
              <a:buFont typeface="Wingdings"/>
              <a:buChar char=""/>
              <a:defRPr/>
            </a:pPr>
            <a:r>
              <a:rPr lang="es-ES_tradnl" dirty="0" smtClean="0"/>
              <a:t> Cada elemento conserva su pronunciación y acentuación.</a:t>
            </a:r>
          </a:p>
          <a:p>
            <a:pPr marL="274320" indent="-274320">
              <a:buNone/>
              <a:defRPr/>
            </a:pPr>
            <a:endParaRPr lang="es-ES_tradnl" dirty="0" smtClean="0"/>
          </a:p>
          <a:p>
            <a:pPr marL="274320" indent="-274320">
              <a:buNone/>
              <a:defRPr/>
            </a:pPr>
            <a:r>
              <a:rPr lang="es-ES_tradnl" dirty="0" smtClean="0"/>
              <a:t>Ej.  hispano-soviético</a:t>
            </a:r>
          </a:p>
          <a:p>
            <a:pPr marL="274320" indent="-274320">
              <a:buNone/>
              <a:defRPr/>
            </a:pPr>
            <a:r>
              <a:rPr lang="es-ES_tradnl" dirty="0" smtClean="0"/>
              <a:t>Ej.  crítico-biográfico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043608" y="548680"/>
            <a:ext cx="785812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s-ES_tradnl" b="1" dirty="0" smtClean="0"/>
              <a:t>ADVERBIOS  TERMINADOS EN </a:t>
            </a:r>
            <a:br>
              <a:rPr lang="es-ES_tradnl" b="1" dirty="0" smtClean="0"/>
            </a:br>
            <a:r>
              <a:rPr lang="es-ES_tradnl" b="1" dirty="0" smtClean="0"/>
              <a:t>–MENTE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35608" y="2060848"/>
            <a:ext cx="7498080" cy="3744416"/>
          </a:xfrm>
        </p:spPr>
        <p:txBody>
          <a:bodyPr/>
          <a:lstStyle/>
          <a:p>
            <a:pPr marL="274320" indent="-274320">
              <a:buFont typeface="Wingdings"/>
              <a:buChar char=""/>
              <a:defRPr/>
            </a:pPr>
            <a:r>
              <a:rPr lang="es-ES_tradnl" dirty="0" smtClean="0"/>
              <a:t> Llevan tilde si ya la tenían como adjetivo.</a:t>
            </a:r>
          </a:p>
          <a:p>
            <a:pPr marL="274320" indent="-274320">
              <a:buNone/>
              <a:defRPr/>
            </a:pPr>
            <a:endParaRPr lang="es-ES_tradnl" dirty="0" smtClean="0"/>
          </a:p>
          <a:p>
            <a:pPr marL="274320" indent="-274320">
              <a:buNone/>
              <a:defRPr/>
            </a:pPr>
            <a:r>
              <a:rPr lang="es-ES_tradnl" dirty="0" smtClean="0"/>
              <a:t>Ej.  útilmente (de útil)</a:t>
            </a:r>
          </a:p>
          <a:p>
            <a:pPr marL="274320" indent="-274320">
              <a:buNone/>
              <a:defRPr/>
            </a:pPr>
            <a:r>
              <a:rPr lang="es-ES_tradnl" dirty="0" smtClean="0"/>
              <a:t>Ej.  alegremente (de alegre)</a:t>
            </a: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dirty="0" smtClean="0"/>
              <a:t>Al añadir elementos (sufijos) a un verbo...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331640" y="1700808"/>
            <a:ext cx="7498080" cy="4800600"/>
          </a:xfrm>
        </p:spPr>
        <p:txBody>
          <a:bodyPr>
            <a:normAutofit fontScale="92500" lnSpcReduction="20000"/>
          </a:bodyPr>
          <a:lstStyle/>
          <a:p>
            <a:r>
              <a:rPr lang="es-ES_tradnl" dirty="0" smtClean="0"/>
              <a:t> su sílaba tónica se va desplazando y la palabra va variando su tipo y regla de acentuación.</a:t>
            </a:r>
          </a:p>
          <a:p>
            <a:pPr>
              <a:buNone/>
            </a:pPr>
            <a:endParaRPr lang="es-ES_tradnl" dirty="0" smtClean="0"/>
          </a:p>
          <a:p>
            <a:pPr>
              <a:buNone/>
            </a:pPr>
            <a:r>
              <a:rPr lang="es-ES_tradnl" dirty="0" smtClean="0"/>
              <a:t>Ej.  	</a:t>
            </a:r>
            <a:r>
              <a:rPr lang="es-ES_tradnl" b="1" dirty="0" smtClean="0">
                <a:solidFill>
                  <a:schemeClr val="accent3">
                    <a:lumMod val="50000"/>
                  </a:schemeClr>
                </a:solidFill>
              </a:rPr>
              <a:t>mi</a:t>
            </a:r>
            <a:r>
              <a:rPr lang="es-ES_tradnl" dirty="0" smtClean="0"/>
              <a:t>- ra        	llana</a:t>
            </a:r>
          </a:p>
          <a:p>
            <a:pPr>
              <a:buNone/>
            </a:pPr>
            <a:r>
              <a:rPr lang="es-ES_tradnl" dirty="0" smtClean="0"/>
              <a:t>		</a:t>
            </a:r>
            <a:r>
              <a:rPr lang="es-ES_tradnl" b="1" dirty="0" smtClean="0">
                <a:solidFill>
                  <a:schemeClr val="accent3">
                    <a:lumMod val="50000"/>
                  </a:schemeClr>
                </a:solidFill>
              </a:rPr>
              <a:t>mí</a:t>
            </a:r>
            <a:r>
              <a:rPr lang="es-ES_tradnl" dirty="0" smtClean="0"/>
              <a:t>- ra- me		esdrújula</a:t>
            </a:r>
          </a:p>
          <a:p>
            <a:pPr>
              <a:buNone/>
            </a:pPr>
            <a:endParaRPr lang="es-ES_tradnl" dirty="0" smtClean="0"/>
          </a:p>
          <a:p>
            <a:pPr>
              <a:buNone/>
            </a:pPr>
            <a:r>
              <a:rPr lang="es-ES_tradnl" dirty="0" smtClean="0"/>
              <a:t>Ej. 	es-</a:t>
            </a:r>
            <a:r>
              <a:rPr lang="es-ES_tradnl" b="1" dirty="0" smtClean="0">
                <a:solidFill>
                  <a:schemeClr val="accent3">
                    <a:lumMod val="50000"/>
                  </a:schemeClr>
                </a:solidFill>
              </a:rPr>
              <a:t>cri</a:t>
            </a:r>
            <a:r>
              <a:rPr lang="es-ES_tradnl" dirty="0" smtClean="0"/>
              <a:t>-be			llana</a:t>
            </a:r>
          </a:p>
          <a:p>
            <a:pPr>
              <a:buNone/>
            </a:pPr>
            <a:r>
              <a:rPr lang="es-ES_tradnl" dirty="0" smtClean="0"/>
              <a:t>		es-</a:t>
            </a:r>
            <a:r>
              <a:rPr lang="es-ES_tradnl" b="1" dirty="0" smtClean="0">
                <a:solidFill>
                  <a:schemeClr val="accent3">
                    <a:lumMod val="50000"/>
                  </a:schemeClr>
                </a:solidFill>
              </a:rPr>
              <a:t>crí</a:t>
            </a:r>
            <a:r>
              <a:rPr lang="es-ES_tradnl" dirty="0" smtClean="0"/>
              <a:t>-be-me		esdrújula</a:t>
            </a:r>
          </a:p>
          <a:p>
            <a:pPr>
              <a:buNone/>
            </a:pPr>
            <a:r>
              <a:rPr lang="es-ES_tradnl" dirty="0" smtClean="0"/>
              <a:t>		es-</a:t>
            </a:r>
            <a:r>
              <a:rPr lang="es-ES_tradnl" b="1" dirty="0" smtClean="0">
                <a:solidFill>
                  <a:schemeClr val="accent3">
                    <a:lumMod val="50000"/>
                  </a:schemeClr>
                </a:solidFill>
              </a:rPr>
              <a:t>crí</a:t>
            </a:r>
            <a:r>
              <a:rPr lang="es-ES_tradnl" dirty="0" smtClean="0"/>
              <a:t>-be-se-lo		sobreesdrújula</a:t>
            </a:r>
          </a:p>
          <a:p>
            <a:pPr>
              <a:buNone/>
            </a:pPr>
            <a:r>
              <a:rPr lang="es-ES_tradnl" dirty="0" smtClean="0"/>
              <a:t>		</a:t>
            </a:r>
            <a:endParaRPr lang="tr-TR" dirty="0"/>
          </a:p>
        </p:txBody>
      </p:sp>
      <p:sp>
        <p:nvSpPr>
          <p:cNvPr id="4" name="3 Sağ Ok"/>
          <p:cNvSpPr/>
          <p:nvPr/>
        </p:nvSpPr>
        <p:spPr>
          <a:xfrm>
            <a:off x="4139952" y="3933056"/>
            <a:ext cx="792088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4 Sağ Ok"/>
          <p:cNvSpPr/>
          <p:nvPr/>
        </p:nvSpPr>
        <p:spPr>
          <a:xfrm>
            <a:off x="3851920" y="3429000"/>
            <a:ext cx="792088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5 Sağ Ok"/>
          <p:cNvSpPr/>
          <p:nvPr/>
        </p:nvSpPr>
        <p:spPr>
          <a:xfrm>
            <a:off x="5004048" y="5661248"/>
            <a:ext cx="792088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6 Sağ Ok"/>
          <p:cNvSpPr/>
          <p:nvPr/>
        </p:nvSpPr>
        <p:spPr>
          <a:xfrm>
            <a:off x="4716016" y="5229200"/>
            <a:ext cx="792088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 smtClean="0"/>
              <a:t>v</a:t>
            </a:r>
            <a:endParaRPr lang="tr-TR" dirty="0"/>
          </a:p>
        </p:txBody>
      </p:sp>
      <p:sp>
        <p:nvSpPr>
          <p:cNvPr id="8" name="7 Sağ Ok"/>
          <p:cNvSpPr/>
          <p:nvPr/>
        </p:nvSpPr>
        <p:spPr>
          <a:xfrm>
            <a:off x="4067944" y="4725144"/>
            <a:ext cx="792088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dirty="0" smtClean="0"/>
              <a:t>¿Cuál es la sílaba tónica?</a:t>
            </a:r>
            <a:br>
              <a:rPr lang="es-ES_tradnl" dirty="0" smtClean="0"/>
            </a:br>
            <a:r>
              <a:rPr lang="es-ES_tradnl" dirty="0" smtClean="0"/>
              <a:t>¿Por qué llevan /no llevan tilde?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35608" y="1628800"/>
            <a:ext cx="7498080" cy="5040560"/>
          </a:xfrm>
        </p:spPr>
        <p:txBody>
          <a:bodyPr>
            <a:normAutofit fontScale="85000" lnSpcReduction="20000"/>
          </a:bodyPr>
          <a:lstStyle/>
          <a:p>
            <a:r>
              <a:rPr lang="es-ES_tradnl" dirty="0" smtClean="0"/>
              <a:t> galleta</a:t>
            </a:r>
          </a:p>
          <a:p>
            <a:r>
              <a:rPr lang="es-ES_tradnl" dirty="0" smtClean="0"/>
              <a:t> café</a:t>
            </a:r>
          </a:p>
          <a:p>
            <a:r>
              <a:rPr lang="es-ES_tradnl" dirty="0" smtClean="0"/>
              <a:t> dental</a:t>
            </a:r>
          </a:p>
          <a:p>
            <a:r>
              <a:rPr lang="es-ES_tradnl" dirty="0" smtClean="0"/>
              <a:t> teléfono</a:t>
            </a:r>
          </a:p>
          <a:p>
            <a:r>
              <a:rPr lang="es-ES_tradnl" dirty="0" smtClean="0"/>
              <a:t> cartulina</a:t>
            </a:r>
          </a:p>
          <a:p>
            <a:r>
              <a:rPr lang="es-ES_tradnl" dirty="0" smtClean="0"/>
              <a:t> causal</a:t>
            </a:r>
          </a:p>
          <a:p>
            <a:r>
              <a:rPr lang="es-ES_tradnl" dirty="0" smtClean="0"/>
              <a:t> solución</a:t>
            </a:r>
          </a:p>
          <a:p>
            <a:r>
              <a:rPr lang="es-ES_tradnl" dirty="0" smtClean="0"/>
              <a:t> letras</a:t>
            </a:r>
          </a:p>
          <a:p>
            <a:r>
              <a:rPr lang="es-ES_tradnl" dirty="0" smtClean="0"/>
              <a:t> soluciones</a:t>
            </a:r>
          </a:p>
          <a:p>
            <a:r>
              <a:rPr lang="es-ES_tradnl" dirty="0" smtClean="0"/>
              <a:t> ascensor</a:t>
            </a:r>
          </a:p>
          <a:p>
            <a:r>
              <a:rPr lang="es-ES_tradnl" dirty="0" smtClean="0"/>
              <a:t> naturaleza</a:t>
            </a:r>
          </a:p>
          <a:p>
            <a:r>
              <a:rPr lang="es-ES_tradnl" dirty="0" smtClean="0"/>
              <a:t> cafetera</a:t>
            </a:r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ündönümü">
  <a:themeElements>
    <a:clrScheme name="Gündönümü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Gündönümü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ündönümü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42</TotalTime>
  <Words>389</Words>
  <Application>Microsoft Office PowerPoint</Application>
  <PresentationFormat>Ekran Gösterisi (4:3)</PresentationFormat>
  <Paragraphs>78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Gündönümü</vt:lpstr>
      <vt:lpstr>İSP 221  Ortografía y Fonética         Clase 7  </vt:lpstr>
      <vt:lpstr>Repaso.  Acentuación</vt:lpstr>
      <vt:lpstr>En caso de diptongos y triptongos</vt:lpstr>
      <vt:lpstr>Slayt 4</vt:lpstr>
      <vt:lpstr>PALABRAS COMPUESTAS  (en una sola palabra)</vt:lpstr>
      <vt:lpstr>PALABRAS COMPUESTAS separadas por guiones</vt:lpstr>
      <vt:lpstr>ADVERBIOS  TERMINADOS EN  –MENTE</vt:lpstr>
      <vt:lpstr>Al añadir elementos (sufijos) a un verbo...</vt:lpstr>
      <vt:lpstr>¿Cuál es la sílaba tónica? ¿Por qué llevan /no llevan tilde?</vt:lpstr>
      <vt:lpstr>PRÁCTICA. Acentuación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İSP 221  Ortografía y Fonética         Clase 7  </dc:title>
  <dc:creator>reşat</dc:creator>
  <cp:lastModifiedBy>reşat</cp:lastModifiedBy>
  <cp:revision>12</cp:revision>
  <dcterms:created xsi:type="dcterms:W3CDTF">2019-03-20T13:28:49Z</dcterms:created>
  <dcterms:modified xsi:type="dcterms:W3CDTF">2019-03-25T21:12:35Z</dcterms:modified>
</cp:coreProperties>
</file>