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17</a:t>
            </a:r>
            <a:r>
              <a:rPr lang="ko-KR" altLang="en-US" dirty="0" smtClean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한국말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18</a:t>
            </a:r>
            <a:r>
              <a:rPr lang="ko-KR" altLang="en-US" dirty="0" smtClean="0">
                <a:solidFill>
                  <a:srgbClr val="FFC000"/>
                </a:solidFill>
              </a:rPr>
              <a:t>과 출근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645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FFC000"/>
                </a:solidFill>
              </a:rPr>
              <a:t>탈춤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한국 탈춤은 크게 </a:t>
            </a:r>
            <a:r>
              <a:rPr lang="en-US" altLang="ko-KR" sz="2400" dirty="0"/>
              <a:t>3</a:t>
            </a:r>
            <a:r>
              <a:rPr lang="ko-KR" altLang="en-US" sz="2400" dirty="0"/>
              <a:t>가지로 나눌 수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첫째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서낭</a:t>
            </a:r>
            <a:r>
              <a:rPr lang="ko-KR" altLang="en-US" sz="2400" dirty="0"/>
              <a:t> 탈놀이</a:t>
            </a:r>
            <a:r>
              <a:rPr lang="en-US" altLang="ko-KR" sz="2400" dirty="0"/>
              <a:t>. </a:t>
            </a:r>
            <a:r>
              <a:rPr lang="ko-KR" altLang="en-US" sz="2400" dirty="0"/>
              <a:t>이것은 지방마다 풍년을 기원하는 굿의 일부분으로 행해진 것이다</a:t>
            </a:r>
            <a:r>
              <a:rPr lang="en-US" altLang="ko-KR" sz="2400" dirty="0"/>
              <a:t>. </a:t>
            </a:r>
            <a:r>
              <a:rPr lang="ko-KR" altLang="en-US" sz="2400" dirty="0"/>
              <a:t>대표적인 것으로 하회별신굿 탈놀이와 강릉단오굿의 관노 탈놀이가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둘째</a:t>
            </a:r>
            <a:r>
              <a:rPr lang="en-US" altLang="ko-KR" sz="2400" dirty="0"/>
              <a:t>, </a:t>
            </a:r>
            <a:r>
              <a:rPr lang="ko-KR" altLang="en-US" sz="2400" dirty="0"/>
              <a:t>산대 도감</a:t>
            </a:r>
            <a:r>
              <a:rPr lang="en-US" altLang="ko-KR" sz="2400" dirty="0"/>
              <a:t>. </a:t>
            </a:r>
            <a:r>
              <a:rPr lang="ko-KR" altLang="en-US" sz="2400" dirty="0"/>
              <a:t>이것은 보다 발전된 도시형의 탈놀이로서 조선 시대 까지 </a:t>
            </a:r>
            <a:r>
              <a:rPr lang="en-US" altLang="ko-KR" sz="2400" dirty="0"/>
              <a:t>(1392-1910) </a:t>
            </a:r>
            <a:r>
              <a:rPr lang="ko-KR" altLang="en-US" sz="2400" dirty="0"/>
              <a:t>는 산대 도감이라고 하는 정부 기관이 관리했었다</a:t>
            </a:r>
            <a:r>
              <a:rPr lang="en-US" altLang="ko-KR" sz="2400" dirty="0"/>
              <a:t>. </a:t>
            </a:r>
            <a:r>
              <a:rPr lang="ko-KR" altLang="en-US" sz="2400" dirty="0"/>
              <a:t>중부 지방의 양주별산대놀。］</a:t>
            </a:r>
            <a:r>
              <a:rPr lang="en-US" altLang="ko-KR" sz="2400" dirty="0"/>
              <a:t>, </a:t>
            </a:r>
            <a:r>
              <a:rPr lang="ko-KR" altLang="en-US" sz="2400" dirty="0"/>
              <a:t>서북지방의 봉산탈춤</a:t>
            </a:r>
            <a:r>
              <a:rPr lang="en-US" altLang="ko-KR" sz="2400" dirty="0"/>
              <a:t>, </a:t>
            </a:r>
            <a:r>
              <a:rPr lang="ko-KR" altLang="en-US" sz="2400" dirty="0"/>
              <a:t>영남지방의 </a:t>
            </a:r>
            <a:r>
              <a:rPr lang="ko-KR" altLang="en-US" sz="2400" dirty="0" err="1"/>
              <a:t>통영오광대</a:t>
            </a:r>
            <a:r>
              <a:rPr lang="ko-KR" altLang="en-US" sz="2400" dirty="0"/>
              <a:t> 등 이 이에 속한다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셋째</a:t>
            </a:r>
            <a:r>
              <a:rPr lang="en-US" altLang="ko-KR" sz="2400" dirty="0"/>
              <a:t>, </a:t>
            </a:r>
            <a:r>
              <a:rPr lang="ko-KR" altLang="en-US" sz="2400" dirty="0"/>
              <a:t>북청사자놀음이 있는데 사자탈을 쓰고 하는 이 놀이는 중국 탈춤 에 기원을 두었다 한다</a:t>
            </a:r>
            <a:r>
              <a:rPr lang="en-US" altLang="ko-KR" sz="2400" dirty="0"/>
              <a:t>. </a:t>
            </a:r>
            <a:r>
              <a:rPr lang="ko-KR" altLang="en-US" sz="2400" dirty="0"/>
              <a:t>이상의 탈놀이들은 현재 중요 무형문화재로 지정 되어 있다</a:t>
            </a:r>
            <a:r>
              <a:rPr lang="en-US" altLang="ko-KR" sz="2400" dirty="0" smtClean="0"/>
              <a:t>.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1335303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탈춤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탈춤은 주로 장단에 맞춰 춤을 추는데</a:t>
            </a:r>
            <a:r>
              <a:rPr lang="en-US" altLang="ko-KR" sz="2400" dirty="0"/>
              <a:t>, </a:t>
            </a:r>
            <a:r>
              <a:rPr lang="ko-KR" altLang="en-US" sz="2400" dirty="0"/>
              <a:t>춤에 뚜렷한 기본 동작은 없다</a:t>
            </a:r>
            <a:r>
              <a:rPr lang="en-US" altLang="ko-KR" sz="2400" dirty="0"/>
              <a:t>. </a:t>
            </a:r>
            <a:r>
              <a:rPr lang="ko-KR" altLang="en-US" sz="2400" dirty="0"/>
              <a:t>그래도 몸짓을 분석해 보면</a:t>
            </a:r>
            <a:r>
              <a:rPr lang="en-US" altLang="ko-KR" sz="2400" dirty="0"/>
              <a:t>, </a:t>
            </a:r>
            <a:r>
              <a:rPr lang="ko-KR" altLang="en-US" sz="2400" dirty="0"/>
              <a:t>첫째</a:t>
            </a:r>
            <a:r>
              <a:rPr lang="en-US" altLang="ko-KR" sz="2400" dirty="0"/>
              <a:t>, </a:t>
            </a:r>
            <a:r>
              <a:rPr lang="ko-KR" altLang="en-US" sz="2400" dirty="0"/>
              <a:t>방어적인 동작과 악귀를 격퇴시키는 무 </a:t>
            </a:r>
            <a:r>
              <a:rPr lang="ko-KR" altLang="en-US" sz="2400" dirty="0" err="1"/>
              <a:t>술적</a:t>
            </a:r>
            <a:r>
              <a:rPr lang="ko-KR" altLang="en-US" sz="2400" dirty="0"/>
              <a:t> 동작</a:t>
            </a:r>
            <a:r>
              <a:rPr lang="en-US" altLang="ko-KR" sz="2400" dirty="0"/>
              <a:t>, </a:t>
            </a:r>
            <a:r>
              <a:rPr lang="ko-KR" altLang="en-US" sz="2400" dirty="0"/>
              <a:t>둘째</a:t>
            </a:r>
            <a:r>
              <a:rPr lang="en-US" altLang="ko-KR" sz="2400" dirty="0"/>
              <a:t>, </a:t>
            </a:r>
            <a:r>
              <a:rPr lang="ko-KR" altLang="en-US" sz="2400" dirty="0"/>
              <a:t>풍년을 기원하는 </a:t>
            </a:r>
            <a:r>
              <a:rPr lang="ko-KR" altLang="en-US" sz="2400" dirty="0" err="1"/>
              <a:t>축원무와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농경행위의</a:t>
            </a:r>
            <a:r>
              <a:rPr lang="ko-KR" altLang="en-US" sz="2400" dirty="0"/>
              <a:t> 모방 동작</a:t>
            </a:r>
            <a:r>
              <a:rPr lang="en-US" altLang="ko-KR" sz="2400" dirty="0"/>
              <a:t>, </a:t>
            </a:r>
            <a:r>
              <a:rPr lang="ko-KR" altLang="en-US" sz="2400" dirty="0"/>
              <a:t>셋째 성행위를 상징하거나 모방한 동작</a:t>
            </a:r>
            <a:r>
              <a:rPr lang="en-US" altLang="ko-KR" sz="2400" dirty="0"/>
              <a:t>, </a:t>
            </a:r>
            <a:r>
              <a:rPr lang="ko-KR" altLang="en-US" sz="2400" dirty="0"/>
              <a:t>넷째</a:t>
            </a:r>
            <a:r>
              <a:rPr lang="en-US" altLang="ko-KR" sz="2400" dirty="0"/>
              <a:t>, </a:t>
            </a:r>
            <a:r>
              <a:rPr lang="ko-KR" altLang="en-US" sz="2400" dirty="0"/>
              <a:t>여러 가지 동물과 사람의 흉내를 통한 풍자적인 묘사</a:t>
            </a:r>
            <a:r>
              <a:rPr lang="en-US" altLang="ko-KR" sz="2400" dirty="0"/>
              <a:t>, </a:t>
            </a:r>
            <a:r>
              <a:rPr lang="ko-KR" altLang="en-US" sz="2400" dirty="0"/>
              <a:t>다섯째 </a:t>
            </a:r>
            <a:r>
              <a:rPr lang="ko-KR" altLang="en-US" sz="2400" dirty="0" err="1"/>
              <a:t>부락인들의</a:t>
            </a:r>
            <a:r>
              <a:rPr lang="ko-KR" altLang="en-US" sz="2400" dirty="0"/>
              <a:t> 단합을 위한 </a:t>
            </a:r>
            <a:r>
              <a:rPr lang="ko-KR" altLang="en-US" sz="2400" dirty="0" err="1"/>
              <a:t>대동춤이</a:t>
            </a:r>
            <a:r>
              <a:rPr lang="ko-KR" altLang="en-US" sz="2400" dirty="0"/>
              <a:t>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 smtClean="0"/>
              <a:t>각 </a:t>
            </a:r>
            <a:r>
              <a:rPr lang="ko-KR" altLang="en-US" sz="2400" dirty="0"/>
              <a:t>탈춤에 공통적으로 등장하는 인물로는 파계승 </a:t>
            </a:r>
            <a:r>
              <a:rPr lang="en-US" altLang="ko-KR" sz="2400" dirty="0"/>
              <a:t>(apostate Buddhist monk), </a:t>
            </a:r>
            <a:r>
              <a:rPr lang="ko-KR" altLang="en-US" sz="2400" dirty="0"/>
              <a:t>탐욕스런 양반</a:t>
            </a:r>
            <a:r>
              <a:rPr lang="en-US" altLang="ko-KR" sz="2400" dirty="0"/>
              <a:t>(</a:t>
            </a:r>
            <a:r>
              <a:rPr lang="en-US" altLang="ko-KR" sz="2400" dirty="0" err="1"/>
              <a:t>lecherousaristocrat</a:t>
            </a:r>
            <a:r>
              <a:rPr lang="en-US" altLang="ko-KR" sz="2400" dirty="0"/>
              <a:t>), </a:t>
            </a:r>
            <a:r>
              <a:rPr lang="ko-KR" altLang="en-US" sz="2400" dirty="0"/>
              <a:t>영리한 하인</a:t>
            </a:r>
            <a:r>
              <a:rPr lang="en-US" altLang="ko-KR" sz="2400" dirty="0"/>
              <a:t>(</a:t>
            </a:r>
            <a:r>
              <a:rPr lang="en-US" altLang="ko-KR" sz="2400" dirty="0" err="1"/>
              <a:t>cleverservant</a:t>
            </a:r>
            <a:r>
              <a:rPr lang="en-US" altLang="ko-KR" sz="2400" dirty="0"/>
              <a:t>), </a:t>
            </a:r>
            <a:r>
              <a:rPr lang="ko-KR" altLang="en-US" sz="2400" dirty="0"/>
              <a:t>무 당</a:t>
            </a:r>
            <a:r>
              <a:rPr lang="en-US" altLang="ko-KR" sz="2400" dirty="0"/>
              <a:t>(shaman) </a:t>
            </a:r>
            <a:r>
              <a:rPr lang="ko-KR" altLang="en-US" sz="2400" dirty="0"/>
              <a:t>과 남녀노소 서민들이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주제는 크게 파계승과 양반에 대 한 풍자</a:t>
            </a:r>
            <a:r>
              <a:rPr lang="en-US" altLang="ko-KR" sz="2400" dirty="0"/>
              <a:t>, </a:t>
            </a:r>
            <a:r>
              <a:rPr lang="ko-KR" altLang="en-US" sz="2400" dirty="0"/>
              <a:t>서민 생활의 애환을 보여주는 것 </a:t>
            </a:r>
            <a:r>
              <a:rPr lang="en-US" altLang="ko-KR" sz="2400" dirty="0"/>
              <a:t>2</a:t>
            </a:r>
            <a:r>
              <a:rPr lang="ko-KR" altLang="en-US" sz="2400" dirty="0"/>
              <a:t>가지로 나뉜다</a:t>
            </a:r>
            <a:r>
              <a:rPr lang="en-US" altLang="ko-KR" sz="2400" dirty="0"/>
              <a:t>. </a:t>
            </a:r>
            <a:r>
              <a:rPr lang="ko-KR" altLang="en-US" sz="2400" dirty="0"/>
              <a:t>특히 </a:t>
            </a:r>
            <a:r>
              <a:rPr lang="ko-KR" altLang="en-US" sz="2400" dirty="0" err="1"/>
              <a:t>조선시</a:t>
            </a:r>
            <a:r>
              <a:rPr lang="ko-KR" altLang="en-US" sz="2400" dirty="0"/>
              <a:t> 대 임진 왜란</a:t>
            </a:r>
            <a:r>
              <a:rPr lang="en-US" altLang="ko-KR" sz="2400" dirty="0"/>
              <a:t>, </a:t>
            </a:r>
            <a:r>
              <a:rPr lang="ko-KR" altLang="en-US" sz="2400" dirty="0"/>
              <a:t>병자 호란 이후에 생긴 서민 문화의 사조로 특권 계급에 대한 비판 정신이 두드러진다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탈춤은 이렇듯 서민의 생활상을 자연스럽게 엮어가면서 관객과 더불어 한바탕 홍을 돋구고</a:t>
            </a:r>
            <a:r>
              <a:rPr lang="en-US" altLang="ko-KR" sz="2400" dirty="0"/>
              <a:t>, </a:t>
            </a:r>
            <a:r>
              <a:rPr lang="ko-KR" altLang="en-US" sz="2400" dirty="0"/>
              <a:t>쌓인 감정을 풀어내어</a:t>
            </a:r>
            <a:r>
              <a:rPr lang="en-US" altLang="ko-KR" sz="2400" dirty="0"/>
              <a:t>, </a:t>
            </a:r>
            <a:r>
              <a:rPr lang="ko-KR" altLang="en-US" sz="2400" dirty="0"/>
              <a:t>삶에 활력을 찾게 하는 한국 의 진정한 민중극이다</a:t>
            </a:r>
            <a:r>
              <a:rPr lang="en-US" altLang="ko-KR" sz="2400" dirty="0"/>
              <a:t>.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113002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어디 에 가십니까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: </a:t>
            </a:r>
            <a:r>
              <a:rPr lang="ko-KR" altLang="en-US" sz="2800" dirty="0"/>
              <a:t>학교에 갑니다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학교에 왜 가십 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한국말을 배우러 갑니다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학교는 어디에 있습니까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학교는 경복궁 근처에 있습니다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학교에 어떻게 가십니까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지하철과 버스를 타고 갑니다</a:t>
            </a:r>
            <a:r>
              <a:rPr lang="en-US" altLang="ko-KR" sz="2800" dirty="0" smtClean="0"/>
              <a:t>.</a:t>
            </a:r>
            <a:endParaRPr lang="en-US" altLang="ko-KR" sz="2800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17</a:t>
            </a:r>
            <a:r>
              <a:rPr lang="ko-KR" altLang="en-US" dirty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한국말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5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1">
            <a:normAutofit/>
          </a:bodyPr>
          <a:lstStyle/>
          <a:p>
            <a:r>
              <a:rPr lang="ko-KR" altLang="en-US" sz="2800" dirty="0"/>
              <a:t>미숙 </a:t>
            </a:r>
            <a:r>
              <a:rPr lang="en-US" altLang="ko-KR" sz="2800" dirty="0"/>
              <a:t>: </a:t>
            </a:r>
            <a:r>
              <a:rPr lang="ko-KR" altLang="en-US" sz="2800" dirty="0"/>
              <a:t>한국말이 영어와 많이 다르지요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물론이 에요</a:t>
            </a:r>
            <a:r>
              <a:rPr lang="en-US" altLang="ko-KR" sz="2800" dirty="0"/>
              <a:t>. </a:t>
            </a:r>
            <a:r>
              <a:rPr lang="ko-KR" altLang="en-US" sz="2800" dirty="0"/>
              <a:t>문법이 많이 달라요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</a:t>
            </a:r>
            <a:r>
              <a:rPr lang="en-US" altLang="ko-KR" sz="2800" dirty="0"/>
              <a:t>: </a:t>
            </a:r>
            <a:r>
              <a:rPr lang="ko-KR" altLang="en-US" sz="2800" dirty="0"/>
              <a:t>발음도 다르고 단어도 다르지요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그렇지만 비슷한 것도 있어요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 </a:t>
            </a:r>
            <a:r>
              <a:rPr lang="en-US" altLang="ko-KR" sz="2800" dirty="0"/>
              <a:t>: </a:t>
            </a:r>
            <a:r>
              <a:rPr lang="ko-KR" altLang="en-US" sz="2800" dirty="0"/>
              <a:t>어떤 것이 비슷해요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영어의 </a:t>
            </a:r>
            <a:r>
              <a:rPr lang="en-US" altLang="ko-KR" sz="2800" dirty="0"/>
              <a:t>many</a:t>
            </a:r>
            <a:r>
              <a:rPr lang="ko-KR" altLang="en-US" sz="2800" dirty="0"/>
              <a:t>를 한국어로 ‘</a:t>
            </a:r>
            <a:r>
              <a:rPr lang="ko-KR" altLang="en-US" sz="2800" dirty="0" err="1"/>
              <a:t>많이’라고</a:t>
            </a:r>
            <a:r>
              <a:rPr lang="ko-KR" altLang="en-US" sz="2800" dirty="0"/>
              <a:t> 해요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미숙 </a:t>
            </a:r>
            <a:r>
              <a:rPr lang="en-US" altLang="ko-KR" sz="2800" dirty="0"/>
              <a:t>: </a:t>
            </a:r>
            <a:r>
              <a:rPr lang="ko-KR" altLang="en-US" sz="2800" dirty="0"/>
              <a:t>참 재미있군요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495404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086" y="1732450"/>
            <a:ext cx="4103914" cy="3620946"/>
          </a:xfrm>
        </p:spPr>
        <p:txBody>
          <a:bodyPr numCol="1">
            <a:normAutofit/>
          </a:bodyPr>
          <a:lstStyle/>
          <a:p>
            <a:r>
              <a:rPr lang="ko-KR" altLang="en-US" sz="2800" dirty="0" smtClean="0"/>
              <a:t>배우다</a:t>
            </a:r>
            <a:endParaRPr lang="en-US" altLang="ko-KR" sz="2800" dirty="0" smtClean="0"/>
          </a:p>
          <a:p>
            <a:r>
              <a:rPr lang="ko-KR" altLang="en-US" sz="2800" dirty="0" smtClean="0"/>
              <a:t>근처</a:t>
            </a:r>
            <a:endParaRPr lang="en-US" altLang="ko-KR" sz="2800" dirty="0" smtClean="0"/>
          </a:p>
          <a:p>
            <a:r>
              <a:rPr lang="ko-KR" altLang="en-US" sz="2800" dirty="0" smtClean="0"/>
              <a:t>비슷하다</a:t>
            </a:r>
            <a:endParaRPr lang="en-US" altLang="ko-KR" sz="2800" dirty="0" smtClean="0"/>
          </a:p>
          <a:p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배우러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물론이에요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물로니에요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경복궁 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[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경보꿍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비슷해요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비스태요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endParaRPr lang="en-US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6327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존댓말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우리말에서 어려운 것 중의 하나가 존댓말이다</a:t>
            </a:r>
            <a:r>
              <a:rPr lang="en-US" altLang="ko-KR" sz="2800" dirty="0"/>
              <a:t>. </a:t>
            </a:r>
            <a:r>
              <a:rPr lang="ko-KR" altLang="en-US" sz="2800" dirty="0"/>
              <a:t>사회적 지위나 나이</a:t>
            </a:r>
            <a:r>
              <a:rPr lang="en-US" altLang="ko-KR" sz="2800" dirty="0"/>
              <a:t>, </a:t>
            </a:r>
            <a:r>
              <a:rPr lang="ko-KR" altLang="en-US" sz="2800" dirty="0"/>
              <a:t>성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친한지</a:t>
            </a:r>
            <a:r>
              <a:rPr lang="en-US" altLang="ko-KR" sz="2800" dirty="0"/>
              <a:t>, </a:t>
            </a:r>
            <a:r>
              <a:rPr lang="ko-KR" altLang="en-US" sz="2800" dirty="0"/>
              <a:t>거리가 있는지의 관계에 따라 화법이 달라지기 때문이다</a:t>
            </a:r>
            <a:r>
              <a:rPr lang="en-US" altLang="ko-KR" sz="2800" dirty="0"/>
              <a:t>. </a:t>
            </a:r>
            <a:r>
              <a:rPr lang="ko-KR" altLang="en-US" sz="2800" dirty="0" err="1"/>
              <a:t>흔</a:t>
            </a:r>
            <a:r>
              <a:rPr lang="ko-KR" altLang="en-US" sz="2800" dirty="0"/>
              <a:t> 히 사람들이 처음 만나면 나이를 묻는데 이것은 상대의 나이를 알고 적절 한 말을 골라 쓰려는 것이다</a:t>
            </a:r>
            <a:r>
              <a:rPr lang="en-US" altLang="ko-KR" sz="2800" dirty="0"/>
              <a:t>. </a:t>
            </a:r>
            <a:r>
              <a:rPr lang="ko-KR" altLang="en-US" sz="2800" dirty="0"/>
              <a:t>존대법에는 보통 어미 ‘</a:t>
            </a:r>
            <a:r>
              <a:rPr lang="en-US" altLang="ko-KR" sz="2800" dirty="0"/>
              <a:t>-</a:t>
            </a:r>
            <a:r>
              <a:rPr lang="ko-KR" altLang="en-US" sz="2800" dirty="0" err="1"/>
              <a:t>시’를</a:t>
            </a:r>
            <a:r>
              <a:rPr lang="ko-KR" altLang="en-US" sz="2800" dirty="0"/>
              <a:t> 넣는 경우와 조사 ‘</a:t>
            </a:r>
            <a:r>
              <a:rPr lang="en-US" altLang="ko-KR" sz="2800" dirty="0"/>
              <a:t>-</a:t>
            </a:r>
            <a:r>
              <a:rPr lang="ko-KR" altLang="en-US" sz="2800" dirty="0"/>
              <a:t>께</a:t>
            </a:r>
            <a:r>
              <a:rPr lang="en-US" altLang="ko-KR" sz="2800" dirty="0"/>
              <a:t>, -</a:t>
            </a:r>
            <a:r>
              <a:rPr lang="ko-KR" altLang="en-US" sz="2800" dirty="0"/>
              <a:t>께서’를 쓰는 경우</a:t>
            </a:r>
            <a:r>
              <a:rPr lang="en-US" altLang="ko-KR" sz="2800" dirty="0"/>
              <a:t>, </a:t>
            </a:r>
            <a:r>
              <a:rPr lang="ko-KR" altLang="en-US" sz="2800" dirty="0"/>
              <a:t>그리고 ‘</a:t>
            </a:r>
            <a:r>
              <a:rPr lang="ko-KR" altLang="en-US" sz="2800" dirty="0" err="1"/>
              <a:t>밥’은</a:t>
            </a:r>
            <a:r>
              <a:rPr lang="ko-KR" altLang="en-US" sz="2800" dirty="0"/>
              <a:t> ‘진지’</a:t>
            </a:r>
            <a:r>
              <a:rPr lang="en-US" altLang="ko-KR" sz="2800" dirty="0"/>
              <a:t>, ‘</a:t>
            </a:r>
            <a:r>
              <a:rPr lang="ko-KR" altLang="en-US" sz="2800" dirty="0" err="1"/>
              <a:t>먹다’는</a:t>
            </a:r>
            <a:r>
              <a:rPr lang="ko-KR" altLang="en-US" sz="2800" dirty="0"/>
              <a:t> ‘잡수시 다’와 같이 어휘 자체가 바뀌어 존경을 나타내는 경우가 있다</a:t>
            </a:r>
            <a:r>
              <a:rPr lang="en-US" altLang="ko-KR" sz="2800" dirty="0"/>
              <a:t>. </a:t>
            </a:r>
            <a:r>
              <a:rPr lang="ko-KR" altLang="en-US" sz="2800" dirty="0"/>
              <a:t>존댓말은 잘 가려 써야 한다</a:t>
            </a:r>
            <a:r>
              <a:rPr lang="en-US" altLang="ko-KR" sz="2800" dirty="0"/>
              <a:t>. </a:t>
            </a:r>
            <a:r>
              <a:rPr lang="ko-KR" altLang="en-US" sz="2800" dirty="0"/>
              <a:t>모든 말에 ‘</a:t>
            </a:r>
            <a:r>
              <a:rPr lang="en-US" altLang="ko-KR" sz="2800" dirty="0"/>
              <a:t>-</a:t>
            </a:r>
            <a:r>
              <a:rPr lang="ko-KR" altLang="en-US" sz="2800" dirty="0"/>
              <a:t>시’ 를 넣는 것이 올바른 존대법은 아니다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0343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존댓말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ko-KR" altLang="en-US" sz="2800" dirty="0"/>
              <a:t>존대법을 잘못 사용해서 실수하는 경우를 보자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손자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할아버지</a:t>
            </a:r>
            <a:r>
              <a:rPr lang="en-US" altLang="ko-KR" sz="2800" dirty="0"/>
              <a:t>, </a:t>
            </a:r>
            <a:r>
              <a:rPr lang="ko-KR" altLang="en-US" sz="2800" dirty="0"/>
              <a:t>아버지께서 오늘 좀 </a:t>
            </a:r>
            <a:r>
              <a:rPr lang="ko-KR" altLang="en-US" sz="2800" dirty="0" err="1"/>
              <a:t>늦으신대요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할아버지 </a:t>
            </a:r>
            <a:r>
              <a:rPr lang="en-US" altLang="ko-KR" sz="2800" dirty="0"/>
              <a:t>: </a:t>
            </a:r>
            <a:r>
              <a:rPr lang="ko-KR" altLang="en-US" sz="2800" dirty="0"/>
              <a:t>흠</a:t>
            </a:r>
            <a:r>
              <a:rPr lang="en-US" altLang="ko-KR" sz="2800" dirty="0"/>
              <a:t>. </a:t>
            </a:r>
            <a:r>
              <a:rPr lang="ko-KR" altLang="en-US" sz="2800" dirty="0"/>
              <a:t>이 녀석</a:t>
            </a:r>
            <a:r>
              <a:rPr lang="en-US" altLang="ko-KR" sz="2800" dirty="0"/>
              <a:t>, </a:t>
            </a:r>
            <a:r>
              <a:rPr lang="ko-KR" altLang="en-US" sz="2800" dirty="0"/>
              <a:t>할아버지가 아버지보다 윗사람이니까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할아버지 </a:t>
            </a:r>
            <a:r>
              <a:rPr lang="ko-KR" altLang="en-US" sz="2800" dirty="0"/>
              <a:t>앞에서는 “아버지가 오늘 좀 </a:t>
            </a:r>
            <a:r>
              <a:rPr lang="ko-KR" altLang="en-US" sz="2800" dirty="0" err="1"/>
              <a:t>늦는대요</a:t>
            </a:r>
            <a:r>
              <a:rPr lang="en-US" altLang="ko-KR" sz="2800" dirty="0"/>
              <a:t>.”</a:t>
            </a:r>
            <a:r>
              <a:rPr lang="ko-KR" altLang="en-US" sz="2800" dirty="0"/>
              <a:t>라고 </a:t>
            </a:r>
            <a:r>
              <a:rPr lang="en-US" altLang="ko-KR" sz="2800" dirty="0" smtClean="0"/>
              <a:t>				</a:t>
            </a:r>
            <a:r>
              <a:rPr lang="ko-KR" altLang="en-US" sz="2800" dirty="0" smtClean="0"/>
              <a:t>말해야지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학생 </a:t>
            </a:r>
            <a:r>
              <a:rPr lang="en-US" altLang="ko-KR" sz="2800" dirty="0"/>
              <a:t>: </a:t>
            </a:r>
            <a:r>
              <a:rPr lang="ko-KR" altLang="en-US" sz="2800" dirty="0"/>
              <a:t>선생님 넥타이가 아주 멋있으십니다</a:t>
            </a:r>
            <a:r>
              <a:rPr lang="en-US" altLang="ko-KR" sz="2800" dirty="0"/>
              <a:t>. </a:t>
            </a:r>
            <a:r>
              <a:rPr lang="ko-KR" altLang="en-US" sz="2800" dirty="0"/>
              <a:t>선생님이 골랐어요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누가 멋있다고</a:t>
            </a:r>
            <a:r>
              <a:rPr lang="en-US" altLang="ko-KR" sz="2800" dirty="0"/>
              <a:t>? </a:t>
            </a:r>
            <a:r>
              <a:rPr lang="ko-KR" altLang="en-US" sz="2800" dirty="0"/>
              <a:t>내가</a:t>
            </a:r>
            <a:r>
              <a:rPr lang="en-US" altLang="ko-KR" sz="2800" dirty="0"/>
              <a:t>? </a:t>
            </a:r>
            <a:r>
              <a:rPr lang="ko-KR" altLang="en-US" sz="2800" dirty="0"/>
              <a:t>넥타이가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학생 </a:t>
            </a:r>
            <a:r>
              <a:rPr lang="en-US" altLang="ko-KR" sz="2800" dirty="0"/>
              <a:t>: </a:t>
            </a:r>
            <a:r>
              <a:rPr lang="ko-KR" altLang="en-US" sz="2800" dirty="0"/>
              <a:t>아</a:t>
            </a:r>
            <a:r>
              <a:rPr lang="en-US" altLang="ko-KR" sz="2800" dirty="0"/>
              <a:t>, </a:t>
            </a:r>
            <a:r>
              <a:rPr lang="ko-KR" altLang="en-US" sz="2800" dirty="0"/>
              <a:t>제가 실수했군요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	“</a:t>
            </a:r>
            <a:r>
              <a:rPr lang="ko-KR" altLang="en-US" sz="2800" dirty="0"/>
              <a:t>넥타이가 아주 멋있습니다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선생님이 고르셨어요</a:t>
            </a:r>
            <a:r>
              <a:rPr lang="en-US" altLang="ko-KR" sz="2800" dirty="0"/>
              <a:t>?”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70345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18</a:t>
            </a:r>
            <a:r>
              <a:rPr lang="ko-KR" altLang="en-US" dirty="0">
                <a:solidFill>
                  <a:srgbClr val="FFC000"/>
                </a:solidFill>
              </a:rPr>
              <a:t>과 출근</a:t>
            </a:r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영환</a:t>
            </a:r>
            <a:r>
              <a:rPr lang="en-US" altLang="ko-KR" sz="2800" dirty="0"/>
              <a:t>: </a:t>
            </a:r>
            <a:r>
              <a:rPr lang="ko-KR" altLang="en-US" sz="2800" dirty="0"/>
              <a:t>아침 일찍이 어디 가십니까</a:t>
            </a:r>
            <a:r>
              <a:rPr lang="en-US" altLang="ko-KR" sz="2800" dirty="0" smtClean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은행에 갑니다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영환</a:t>
            </a:r>
            <a:r>
              <a:rPr lang="en-US" altLang="ko-KR" sz="2800" dirty="0"/>
              <a:t>:</a:t>
            </a:r>
            <a:r>
              <a:rPr lang="ko-KR" altLang="en-US" sz="2800" dirty="0"/>
              <a:t>은행에 이렇게 일찍 가십니까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저희는 은행에서 일합니다</a:t>
            </a:r>
            <a:r>
              <a:rPr lang="en-US" altLang="ko-KR" sz="2800" dirty="0"/>
              <a:t>. </a:t>
            </a:r>
            <a:r>
              <a:rPr lang="ko-KR" altLang="en-US" sz="2800" dirty="0"/>
              <a:t>제 남편도 은행원입니다</a:t>
            </a:r>
            <a:r>
              <a:rPr lang="en-US" altLang="ko-KR" sz="2800" dirty="0"/>
              <a:t>. </a:t>
            </a:r>
            <a:r>
              <a:rPr lang="ko-KR" altLang="en-US" sz="2800" dirty="0" smtClean="0"/>
              <a:t>최 선생님은 </a:t>
            </a:r>
            <a:r>
              <a:rPr lang="ko-KR" altLang="en-US" sz="2800" dirty="0"/>
              <a:t>무슨 일을 하십니까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영환</a:t>
            </a:r>
            <a:r>
              <a:rPr lang="en-US" altLang="ko-KR" sz="2800" dirty="0"/>
              <a:t>: </a:t>
            </a:r>
            <a:r>
              <a:rPr lang="ko-KR" altLang="en-US" sz="2800" dirty="0"/>
              <a:t>저는 학교에서 가르칩니다</a:t>
            </a:r>
            <a:r>
              <a:rPr lang="en-US" altLang="ko-KR" sz="2800" dirty="0"/>
              <a:t>. </a:t>
            </a:r>
            <a:r>
              <a:rPr lang="ko-KR" altLang="en-US" sz="2800" dirty="0"/>
              <a:t>국어 선생입니다</a:t>
            </a:r>
            <a:r>
              <a:rPr lang="en-US" altLang="ko-KR" sz="2800" dirty="0" smtClean="0"/>
              <a:t>. </a:t>
            </a:r>
          </a:p>
          <a:p>
            <a:pPr marL="36900" indent="0">
              <a:buNone/>
            </a:pPr>
            <a:r>
              <a:rPr lang="en-US" altLang="ko-KR" sz="2800" dirty="0"/>
              <a:t>	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그리고 </a:t>
            </a:r>
            <a:r>
              <a:rPr lang="ko-KR" altLang="en-US" sz="2800" dirty="0"/>
              <a:t>제 아내는 </a:t>
            </a:r>
            <a:r>
              <a:rPr lang="ko-KR" altLang="en-US" sz="2800" dirty="0" smtClean="0"/>
              <a:t>약사입니다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 smtClean="0"/>
              <a:t>앤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아</a:t>
            </a:r>
            <a:r>
              <a:rPr lang="en-US" altLang="ko-KR" sz="2800" dirty="0"/>
              <a:t>, </a:t>
            </a:r>
            <a:r>
              <a:rPr lang="ko-KR" altLang="en-US" sz="2800" dirty="0"/>
              <a:t>그러세요</a:t>
            </a:r>
            <a:r>
              <a:rPr lang="en-US" altLang="ko-KR" sz="2800" dirty="0"/>
              <a:t>? </a:t>
            </a:r>
            <a:r>
              <a:rPr lang="ko-KR" altLang="en-US" sz="2800" dirty="0"/>
              <a:t>한국말 좀 가르쳐 주세요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영환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그러 지 요</a:t>
            </a:r>
            <a:r>
              <a:rPr lang="en-US" altLang="ko-KR" sz="2800" dirty="0"/>
              <a:t>. </a:t>
            </a:r>
            <a:r>
              <a:rPr lang="ko-KR" altLang="en-US" sz="2800" dirty="0"/>
              <a:t>가끔 놀러 오세요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372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81643"/>
            <a:ext cx="12192000" cy="6176357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어제는 무엇을 하셨습니까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영환</a:t>
            </a:r>
            <a:r>
              <a:rPr lang="en-US" altLang="ko-KR" sz="2800" dirty="0"/>
              <a:t>: </a:t>
            </a:r>
            <a:r>
              <a:rPr lang="ko-KR" altLang="en-US" sz="2800" dirty="0"/>
              <a:t>친구를 만났습니다</a:t>
            </a:r>
            <a:r>
              <a:rPr lang="en-US" altLang="ko-KR" sz="2800" dirty="0"/>
              <a:t>;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그리고 </a:t>
            </a:r>
            <a:r>
              <a:rPr lang="ko-KR" altLang="en-US" sz="2800" dirty="0"/>
              <a:t>영화를 보았습니다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어느 극장에 가셨습니까</a:t>
            </a:r>
            <a:r>
              <a:rPr lang="en-US" altLang="ko-KR" sz="2800" dirty="0"/>
              <a:t>?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서울에는 </a:t>
            </a:r>
            <a:r>
              <a:rPr lang="ko-KR" altLang="en-US" sz="2800" dirty="0"/>
              <a:t>극장이 많습니다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영환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저희는 안방 극장에서 영화를 보았습니다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r>
              <a:rPr lang="ko-KR" altLang="en-US" sz="2800" dirty="0" smtClean="0"/>
              <a:t>존</a:t>
            </a:r>
            <a:r>
              <a:rPr lang="en-US" altLang="ko-KR" sz="2800" dirty="0" smtClean="0"/>
              <a:t>	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:</a:t>
            </a:r>
            <a:r>
              <a:rPr lang="ko-KR" altLang="en-US" sz="2800" dirty="0" smtClean="0"/>
              <a:t>안방 </a:t>
            </a:r>
            <a:r>
              <a:rPr lang="ko-KR" altLang="en-US" sz="2800" dirty="0" err="1" smtClean="0"/>
              <a:t>극장이오</a:t>
            </a:r>
            <a:r>
              <a:rPr lang="en-US" altLang="ko-KR" sz="2800" dirty="0"/>
              <a:t>?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 </a:t>
            </a:r>
            <a:r>
              <a:rPr lang="ko-KR" altLang="en-US" sz="2800" dirty="0"/>
              <a:t>극장은 어디에 있습니까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영환</a:t>
            </a:r>
            <a:r>
              <a:rPr lang="en-US" altLang="ko-KR" sz="2800" dirty="0"/>
              <a:t>:</a:t>
            </a:r>
            <a:r>
              <a:rPr lang="ko-KR" altLang="en-US" sz="2800" dirty="0"/>
              <a:t>저희 집에 있습니다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안방 </a:t>
            </a:r>
            <a:r>
              <a:rPr lang="ko-KR" altLang="en-US" sz="2800" dirty="0"/>
              <a:t>극장은 </a:t>
            </a:r>
            <a:r>
              <a:rPr lang="ko-KR" altLang="en-US" sz="2800" dirty="0" smtClean="0"/>
              <a:t>텔레비전이라는 </a:t>
            </a:r>
            <a:r>
              <a:rPr lang="ko-KR" altLang="en-US" sz="2800" dirty="0"/>
              <a:t>뜻입니다</a:t>
            </a:r>
            <a:r>
              <a:rPr lang="en-US" altLang="ko-KR" sz="2800" dirty="0"/>
              <a:t>. 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863887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일찍이</a:t>
            </a:r>
            <a:endParaRPr lang="en-US" altLang="ko-KR" sz="2800" dirty="0" smtClean="0"/>
          </a:p>
          <a:p>
            <a:r>
              <a:rPr lang="ko-KR" altLang="en-US" sz="2800" dirty="0" smtClean="0"/>
              <a:t>약사</a:t>
            </a:r>
            <a:endParaRPr lang="en-US" altLang="ko-KR" sz="2800" dirty="0" smtClean="0"/>
          </a:p>
          <a:p>
            <a:r>
              <a:rPr lang="ko-KR" altLang="en-US" sz="2800" dirty="0" smtClean="0"/>
              <a:t>만나다</a:t>
            </a:r>
            <a:endParaRPr lang="en-US" altLang="ko-KR" sz="2800" dirty="0" smtClean="0"/>
          </a:p>
          <a:p>
            <a:r>
              <a:rPr lang="ko-KR" altLang="en-US" sz="2800" dirty="0" smtClean="0"/>
              <a:t>영화</a:t>
            </a:r>
            <a:endParaRPr lang="en-US" altLang="ko-KR" sz="2800" dirty="0" smtClean="0"/>
          </a:p>
          <a:p>
            <a:r>
              <a:rPr lang="ko-KR" altLang="en-US" sz="2800" dirty="0" smtClean="0"/>
              <a:t>아내</a:t>
            </a:r>
            <a:endParaRPr lang="en-US" altLang="ko-KR" sz="2800" dirty="0" smtClean="0"/>
          </a:p>
          <a:p>
            <a:r>
              <a:rPr lang="ko-KR" altLang="en-US" sz="2800" dirty="0" smtClean="0"/>
              <a:t>선생</a:t>
            </a:r>
            <a:endParaRPr lang="en-US" altLang="ko-KR" sz="2800" dirty="0" smtClean="0"/>
          </a:p>
          <a:p>
            <a:r>
              <a:rPr lang="ko-KR" altLang="en-US" sz="2800" dirty="0" smtClean="0"/>
              <a:t>극장</a:t>
            </a:r>
            <a:endParaRPr lang="en-US" altLang="ko-KR" sz="2800" dirty="0" smtClean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선생님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친구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만났습니다 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［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만나씀니다</a:t>
            </a:r>
            <a:r>
              <a:rPr lang="en-US" altLang="ko-KR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]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가르칩니다 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［</a:t>
            </a:r>
            <a:r>
              <a:rPr lang="ko-KR" altLang="en-US" sz="2800" dirty="0" err="1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가르침니다</a:t>
            </a: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저희</a:t>
            </a: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안방</a:t>
            </a:r>
          </a:p>
          <a:p>
            <a:pPr lvl="0">
              <a:buClr>
                <a:srgbClr val="DADADA"/>
              </a:buClr>
            </a:pP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11478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17</TotalTime>
  <Words>771</Words>
  <Application>Microsoft Office PowerPoint</Application>
  <PresentationFormat>Geniş ekran</PresentationFormat>
  <Paragraphs>95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돋움</vt:lpstr>
      <vt:lpstr>Calisto MT</vt:lpstr>
      <vt:lpstr>Trebuchet MS</vt:lpstr>
      <vt:lpstr>Wingdings 2</vt:lpstr>
      <vt:lpstr>Kurşun Rengi</vt:lpstr>
      <vt:lpstr>KONU</vt:lpstr>
      <vt:lpstr>제17과  한국말</vt:lpstr>
      <vt:lpstr>PowerPoint Sunusu</vt:lpstr>
      <vt:lpstr>어휘</vt:lpstr>
      <vt:lpstr>존댓말</vt:lpstr>
      <vt:lpstr>존댓말</vt:lpstr>
      <vt:lpstr>제18과 출근</vt:lpstr>
      <vt:lpstr>PowerPoint Sunusu</vt:lpstr>
      <vt:lpstr>어휘</vt:lpstr>
      <vt:lpstr>탈춤</vt:lpstr>
      <vt:lpstr>탈춤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3</cp:revision>
  <dcterms:created xsi:type="dcterms:W3CDTF">2020-02-25T10:05:01Z</dcterms:created>
  <dcterms:modified xsi:type="dcterms:W3CDTF">2020-03-16T22:25:29Z</dcterms:modified>
</cp:coreProperties>
</file>