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6" r:id="rId6"/>
    <p:sldId id="260" r:id="rId7"/>
    <p:sldId id="261" r:id="rId8"/>
    <p:sldId id="262" r:id="rId9"/>
    <p:sldId id="263" r:id="rId10"/>
    <p:sldId id="264" r:id="rId11"/>
    <p:sldId id="267" r:id="rId12"/>
    <p:sldId id="265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6" r:id="rId21"/>
    <p:sldId id="275" r:id="rId2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84B5-F43B-43E1-9FBD-1A0FED2B35CA}" type="datetimeFigureOut">
              <a:rPr lang="tr-TR" smtClean="0"/>
              <a:pPr/>
              <a:t>18.02.2014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15159-7E09-4BA7-93B4-9553F6ADD95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84B5-F43B-43E1-9FBD-1A0FED2B35CA}" type="datetimeFigureOut">
              <a:rPr lang="tr-TR" smtClean="0"/>
              <a:pPr/>
              <a:t>18.02.2014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15159-7E09-4BA7-93B4-9553F6ADD95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84B5-F43B-43E1-9FBD-1A0FED2B35CA}" type="datetimeFigureOut">
              <a:rPr lang="tr-TR" smtClean="0"/>
              <a:pPr/>
              <a:t>18.02.2014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15159-7E09-4BA7-93B4-9553F6ADD95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84B5-F43B-43E1-9FBD-1A0FED2B35CA}" type="datetimeFigureOut">
              <a:rPr lang="tr-TR" smtClean="0"/>
              <a:pPr/>
              <a:t>18.02.2014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15159-7E09-4BA7-93B4-9553F6ADD95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84B5-F43B-43E1-9FBD-1A0FED2B35CA}" type="datetimeFigureOut">
              <a:rPr lang="tr-TR" smtClean="0"/>
              <a:pPr/>
              <a:t>18.02.2014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15159-7E09-4BA7-93B4-9553F6ADD95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84B5-F43B-43E1-9FBD-1A0FED2B35CA}" type="datetimeFigureOut">
              <a:rPr lang="tr-TR" smtClean="0"/>
              <a:pPr/>
              <a:t>18.02.2014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15159-7E09-4BA7-93B4-9553F6ADD95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84B5-F43B-43E1-9FBD-1A0FED2B35CA}" type="datetimeFigureOut">
              <a:rPr lang="tr-TR" smtClean="0"/>
              <a:pPr/>
              <a:t>18.02.2014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15159-7E09-4BA7-93B4-9553F6ADD95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84B5-F43B-43E1-9FBD-1A0FED2B35CA}" type="datetimeFigureOut">
              <a:rPr lang="tr-TR" smtClean="0"/>
              <a:pPr/>
              <a:t>18.02.2014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15159-7E09-4BA7-93B4-9553F6ADD95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84B5-F43B-43E1-9FBD-1A0FED2B35CA}" type="datetimeFigureOut">
              <a:rPr lang="tr-TR" smtClean="0"/>
              <a:pPr/>
              <a:t>18.02.2014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15159-7E09-4BA7-93B4-9553F6ADD95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84B5-F43B-43E1-9FBD-1A0FED2B35CA}" type="datetimeFigureOut">
              <a:rPr lang="tr-TR" smtClean="0"/>
              <a:pPr/>
              <a:t>18.02.2014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15159-7E09-4BA7-93B4-9553F6ADD95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84B5-F43B-43E1-9FBD-1A0FED2B35CA}" type="datetimeFigureOut">
              <a:rPr lang="tr-TR" smtClean="0"/>
              <a:pPr/>
              <a:t>18.02.2014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15159-7E09-4BA7-93B4-9553F6ADD95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DE84B5-F43B-43E1-9FBD-1A0FED2B35CA}" type="datetimeFigureOut">
              <a:rPr lang="tr-TR" smtClean="0"/>
              <a:pPr/>
              <a:t>18.02.2014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815159-7E09-4BA7-93B4-9553F6ADD956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solidFill>
                  <a:schemeClr val="accent4">
                    <a:lumMod val="75000"/>
                  </a:schemeClr>
                </a:solidFill>
              </a:rPr>
              <a:t>PROTETİK DİŞ TEDAVİSİNDE KULLANILAN DENTAL MATERYALLER</a:t>
            </a:r>
            <a:endParaRPr lang="tr-TR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PROF.DR.PELİN ÖZKAN</a:t>
            </a:r>
            <a:endParaRPr lang="tr-T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7030A0"/>
                </a:solidFill>
              </a:rPr>
              <a:t>ALJİNAT ÖLÇÜ MADDESİ</a:t>
            </a:r>
            <a:endParaRPr lang="tr-TR" dirty="0">
              <a:solidFill>
                <a:srgbClr val="7030A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Kahverengi yosundan elde edilen </a:t>
            </a:r>
            <a:r>
              <a:rPr lang="tr-TR" dirty="0" err="1" smtClean="0"/>
              <a:t>aljin</a:t>
            </a:r>
            <a:r>
              <a:rPr lang="tr-TR" dirty="0" smtClean="0"/>
              <a:t> adlı </a:t>
            </a:r>
            <a:r>
              <a:rPr lang="tr-TR" dirty="0" err="1" smtClean="0"/>
              <a:t>müköz</a:t>
            </a:r>
            <a:r>
              <a:rPr lang="tr-TR" dirty="0" smtClean="0"/>
              <a:t> bir maddedir.</a:t>
            </a:r>
          </a:p>
          <a:p>
            <a:r>
              <a:rPr lang="tr-TR" dirty="0" err="1" smtClean="0"/>
              <a:t>Agara</a:t>
            </a:r>
            <a:r>
              <a:rPr lang="tr-TR" dirty="0" smtClean="0"/>
              <a:t> göre daha kolay uygulanan bir maddedir.</a:t>
            </a:r>
          </a:p>
          <a:p>
            <a:r>
              <a:rPr lang="tr-TR" dirty="0" smtClean="0"/>
              <a:t>Su ile aktive olan maddelerdir.Ama kimyasal bir reaksiyon değil suyun çözücü özelliğinden yararlanılır.</a:t>
            </a:r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Documents and Settings\PELİN\Belgelerim\Resimlerim\major-alginplus-tropicalfast-aljinat-olcu-maddesi-897228116888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8024" y="1268760"/>
            <a:ext cx="2667000" cy="2171700"/>
          </a:xfrm>
          <a:prstGeom prst="rect">
            <a:avLst/>
          </a:prstGeom>
          <a:noFill/>
        </p:spPr>
      </p:pic>
      <p:pic>
        <p:nvPicPr>
          <p:cNvPr id="7171" name="Picture 3" descr="C:\Documents and Settings\PELİN\Belgelerim\Resimlerim\algin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3717032"/>
            <a:ext cx="3352800" cy="2514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7030A0"/>
                </a:solidFill>
              </a:rPr>
              <a:t>ELASTOMERİK ESASLI ÖLÇÜ MADDELERİ</a:t>
            </a:r>
            <a:endParaRPr lang="tr-TR" dirty="0">
              <a:solidFill>
                <a:srgbClr val="7030A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Sentetik lastik olarak sınıflandırılan bu maddeler susuz </a:t>
            </a:r>
            <a:r>
              <a:rPr lang="tr-TR" dirty="0" err="1" smtClean="0"/>
              <a:t>elastomerik</a:t>
            </a:r>
            <a:r>
              <a:rPr lang="tr-TR" dirty="0" smtClean="0"/>
              <a:t> ölçü maddeleri başlığı altında toplanırlar.</a:t>
            </a:r>
          </a:p>
          <a:p>
            <a:r>
              <a:rPr lang="tr-TR" dirty="0" err="1" smtClean="0"/>
              <a:t>Polisülfit</a:t>
            </a:r>
            <a:endParaRPr lang="tr-TR" dirty="0" smtClean="0"/>
          </a:p>
          <a:p>
            <a:r>
              <a:rPr lang="tr-TR" dirty="0" err="1" smtClean="0"/>
              <a:t>Kondansasyon</a:t>
            </a:r>
            <a:r>
              <a:rPr lang="tr-TR" dirty="0" smtClean="0"/>
              <a:t> silikonları</a:t>
            </a:r>
          </a:p>
          <a:p>
            <a:r>
              <a:rPr lang="tr-TR" dirty="0" smtClean="0"/>
              <a:t>Katılma silikonları</a:t>
            </a:r>
          </a:p>
          <a:p>
            <a:r>
              <a:rPr lang="tr-TR" dirty="0" err="1" smtClean="0"/>
              <a:t>Polieterler</a:t>
            </a:r>
            <a:r>
              <a:rPr lang="tr-TR" dirty="0" smtClean="0"/>
              <a:t>, gibi çeşitleri vardır.</a:t>
            </a:r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Documents and Settings\PELİN\Belgelerim\Resimlerim\FO,819,76,premium-putty-soft-900ml-silikon-esasli-i-olcu-malzemesi-premium-katalizator-olcu-malzemeleri-wp-denta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67000" y="1824038"/>
            <a:ext cx="3810000" cy="32099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7030A0"/>
                </a:solidFill>
              </a:rPr>
              <a:t>DENTAL REZİNLER</a:t>
            </a:r>
            <a:endParaRPr lang="tr-TR" dirty="0">
              <a:solidFill>
                <a:srgbClr val="7030A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Sentetik </a:t>
            </a:r>
            <a:r>
              <a:rPr lang="tr-TR" dirty="0" err="1" smtClean="0"/>
              <a:t>rezinler</a:t>
            </a:r>
            <a:r>
              <a:rPr lang="tr-TR" dirty="0" smtClean="0"/>
              <a:t> metalik olmayan,organik bileşiklerden yapay olarak elde edilen ve çeşitli kalıplara dökülerek günlük kullanıma uygun hale getirilen maddelerdir.</a:t>
            </a:r>
          </a:p>
          <a:p>
            <a:r>
              <a:rPr lang="tr-TR" dirty="0" smtClean="0"/>
              <a:t>Akrilik </a:t>
            </a:r>
            <a:r>
              <a:rPr lang="tr-TR" dirty="0" err="1" smtClean="0"/>
              <a:t>rezinler</a:t>
            </a:r>
            <a:r>
              <a:rPr lang="tr-TR" dirty="0" smtClean="0"/>
              <a:t> etilen türevleridir.</a:t>
            </a:r>
            <a:r>
              <a:rPr lang="tr-TR" dirty="0" err="1" smtClean="0"/>
              <a:t>Dental</a:t>
            </a:r>
            <a:r>
              <a:rPr lang="tr-TR" dirty="0" smtClean="0"/>
              <a:t> amaçla kullanılan iki tane akrilik </a:t>
            </a:r>
            <a:r>
              <a:rPr lang="tr-TR" dirty="0" err="1" smtClean="0"/>
              <a:t>rezin</a:t>
            </a:r>
            <a:r>
              <a:rPr lang="tr-TR" dirty="0" smtClean="0"/>
              <a:t> serisi mevcuttur.Akrilik asit ve </a:t>
            </a:r>
            <a:r>
              <a:rPr lang="tr-TR" dirty="0" err="1" smtClean="0"/>
              <a:t>metakrilik</a:t>
            </a:r>
            <a:r>
              <a:rPr lang="tr-TR" dirty="0" smtClean="0"/>
              <a:t> asit</a:t>
            </a:r>
            <a:endParaRPr lang="tr-TR" dirty="0"/>
          </a:p>
        </p:txBody>
      </p:sp>
      <p:pic>
        <p:nvPicPr>
          <p:cNvPr id="5" name="Picture 2" descr="C:\Documents and Settings\PELİN\Belgelerim\Resimlerim\fig0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5247134"/>
            <a:ext cx="2247900" cy="161086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7030A0"/>
                </a:solidFill>
              </a:rPr>
              <a:t>METAL VE ALAŞIMLAR</a:t>
            </a:r>
            <a:endParaRPr lang="tr-TR" dirty="0">
              <a:solidFill>
                <a:srgbClr val="7030A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Periyodik tabloda </a:t>
            </a:r>
            <a:r>
              <a:rPr lang="tr-TR" dirty="0" err="1" smtClean="0"/>
              <a:t>yeralan</a:t>
            </a:r>
            <a:r>
              <a:rPr lang="tr-TR" dirty="0" smtClean="0"/>
              <a:t> elementlerin 80 taneden fazlası metaldir.Doğada çok bulunan elementlerdir.Saf halde iken tek bir elementten ibaret olup, özelliklerini değiştirmek için farklı metal ilavesiyle alaşımlar elde edilir.Diş hekimliğinde saf metal kullanımı sınırlıdır.</a:t>
            </a:r>
            <a:endParaRPr lang="tr-T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Documents and Settings\PELİN\Belgelerim\Resimlerim\teaser1-kundb-legierungen--1-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1412776"/>
            <a:ext cx="2794000" cy="2095500"/>
          </a:xfrm>
          <a:prstGeom prst="rect">
            <a:avLst/>
          </a:prstGeom>
          <a:noFill/>
        </p:spPr>
      </p:pic>
      <p:pic>
        <p:nvPicPr>
          <p:cNvPr id="4099" name="Picture 3" descr="C:\Documents and Settings\PELİN\Belgelerim\Resimlerim\teaser-4b_edelmetallfrei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8024" y="1484784"/>
            <a:ext cx="2794000" cy="2095500"/>
          </a:xfrm>
          <a:prstGeom prst="rect">
            <a:avLst/>
          </a:prstGeom>
          <a:noFill/>
        </p:spPr>
      </p:pic>
      <p:pic>
        <p:nvPicPr>
          <p:cNvPr id="4100" name="Picture 4" descr="C:\Documents and Settings\PELİN\Belgelerim\Resimlerim\legierungen_visual-e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59632" y="4437112"/>
            <a:ext cx="2794000" cy="1219200"/>
          </a:xfrm>
          <a:prstGeom prst="rect">
            <a:avLst/>
          </a:prstGeom>
          <a:noFill/>
        </p:spPr>
      </p:pic>
      <p:pic>
        <p:nvPicPr>
          <p:cNvPr id="4101" name="Picture 5" descr="C:\Documents and Settings\PELİN\Belgelerim\Resimlerim\legierungen_visual-e-1.jpe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88024" y="4437112"/>
            <a:ext cx="2794000" cy="1219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7030A0"/>
                </a:solidFill>
              </a:rPr>
              <a:t>REVETMANLAR</a:t>
            </a:r>
            <a:endParaRPr lang="tr-TR" dirty="0">
              <a:solidFill>
                <a:srgbClr val="7030A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Revetmanlar</a:t>
            </a:r>
            <a:r>
              <a:rPr lang="tr-TR" dirty="0" smtClean="0"/>
              <a:t> bir alçı ürünü olup, toz ve sıvı karıştırılarak sertleştirilir. Mum örneğin metal yapıya dönüştürülmesi için kullanılır.</a:t>
            </a:r>
            <a:endParaRPr lang="tr-TR" dirty="0"/>
          </a:p>
        </p:txBody>
      </p:sp>
      <p:pic>
        <p:nvPicPr>
          <p:cNvPr id="5123" name="Picture 3" descr="C:\Documents and Settings\PELİN\Belgelerim\Resimlerim\indi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3645024"/>
            <a:ext cx="2362200" cy="1933575"/>
          </a:xfrm>
          <a:prstGeom prst="rect">
            <a:avLst/>
          </a:prstGeom>
          <a:noFill/>
        </p:spPr>
      </p:pic>
      <p:pic>
        <p:nvPicPr>
          <p:cNvPr id="5124" name="Picture 4" descr="C:\Documents and Settings\PELİN\Belgelerim\Resimlerim\Presto Vsrtf II(1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07904" y="3933056"/>
            <a:ext cx="1706563" cy="1663700"/>
          </a:xfrm>
          <a:prstGeom prst="rect">
            <a:avLst/>
          </a:prstGeom>
          <a:noFill/>
        </p:spPr>
      </p:pic>
      <p:pic>
        <p:nvPicPr>
          <p:cNvPr id="5125" name="Picture 5" descr="C:\Documents and Settings\PELİN\Belgelerim\Resimlerim\image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68144" y="3212976"/>
            <a:ext cx="2466975" cy="18478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7030A0"/>
                </a:solidFill>
              </a:rPr>
              <a:t>DENTAL PORSELENLER</a:t>
            </a:r>
            <a:endParaRPr lang="tr-TR" dirty="0">
              <a:solidFill>
                <a:srgbClr val="7030A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Topraktan oluşan bir materyal olan seramik,</a:t>
            </a:r>
          </a:p>
          <a:p>
            <a:pPr>
              <a:buNone/>
            </a:pPr>
            <a:r>
              <a:rPr lang="tr-TR" dirty="0" smtClean="0"/>
              <a:t> </a:t>
            </a:r>
            <a:r>
              <a:rPr lang="tr-TR" dirty="0" smtClean="0"/>
              <a:t>   genel olarak silikat yapısındadır ve çoğunlukla oksijen olan </a:t>
            </a:r>
            <a:r>
              <a:rPr lang="tr-TR" dirty="0" err="1" smtClean="0"/>
              <a:t>nonmetalik</a:t>
            </a:r>
            <a:r>
              <a:rPr lang="tr-TR" dirty="0" smtClean="0"/>
              <a:t> bir elementle diğer metallerden birinin kombinasyonu olarak belirlenebilir.Temel yapı,</a:t>
            </a:r>
            <a:r>
              <a:rPr lang="tr-TR" dirty="0" err="1" smtClean="0"/>
              <a:t>feldspar</a:t>
            </a:r>
            <a:r>
              <a:rPr lang="tr-TR" dirty="0" smtClean="0"/>
              <a:t>,</a:t>
            </a:r>
            <a:r>
              <a:rPr lang="tr-TR" dirty="0" err="1" smtClean="0"/>
              <a:t>kuartz</a:t>
            </a:r>
            <a:r>
              <a:rPr lang="tr-TR" dirty="0" smtClean="0"/>
              <a:t> ve kaolindir.</a:t>
            </a:r>
            <a:r>
              <a:rPr lang="tr-TR" dirty="0" err="1" smtClean="0"/>
              <a:t>Dental</a:t>
            </a:r>
            <a:r>
              <a:rPr lang="tr-TR" dirty="0" smtClean="0"/>
              <a:t> porselende bu üç madde farklı oranlarda bulunur.</a:t>
            </a:r>
            <a:endParaRPr lang="tr-T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Documents and Settings\PELİN\Belgelerim\Resimlerim\images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1052736"/>
            <a:ext cx="2133600" cy="2143125"/>
          </a:xfrm>
          <a:prstGeom prst="rect">
            <a:avLst/>
          </a:prstGeom>
          <a:noFill/>
        </p:spPr>
      </p:pic>
      <p:pic>
        <p:nvPicPr>
          <p:cNvPr id="6148" name="Picture 4" descr="C:\Documents and Settings\PELİN\Belgelerim\Resimlerim\images (3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2780928"/>
            <a:ext cx="2105025" cy="2181225"/>
          </a:xfrm>
          <a:prstGeom prst="rect">
            <a:avLst/>
          </a:prstGeom>
          <a:noFill/>
        </p:spPr>
      </p:pic>
      <p:pic>
        <p:nvPicPr>
          <p:cNvPr id="6149" name="Picture 5" descr="C:\Documents and Settings\PELİN\Belgelerim\Resimlerim\images (4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55776" y="3861048"/>
            <a:ext cx="2057400" cy="1409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 smtClean="0"/>
              <a:t>Dental</a:t>
            </a:r>
            <a:r>
              <a:rPr lang="tr-TR" dirty="0" smtClean="0"/>
              <a:t> restorasyonlarda altın levhaların kullanımı Fenikeliler ve </a:t>
            </a:r>
            <a:r>
              <a:rPr lang="tr-TR" dirty="0" err="1" smtClean="0"/>
              <a:t>Etrusyalalara</a:t>
            </a:r>
            <a:r>
              <a:rPr lang="tr-TR" dirty="0" smtClean="0"/>
              <a:t> kadar uzanmaktadır.</a:t>
            </a:r>
          </a:p>
          <a:p>
            <a:r>
              <a:rPr lang="tr-TR" dirty="0" smtClean="0"/>
              <a:t>Modern diş hekimliği, 1728 yılında </a:t>
            </a:r>
            <a:r>
              <a:rPr lang="tr-TR" dirty="0" err="1" smtClean="0"/>
              <a:t>Fauchard’ın</a:t>
            </a:r>
            <a:r>
              <a:rPr lang="tr-TR" dirty="0" smtClean="0"/>
              <a:t> fil dişinden yaptığı protez ile başlar.</a:t>
            </a:r>
          </a:p>
          <a:p>
            <a:r>
              <a:rPr lang="tr-TR" dirty="0" err="1" smtClean="0"/>
              <a:t>Dental</a:t>
            </a:r>
            <a:r>
              <a:rPr lang="tr-TR" dirty="0" smtClean="0"/>
              <a:t> materyallerle ilgili ilk çalışmalar 19.yüzyılda başlamıştır.</a:t>
            </a:r>
          </a:p>
          <a:p>
            <a:r>
              <a:rPr lang="tr-TR" dirty="0" smtClean="0"/>
              <a:t>Materyal ile ilgili standart temeli 1919’da Amerika’da atılmıştır.</a:t>
            </a:r>
            <a:endParaRPr lang="tr-T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SİMANLAR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Farklı yapıda maddelerden oluşan simanlar,genel olarak sabit restorasyonların yapıştırıcı maddesi olarak kullanılırlar.Bazı </a:t>
            </a:r>
            <a:r>
              <a:rPr lang="tr-TR" dirty="0" err="1" smtClean="0"/>
              <a:t>simanların</a:t>
            </a:r>
            <a:r>
              <a:rPr lang="tr-TR" dirty="0" smtClean="0"/>
              <a:t> da </a:t>
            </a:r>
            <a:r>
              <a:rPr lang="tr-TR" dirty="0" err="1" smtClean="0"/>
              <a:t>endodonti</a:t>
            </a:r>
            <a:r>
              <a:rPr lang="tr-TR" dirty="0" smtClean="0"/>
              <a:t>,ortodonti,</a:t>
            </a:r>
            <a:r>
              <a:rPr lang="tr-TR" dirty="0" err="1" smtClean="0"/>
              <a:t>periodontoloji</a:t>
            </a:r>
            <a:r>
              <a:rPr lang="tr-TR" dirty="0" smtClean="0"/>
              <a:t> ve cerrahi de özel kullanım alanı vardır.</a:t>
            </a:r>
            <a:endParaRPr lang="tr-TR" dirty="0"/>
          </a:p>
        </p:txBody>
      </p:sp>
      <p:pic>
        <p:nvPicPr>
          <p:cNvPr id="9219" name="Picture 3" descr="C:\Documents and Settings\PELİN\Belgelerim\Resimlerim\adhesor-fosfatcinko-fosfat-siman-5983011111380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2160" y="4191000"/>
            <a:ext cx="2667000" cy="2667000"/>
          </a:xfrm>
          <a:prstGeom prst="rect">
            <a:avLst/>
          </a:prstGeom>
          <a:noFill/>
        </p:spPr>
      </p:pic>
      <p:pic>
        <p:nvPicPr>
          <p:cNvPr id="9220" name="Picture 4" descr="C:\Documents and Settings\PELİN\Belgelerim\Resimlerim\pr_01_9825_mi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4611613"/>
            <a:ext cx="3429000" cy="224638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Documents and Settings\PELİN\Belgelerim\Resimlerim\images (2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3768" y="1340768"/>
            <a:ext cx="3096344" cy="392635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7030A0"/>
                </a:solidFill>
              </a:rPr>
              <a:t>PROTETİK MATERYALLER</a:t>
            </a:r>
            <a:endParaRPr lang="tr-TR" dirty="0">
              <a:solidFill>
                <a:srgbClr val="7030A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 smtClean="0"/>
              <a:t>ALÇI</a:t>
            </a:r>
          </a:p>
          <a:p>
            <a:r>
              <a:rPr lang="tr-TR" dirty="0" smtClean="0"/>
              <a:t>STENÇ</a:t>
            </a:r>
          </a:p>
          <a:p>
            <a:r>
              <a:rPr lang="tr-TR" dirty="0" smtClean="0"/>
              <a:t>ÇİNKO OKSİT ÖJENOL</a:t>
            </a:r>
          </a:p>
          <a:p>
            <a:r>
              <a:rPr lang="tr-TR" dirty="0" smtClean="0"/>
              <a:t>MUM</a:t>
            </a:r>
          </a:p>
          <a:p>
            <a:r>
              <a:rPr lang="tr-TR" dirty="0" smtClean="0"/>
              <a:t>AGAR</a:t>
            </a:r>
          </a:p>
          <a:p>
            <a:r>
              <a:rPr lang="tr-TR" dirty="0" smtClean="0"/>
              <a:t>ALJİNAT</a:t>
            </a:r>
          </a:p>
          <a:p>
            <a:r>
              <a:rPr lang="tr-TR" dirty="0" smtClean="0"/>
              <a:t>ELASTOMERİK ÖLÇÜ MADDELERİ</a:t>
            </a:r>
          </a:p>
          <a:p>
            <a:r>
              <a:rPr lang="tr-TR" dirty="0" smtClean="0"/>
              <a:t>REZİNLER</a:t>
            </a:r>
          </a:p>
          <a:p>
            <a:r>
              <a:rPr lang="tr-TR" dirty="0" smtClean="0"/>
              <a:t>METALLER</a:t>
            </a:r>
          </a:p>
          <a:p>
            <a:r>
              <a:rPr lang="tr-TR" dirty="0" smtClean="0"/>
              <a:t>REVETMAN</a:t>
            </a:r>
          </a:p>
          <a:p>
            <a:r>
              <a:rPr lang="tr-TR" dirty="0" smtClean="0"/>
              <a:t>DENTAL PORSELEN</a:t>
            </a:r>
          </a:p>
          <a:p>
            <a:r>
              <a:rPr lang="tr-TR" dirty="0" smtClean="0"/>
              <a:t>SİMANLAR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7030A0"/>
                </a:solidFill>
              </a:rPr>
              <a:t>ALÇI</a:t>
            </a:r>
            <a:endParaRPr lang="tr-TR" dirty="0">
              <a:solidFill>
                <a:srgbClr val="7030A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Dünyanın çeşitli bölgelerinde çıkarılan bir mineraldir.</a:t>
            </a:r>
          </a:p>
          <a:p>
            <a:r>
              <a:rPr lang="tr-TR" dirty="0" smtClean="0"/>
              <a:t>Saf hali kalsiyum sülfat </a:t>
            </a:r>
            <a:r>
              <a:rPr lang="tr-TR" dirty="0" err="1" smtClean="0"/>
              <a:t>dihidrattır</a:t>
            </a:r>
            <a:r>
              <a:rPr lang="tr-TR" dirty="0" smtClean="0"/>
              <a:t>.</a:t>
            </a:r>
          </a:p>
          <a:p>
            <a:r>
              <a:rPr lang="tr-TR" dirty="0" smtClean="0"/>
              <a:t>Diş hekimliğimde alçı,ölçü alımından protez yapımına kadar birçok alanda kullanılmaktadır.</a:t>
            </a:r>
          </a:p>
          <a:p>
            <a:r>
              <a:rPr lang="tr-TR" dirty="0" smtClean="0"/>
              <a:t>Farklı amaçlarla kullanım için çeşitli tiplerde alçı mevcuttur.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PELİN\Belgelerim\Resimlerim\indi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8" y="1556792"/>
            <a:ext cx="3933825" cy="1306066"/>
          </a:xfrm>
          <a:prstGeom prst="rect">
            <a:avLst/>
          </a:prstGeom>
          <a:noFill/>
        </p:spPr>
      </p:pic>
      <p:pic>
        <p:nvPicPr>
          <p:cNvPr id="2051" name="Picture 3" descr="C:\Documents and Settings\PELİN\Belgelerim\Resimlerim\indir (1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91680" y="3501008"/>
            <a:ext cx="2095500" cy="2181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7030A0"/>
                </a:solidFill>
              </a:rPr>
              <a:t>STENÇ</a:t>
            </a:r>
            <a:endParaRPr lang="tr-TR" dirty="0">
              <a:solidFill>
                <a:srgbClr val="7030A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Bilinen ölçü maddeleri içinde en eskilerinden biridir.</a:t>
            </a:r>
          </a:p>
          <a:p>
            <a:r>
              <a:rPr lang="tr-TR" dirty="0" smtClean="0"/>
              <a:t>Kimyasal reaksiyon olmaksızın ısıtılınca yumuşayan,soğuyunca sertleşen maddelerdir.</a:t>
            </a:r>
            <a:endParaRPr lang="tr-TR" dirty="0"/>
          </a:p>
        </p:txBody>
      </p:sp>
      <p:pic>
        <p:nvPicPr>
          <p:cNvPr id="3074" name="Picture 2" descr="C:\Documents and Settings\PELİN\Belgelerim\Resimlerim\Impression_3_box_big_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3933056"/>
            <a:ext cx="4905375" cy="26193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7030A0"/>
                </a:solidFill>
              </a:rPr>
              <a:t>ÇİNKO OKSİT ÖJENOL</a:t>
            </a:r>
            <a:endParaRPr lang="tr-TR" dirty="0">
              <a:solidFill>
                <a:srgbClr val="7030A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Çinko oksit ve </a:t>
            </a:r>
            <a:r>
              <a:rPr lang="tr-TR" dirty="0" err="1" smtClean="0"/>
              <a:t>öjenolün</a:t>
            </a:r>
            <a:r>
              <a:rPr lang="tr-TR" dirty="0" smtClean="0"/>
              <a:t> oluşturduğu pat şeklinde ölçü maddesidir.</a:t>
            </a:r>
          </a:p>
          <a:p>
            <a:r>
              <a:rPr lang="tr-TR" dirty="0" smtClean="0"/>
              <a:t>Ölçü alımı dışında cerrahi amaçla,geçici dolgu maddesi olarak,yapıştırma maddesi olarak da kullanılabilir.</a:t>
            </a:r>
            <a:endParaRPr lang="tr-TR" dirty="0"/>
          </a:p>
        </p:txBody>
      </p:sp>
      <p:pic>
        <p:nvPicPr>
          <p:cNvPr id="4098" name="Picture 2" descr="C:\Documents and Settings\PELİN\Belgelerim\Resimlerim\pr_01_2548_mi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4653136"/>
            <a:ext cx="1714500" cy="16097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7030A0"/>
                </a:solidFill>
              </a:rPr>
              <a:t>MUMLAR</a:t>
            </a:r>
            <a:endParaRPr lang="tr-TR" dirty="0">
              <a:solidFill>
                <a:srgbClr val="7030A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Parafin esasında maddelerdir.</a:t>
            </a:r>
          </a:p>
          <a:p>
            <a:r>
              <a:rPr lang="tr-TR" dirty="0" smtClean="0"/>
              <a:t>Doğal ve sentetik olabilirler.</a:t>
            </a:r>
          </a:p>
          <a:p>
            <a:r>
              <a:rPr lang="tr-TR" dirty="0" err="1" smtClean="0"/>
              <a:t>Restoratif</a:t>
            </a:r>
            <a:r>
              <a:rPr lang="tr-TR" dirty="0" smtClean="0"/>
              <a:t> diş hekimliğinde ;</a:t>
            </a:r>
          </a:p>
          <a:p>
            <a:pPr>
              <a:buFontTx/>
              <a:buChar char="-"/>
            </a:pPr>
            <a:r>
              <a:rPr lang="tr-TR" dirty="0" smtClean="0"/>
              <a:t>Örnekleme</a:t>
            </a:r>
          </a:p>
          <a:p>
            <a:pPr>
              <a:buFontTx/>
              <a:buChar char="-"/>
            </a:pPr>
            <a:r>
              <a:rPr lang="tr-TR" dirty="0" err="1" smtClean="0"/>
              <a:t>İşlemleme</a:t>
            </a:r>
            <a:endParaRPr lang="tr-TR" dirty="0" smtClean="0"/>
          </a:p>
          <a:p>
            <a:pPr>
              <a:buFontTx/>
              <a:buChar char="-"/>
            </a:pPr>
            <a:r>
              <a:rPr lang="tr-TR" dirty="0" smtClean="0"/>
              <a:t>Ölçü, amaçlı kullanılırlar.</a:t>
            </a:r>
            <a:endParaRPr lang="tr-TR" dirty="0"/>
          </a:p>
        </p:txBody>
      </p:sp>
      <p:pic>
        <p:nvPicPr>
          <p:cNvPr id="5122" name="Picture 2" descr="C:\Documents and Settings\PELİN\Belgelerim\Resimlerim\indir (2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3140968"/>
            <a:ext cx="1905000" cy="1828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7030A0"/>
                </a:solidFill>
              </a:rPr>
              <a:t>AGAR ÖLÇÜ MADDESİ</a:t>
            </a:r>
            <a:endParaRPr lang="tr-TR" dirty="0">
              <a:solidFill>
                <a:srgbClr val="7030A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 su yosunundan elde edilen organik </a:t>
            </a:r>
            <a:r>
              <a:rPr lang="tr-TR" dirty="0" err="1" smtClean="0"/>
              <a:t>hidrofilik</a:t>
            </a:r>
            <a:r>
              <a:rPr lang="tr-TR" dirty="0" smtClean="0"/>
              <a:t> </a:t>
            </a:r>
            <a:r>
              <a:rPr lang="tr-TR" dirty="0" err="1" smtClean="0"/>
              <a:t>kolloiddir</a:t>
            </a:r>
            <a:r>
              <a:rPr lang="tr-TR" dirty="0" smtClean="0"/>
              <a:t>.</a:t>
            </a:r>
          </a:p>
          <a:p>
            <a:r>
              <a:rPr lang="tr-TR" dirty="0" smtClean="0"/>
              <a:t>Hassas bir ölçü elde etmek için tutucu bölgelerden rahatça çıkabilen ölçü maddesi gerektiği durumlarda tercih edilir.</a:t>
            </a:r>
          </a:p>
          <a:p>
            <a:r>
              <a:rPr lang="tr-TR" dirty="0" smtClean="0"/>
              <a:t>Jel formundan katı hale geçer.</a:t>
            </a:r>
            <a:endParaRPr lang="tr-TR" dirty="0"/>
          </a:p>
        </p:txBody>
      </p:sp>
      <p:pic>
        <p:nvPicPr>
          <p:cNvPr id="6146" name="Picture 2" descr="C:\Documents and Settings\PELİN\Belgelerim\Resimlerim\imag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4941168"/>
            <a:ext cx="2667000" cy="1714500"/>
          </a:xfrm>
          <a:prstGeom prst="rect">
            <a:avLst/>
          </a:prstGeom>
          <a:noFill/>
        </p:spPr>
      </p:pic>
      <p:pic>
        <p:nvPicPr>
          <p:cNvPr id="6147" name="Picture 3" descr="C:\Documents and Settings\PELİN\Belgelerim\Resimlerim\images (1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95650" y="5229200"/>
            <a:ext cx="2284462" cy="1008112"/>
          </a:xfrm>
          <a:prstGeom prst="rect">
            <a:avLst/>
          </a:prstGeom>
          <a:noFill/>
        </p:spPr>
      </p:pic>
      <p:pic>
        <p:nvPicPr>
          <p:cNvPr id="6148" name="Picture 4" descr="C:\Documents and Settings\PELİN\Belgelerim\Resimlerim\indir (3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28184" y="4509120"/>
            <a:ext cx="2019300" cy="1419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424</Words>
  <Application>Microsoft Office PowerPoint</Application>
  <PresentationFormat>Ekran Gösterisi (4:3)</PresentationFormat>
  <Paragraphs>63</Paragraphs>
  <Slides>21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21</vt:i4>
      </vt:variant>
    </vt:vector>
  </HeadingPairs>
  <TitlesOfParts>
    <vt:vector size="22" baseType="lpstr">
      <vt:lpstr>Ofis Teması</vt:lpstr>
      <vt:lpstr>PROTETİK DİŞ TEDAVİSİNDE KULLANILAN DENTAL MATERYALLER</vt:lpstr>
      <vt:lpstr>Slayt 2</vt:lpstr>
      <vt:lpstr>PROTETİK MATERYALLER</vt:lpstr>
      <vt:lpstr>ALÇI</vt:lpstr>
      <vt:lpstr>Slayt 5</vt:lpstr>
      <vt:lpstr>STENÇ</vt:lpstr>
      <vt:lpstr>ÇİNKO OKSİT ÖJENOL</vt:lpstr>
      <vt:lpstr>MUMLAR</vt:lpstr>
      <vt:lpstr>AGAR ÖLÇÜ MADDESİ</vt:lpstr>
      <vt:lpstr>ALJİNAT ÖLÇÜ MADDESİ</vt:lpstr>
      <vt:lpstr>Slayt 11</vt:lpstr>
      <vt:lpstr>ELASTOMERİK ESASLI ÖLÇÜ MADDELERİ</vt:lpstr>
      <vt:lpstr>Slayt 13</vt:lpstr>
      <vt:lpstr>DENTAL REZİNLER</vt:lpstr>
      <vt:lpstr>METAL VE ALAŞIMLAR</vt:lpstr>
      <vt:lpstr>Slayt 16</vt:lpstr>
      <vt:lpstr>REVETMANLAR</vt:lpstr>
      <vt:lpstr>DENTAL PORSELENLER</vt:lpstr>
      <vt:lpstr>Slayt 19</vt:lpstr>
      <vt:lpstr>SİMANLAR</vt:lpstr>
      <vt:lpstr>Slayt 21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PROTETİK DİŞ TEDAVİSİNDE KULLANILAN DENTAL MATERYALLER</dc:title>
  <dc:creator>PelinOzkan</dc:creator>
  <cp:lastModifiedBy>PelinOzkan</cp:lastModifiedBy>
  <cp:revision>38</cp:revision>
  <dcterms:created xsi:type="dcterms:W3CDTF">2014-02-11T08:55:41Z</dcterms:created>
  <dcterms:modified xsi:type="dcterms:W3CDTF">2014-02-18T10:08:51Z</dcterms:modified>
</cp:coreProperties>
</file>