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1"/>
  </p:notesMasterIdLst>
  <p:sldIdLst>
    <p:sldId id="257" r:id="rId2"/>
    <p:sldId id="258" r:id="rId3"/>
    <p:sldId id="259" r:id="rId4"/>
    <p:sldId id="260" r:id="rId5"/>
    <p:sldId id="261" r:id="rId6"/>
    <p:sldId id="262" r:id="rId7"/>
    <p:sldId id="333" r:id="rId8"/>
    <p:sldId id="334" r:id="rId9"/>
    <p:sldId id="335" r:id="rId10"/>
    <p:sldId id="738" r:id="rId11"/>
    <p:sldId id="336" r:id="rId12"/>
    <p:sldId id="263" r:id="rId13"/>
    <p:sldId id="332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00" r:id="rId45"/>
    <p:sldId id="301" r:id="rId46"/>
    <p:sldId id="305" r:id="rId47"/>
    <p:sldId id="310" r:id="rId48"/>
    <p:sldId id="311" r:id="rId49"/>
    <p:sldId id="312" r:id="rId50"/>
    <p:sldId id="313" r:id="rId51"/>
    <p:sldId id="337" r:id="rId52"/>
    <p:sldId id="711" r:id="rId53"/>
    <p:sldId id="470" r:id="rId54"/>
    <p:sldId id="528" r:id="rId55"/>
    <p:sldId id="471" r:id="rId56"/>
    <p:sldId id="472" r:id="rId57"/>
    <p:sldId id="473" r:id="rId58"/>
    <p:sldId id="474" r:id="rId59"/>
    <p:sldId id="715" r:id="rId60"/>
    <p:sldId id="475" r:id="rId61"/>
    <p:sldId id="476" r:id="rId62"/>
    <p:sldId id="509" r:id="rId63"/>
    <p:sldId id="716" r:id="rId64"/>
    <p:sldId id="717" r:id="rId65"/>
    <p:sldId id="477" r:id="rId66"/>
    <p:sldId id="714" r:id="rId67"/>
    <p:sldId id="479" r:id="rId68"/>
    <p:sldId id="381" r:id="rId69"/>
    <p:sldId id="478" r:id="rId70"/>
    <p:sldId id="480" r:id="rId71"/>
    <p:sldId id="481" r:id="rId72"/>
    <p:sldId id="482" r:id="rId73"/>
    <p:sldId id="483" r:id="rId74"/>
    <p:sldId id="373" r:id="rId75"/>
    <p:sldId id="376" r:id="rId76"/>
    <p:sldId id="484" r:id="rId77"/>
    <p:sldId id="712" r:id="rId78"/>
    <p:sldId id="371" r:id="rId79"/>
    <p:sldId id="487" r:id="rId80"/>
    <p:sldId id="512" r:id="rId81"/>
    <p:sldId id="488" r:id="rId82"/>
    <p:sldId id="367" r:id="rId83"/>
    <p:sldId id="718" r:id="rId84"/>
    <p:sldId id="719" r:id="rId85"/>
    <p:sldId id="374" r:id="rId86"/>
    <p:sldId id="377" r:id="rId87"/>
    <p:sldId id="351" r:id="rId88"/>
    <p:sldId id="720" r:id="rId89"/>
    <p:sldId id="350" r:id="rId90"/>
    <p:sldId id="372" r:id="rId91"/>
    <p:sldId id="469" r:id="rId92"/>
    <p:sldId id="490" r:id="rId93"/>
    <p:sldId id="546" r:id="rId94"/>
    <p:sldId id="555" r:id="rId95"/>
    <p:sldId id="713" r:id="rId96"/>
    <p:sldId id="544" r:id="rId97"/>
    <p:sldId id="491" r:id="rId98"/>
    <p:sldId id="545" r:id="rId99"/>
    <p:sldId id="513" r:id="rId100"/>
    <p:sldId id="494" r:id="rId101"/>
    <p:sldId id="514" r:id="rId102"/>
    <p:sldId id="515" r:id="rId103"/>
    <p:sldId id="721" r:id="rId104"/>
    <p:sldId id="722" r:id="rId105"/>
    <p:sldId id="362" r:id="rId106"/>
    <p:sldId id="723" r:id="rId107"/>
    <p:sldId id="368" r:id="rId108"/>
    <p:sldId id="495" r:id="rId109"/>
    <p:sldId id="516" r:id="rId110"/>
    <p:sldId id="530" r:id="rId111"/>
    <p:sldId id="531" r:id="rId112"/>
    <p:sldId id="532" r:id="rId113"/>
    <p:sldId id="533" r:id="rId114"/>
    <p:sldId id="534" r:id="rId115"/>
    <p:sldId id="535" r:id="rId116"/>
    <p:sldId id="536" r:id="rId117"/>
    <p:sldId id="496" r:id="rId118"/>
    <p:sldId id="517" r:id="rId119"/>
    <p:sldId id="537" r:id="rId120"/>
    <p:sldId id="538" r:id="rId121"/>
    <p:sldId id="629" r:id="rId122"/>
    <p:sldId id="639" r:id="rId123"/>
    <p:sldId id="630" r:id="rId124"/>
    <p:sldId id="631" r:id="rId125"/>
    <p:sldId id="632" r:id="rId126"/>
    <p:sldId id="633" r:id="rId127"/>
    <p:sldId id="634" r:id="rId128"/>
    <p:sldId id="547" r:id="rId129"/>
    <p:sldId id="548" r:id="rId130"/>
    <p:sldId id="549" r:id="rId131"/>
    <p:sldId id="550" r:id="rId132"/>
    <p:sldId id="551" r:id="rId133"/>
    <p:sldId id="498" r:id="rId134"/>
    <p:sldId id="521" r:id="rId135"/>
    <p:sldId id="557" r:id="rId136"/>
    <p:sldId id="499" r:id="rId137"/>
    <p:sldId id="500" r:id="rId138"/>
    <p:sldId id="522" r:id="rId139"/>
    <p:sldId id="523" r:id="rId140"/>
    <p:sldId id="524" r:id="rId141"/>
    <p:sldId id="525" r:id="rId142"/>
    <p:sldId id="526" r:id="rId143"/>
    <p:sldId id="527" r:id="rId144"/>
    <p:sldId id="502" r:id="rId145"/>
    <p:sldId id="724" r:id="rId146"/>
    <p:sldId id="726" r:id="rId147"/>
    <p:sldId id="729" r:id="rId148"/>
    <p:sldId id="731" r:id="rId149"/>
    <p:sldId id="732" r:id="rId1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82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EDA2D-E926-5E4F-84C6-9E78233162AE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41E6E-50D8-4B42-91AD-02A42851D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7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4D3D5-7383-42A3-9077-DA22F9E09C4C}" type="slidenum">
              <a:rPr lang="en-US"/>
              <a:pPr/>
              <a:t>67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26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825E5-A823-479A-96BF-957305308F44}" type="slidenum">
              <a:rPr lang="en-US"/>
              <a:pPr/>
              <a:t>70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69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00D4A9-8681-CE4D-A35A-A148FE373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3434C34-A5E1-4F4C-841E-8468913AD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F4ECDA-6B09-8146-B2EB-1586B134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F7CBA7-8BA2-A14E-BE4D-010F67A4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F10CC9-4F3A-2847-9250-4335DC26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44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55F816-FC98-C343-9687-E3F6DCAD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43CA926-6F06-1E48-A35A-2017BDFD0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236F4A-A054-6445-B19C-C32DCFCB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4F1B32-29AA-2C4F-A119-C59EA898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8489FE-ED8C-3E42-BBD1-AE4D0A24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41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2076841-A5ED-8D42-A860-818A9CC62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E2DCF02-185B-8949-9AA9-F2FCF5764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5F554F-1C20-134F-8420-F8CCC1B4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707EE4-D1CF-0C44-80B4-DD610AF4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FC6B89-6B03-4E48-A432-A48B3B0B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54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144C-77A1-4CCF-A3F4-083854E244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96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0C0AA21-387D-4D5E-96A4-029F6C3D6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C060E2-01CD-4301-A450-15D1D1D2A8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8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9B012F-5335-8143-90C0-4D6502A8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963536-6469-814D-A360-E30DE07E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A059D7-0837-C54E-A756-470F4D9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72567D-D34B-D046-9891-220FBDC9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71A029-8086-9041-A8FE-D23C8E0A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90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5D6390-017F-5149-8BC0-0581305A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E8B778-9ECD-2045-9CCA-99FECFDC5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EC2606-267C-1044-B337-CB82C4BB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D4DE5C-C9DA-524F-9FED-B1659454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E95089-9593-0746-BF03-B0D8F5C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49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B981D5-9F1D-0F48-8EC2-4E212AEF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ED02F0-1A87-3340-B9D5-FA4ECA911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601932-6D8B-1D42-9F45-2A2E01200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D0034F-20FB-6549-8ECE-8E3F8648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593425-52BC-6140-83AA-1505D61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DF1B51-0301-C24B-9608-2246C17B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8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C51DA5-1DA2-C24F-AF5C-CAC3F22D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AA3530-BE9F-5B4D-A38D-24E70CB4F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440F79-1201-E742-B0A5-7E119C38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805BF49-BC28-EB4F-80D0-00ACA081F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E0A1F3B-E7AB-6043-A787-1E9C37D0E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E2A1C28-0FC8-C946-A0EC-C2CE7543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10A8333-C1BC-3047-8594-53BD784F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6B88978-9A09-DB48-BEBE-FBF17790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85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C2C203-F0DA-2645-82CD-66FB34D7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C9760F-5E7D-6749-A6A8-CBD5735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56828D-2A50-CE4F-BA2E-81762644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85D9F9-6A12-354F-BA6A-EB39DC31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08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9ECBB96-B665-434B-A519-9F19BE3C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7C4C94A-BCF9-034B-AE8D-EBFAE150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78577A-5A35-2F4C-BC85-1D6FF0F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2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80992E-E543-8E49-B5B9-0B182595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83BE5D-5C35-3B4D-AF6B-A16678561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584DE7-2AD4-C74C-A89A-BE2E196D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FB98444-5E50-C540-A811-E6F1780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0D07E5-C587-7F41-B00C-A623A546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9A25E4-C9C3-3941-81F7-40938F4F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5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9EF02C-2FA8-5A42-8F67-4C829BB7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74A8CA9-0CEF-3549-BC1E-1D26D58E0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1A5411-CF02-874D-A952-DF09831B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03F538-CBCA-8E4A-B86D-FAF1EACB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9363BF-263C-4C45-B2DE-0CF264A7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4BE094-6A61-F34E-AFC9-4EA2DF01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9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8C8D11-C2DD-D240-BD5C-AF4F3E82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E65BA6-7F0A-0348-9217-B80E67A0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5F8643-DA6C-5A40-9E48-F19B3F4F4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4887-03DB-0248-B433-1957639EA53C}" type="datetimeFigureOut">
              <a:rPr lang="tr-TR" smtClean="0"/>
              <a:t>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51CC30-1145-774B-9B41-2FEC6C2B2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72178B-9B30-1748-8731-933BAA841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134D-DCA8-144A-BBE3-6E6E16FA29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2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vetmed.ufl.edu/sacs/histo/29e" TargetMode="Externa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blc1.kilgore.cc.tx.us/kcap2/practical_2.htm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graphics.com/GalleryPrints/Display/GP2008.jpg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vetmed.ufl.edu/sacs/histo/29b.gif" TargetMode="Externa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rookstoncollection.com/Collection/medslides/Medslides6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rcoma.org/pathology_review/pathology%20introduction/source/osteoclast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rookstoncollection.com/Collection/medslides/Medslides6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hecrookstoncollection.com/Collection/medslides/Medslides6.htm" TargetMode="External"/><Relationship Id="rId4" Type="http://schemas.openxmlformats.org/officeDocument/2006/relationships/hyperlink" Target="http://mmserver.cjp.com/images/image/2559055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graphics.com/GalleryPrints/Display/GP2008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strographics.com/GalleryPrints/Display/GP2008.jpg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31.pair.com/grpulse/gp/medill/wblood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haweb.hartford.edu/BUGL/images/RBCs.jpg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graphics.com/GalleryPrints/Display/GP2008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graphics.com/GalleryPrints/Display/GP2008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Bone </a:t>
            </a:r>
            <a:r>
              <a:rPr lang="tr-TR" dirty="0" err="1"/>
              <a:t>Tissue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01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6FE567-07FC-FB49-9385-8C9CAC97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E911EC-4EBB-DC4A-A2E9-24EE6B06F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Bone tissue is a mineralized tissue</a:t>
            </a:r>
            <a:r>
              <a:rPr lang="tr-TR" sz="3200" dirty="0"/>
              <a:t> </a:t>
            </a:r>
            <a:r>
              <a:rPr lang="en-US" sz="3200" dirty="0"/>
              <a:t>of two types, </a:t>
            </a:r>
          </a:p>
          <a:p>
            <a:pPr lvl="1"/>
            <a:r>
              <a:rPr lang="en-US" sz="2800" dirty="0"/>
              <a:t>cortical bone </a:t>
            </a:r>
          </a:p>
          <a:p>
            <a:pPr lvl="1"/>
            <a:r>
              <a:rPr lang="en-US" sz="2800" dirty="0"/>
              <a:t>cancellous bone.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48234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Neutrophils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666" y="1825625"/>
            <a:ext cx="11018134" cy="4667250"/>
          </a:xfrm>
        </p:spPr>
        <p:txBody>
          <a:bodyPr/>
          <a:lstStyle/>
          <a:p>
            <a:r>
              <a:rPr lang="en-US" dirty="0" err="1"/>
              <a:t>Neutrophils</a:t>
            </a:r>
            <a:r>
              <a:rPr lang="en-US" dirty="0"/>
              <a:t> are the most abundant white blood cell, constituting 60-70% of the circulating leukocytes</a:t>
            </a:r>
            <a:r>
              <a:rPr lang="tr-TR" dirty="0"/>
              <a:t>.</a:t>
            </a:r>
          </a:p>
          <a:p>
            <a:r>
              <a:rPr lang="en-US" dirty="0"/>
              <a:t>They defend against bacterial or fungal</a:t>
            </a:r>
            <a:r>
              <a:rPr lang="tr-TR" dirty="0"/>
              <a:t> </a:t>
            </a:r>
            <a:r>
              <a:rPr lang="en-US" dirty="0"/>
              <a:t>infection. </a:t>
            </a:r>
            <a:endParaRPr lang="tr-TR" dirty="0"/>
          </a:p>
          <a:p>
            <a:r>
              <a:rPr lang="en-US" dirty="0"/>
              <a:t>They are usually first responders to microbial infection; their activity and death in large numbers form pus</a:t>
            </a:r>
            <a:r>
              <a:rPr lang="tr-TR" dirty="0"/>
              <a:t>.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They are commonly referred to as </a:t>
            </a:r>
            <a:r>
              <a:rPr lang="en-US" dirty="0" err="1"/>
              <a:t>polymorphonuclear</a:t>
            </a:r>
            <a:r>
              <a:rPr lang="en-US" dirty="0"/>
              <a:t> (PMN) leukocytes, although, in the technical sense, PMN refers to all granulocytes.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2619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They have a multi-lobed nucleus, which consists of three to five lobes connected by slender strands.</a:t>
            </a:r>
            <a:endParaRPr lang="tr-TR" sz="3200" baseline="30000" dirty="0"/>
          </a:p>
          <a:p>
            <a:r>
              <a:rPr lang="en-US" sz="3200" dirty="0"/>
              <a:t>This gives the </a:t>
            </a:r>
            <a:r>
              <a:rPr lang="en-US" sz="3200" dirty="0" err="1"/>
              <a:t>neutrophils</a:t>
            </a:r>
            <a:r>
              <a:rPr lang="en-US" sz="3200" dirty="0"/>
              <a:t> the appearance of having multiple nuclei, hence the name </a:t>
            </a:r>
            <a:r>
              <a:rPr lang="en-US" sz="3200" dirty="0" err="1"/>
              <a:t>polymorphonuclear</a:t>
            </a:r>
            <a:r>
              <a:rPr lang="en-US" sz="3200" dirty="0"/>
              <a:t> leukocyte. </a:t>
            </a:r>
            <a:endParaRPr lang="tr-TR" sz="3200" dirty="0"/>
          </a:p>
          <a:p>
            <a:r>
              <a:rPr lang="en-US" sz="3200" dirty="0"/>
              <a:t>The cytoplasm may look transparent because of fine granules that are pale lilac when stained.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772006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469985"/>
            <a:ext cx="10817506" cy="4780344"/>
          </a:xfrm>
        </p:spPr>
        <p:txBody>
          <a:bodyPr/>
          <a:lstStyle/>
          <a:p>
            <a:r>
              <a:rPr lang="en-US" sz="3200" dirty="0" err="1"/>
              <a:t>Neutrophils</a:t>
            </a:r>
            <a:r>
              <a:rPr lang="en-US" sz="3200" dirty="0"/>
              <a:t> are active in </a:t>
            </a:r>
            <a:r>
              <a:rPr lang="en-US" sz="3200" dirty="0" err="1"/>
              <a:t>phagocytosing</a:t>
            </a:r>
            <a:r>
              <a:rPr lang="en-US" sz="3200" dirty="0"/>
              <a:t> bacteria and are present in large amount in the pus of wounds. </a:t>
            </a:r>
            <a:endParaRPr lang="tr-TR" sz="3200" dirty="0"/>
          </a:p>
          <a:p>
            <a:r>
              <a:rPr lang="en-US" sz="3200" dirty="0"/>
              <a:t>These cells are not able to renew their </a:t>
            </a:r>
            <a:r>
              <a:rPr lang="en-US" sz="3200" dirty="0" err="1"/>
              <a:t>lysosomes</a:t>
            </a:r>
            <a:r>
              <a:rPr lang="tr-TR" sz="3200" dirty="0"/>
              <a:t> </a:t>
            </a:r>
            <a:r>
              <a:rPr lang="en-US" sz="3200" dirty="0"/>
              <a:t>(used in digesting microbes) and die after having </a:t>
            </a:r>
            <a:r>
              <a:rPr lang="en-US" sz="3200" dirty="0" err="1"/>
              <a:t>phagocytosed</a:t>
            </a:r>
            <a:r>
              <a:rPr lang="en-US" sz="3200" dirty="0"/>
              <a:t> a few pathogens.</a:t>
            </a:r>
            <a:endParaRPr lang="tr-TR" sz="3200" baseline="30000" dirty="0"/>
          </a:p>
          <a:p>
            <a:r>
              <a:rPr lang="en-US" sz="3200" dirty="0" err="1"/>
              <a:t>Neutrophils</a:t>
            </a:r>
            <a:r>
              <a:rPr lang="en-US" sz="3200" dirty="0"/>
              <a:t> are the most common cell type seen in the early stages of acute inflammation. </a:t>
            </a:r>
            <a:endParaRPr lang="tr-TR" sz="3200" dirty="0"/>
          </a:p>
          <a:p>
            <a:r>
              <a:rPr lang="en-US" sz="3200" dirty="0"/>
              <a:t>The life span of a circulating human </a:t>
            </a:r>
            <a:r>
              <a:rPr lang="en-US" sz="3200" dirty="0" err="1"/>
              <a:t>neutrophil</a:t>
            </a:r>
            <a:r>
              <a:rPr lang="en-US" sz="3200" dirty="0"/>
              <a:t> is about 5.4 days.</a:t>
            </a:r>
            <a:endParaRPr lang="tr-TR" sz="32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226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eutrophil"/>
          <p:cNvPicPr>
            <a:picLocks noChangeAspect="1" noChangeArrowheads="1"/>
          </p:cNvPicPr>
          <p:nvPr/>
        </p:nvPicPr>
        <p:blipFill>
          <a:blip r:embed="rId2" cstate="print"/>
          <a:srcRect t="6659" b="7906"/>
          <a:stretch>
            <a:fillRect/>
          </a:stretch>
        </p:blipFill>
        <p:spPr bwMode="auto">
          <a:xfrm>
            <a:off x="1774825" y="204788"/>
            <a:ext cx="8642350" cy="6032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913188" y="6308725"/>
            <a:ext cx="3275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Nötrofil lökositler ve eritrositler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 flipV="1">
            <a:off x="4583114" y="4365625"/>
            <a:ext cx="217487" cy="19431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V="1">
            <a:off x="4800600" y="4508501"/>
            <a:ext cx="2374900" cy="1800225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4419600" y="855663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33CC"/>
                </a:solidFill>
                <a:latin typeface="Arial" charset="0"/>
              </a:rPr>
              <a:t>E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7732713" y="100012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0033CC"/>
                </a:solidFill>
                <a:latin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741782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 descr="000006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6058"/>
          <a:stretch>
            <a:fillRect/>
          </a:stretch>
        </p:blipFill>
        <p:spPr>
          <a:xfrm>
            <a:off x="6383338" y="333376"/>
            <a:ext cx="3975100" cy="5616575"/>
          </a:xfrm>
          <a:noFill/>
          <a:ln>
            <a:solidFill>
              <a:srgbClr val="CC0000"/>
            </a:solidFill>
          </a:ln>
        </p:spPr>
      </p:pic>
      <p:pic>
        <p:nvPicPr>
          <p:cNvPr id="73731" name="Picture 10" descr="hl2B-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100" t="13832" r="6361" b="1224"/>
          <a:stretch>
            <a:fillRect/>
          </a:stretch>
        </p:blipFill>
        <p:spPr>
          <a:xfrm>
            <a:off x="1882775" y="333376"/>
            <a:ext cx="4141788" cy="5616575"/>
          </a:xfrm>
          <a:noFill/>
          <a:ln>
            <a:solidFill>
              <a:srgbClr val="CC0000"/>
            </a:solidFill>
          </a:ln>
        </p:spPr>
      </p:pic>
      <p:sp>
        <p:nvSpPr>
          <p:cNvPr id="73732" name="Text Box 13"/>
          <p:cNvSpPr>
            <a:spLocks noGrp="1" noChangeArrowheads="1"/>
          </p:cNvSpPr>
          <p:nvPr>
            <p:ph type="title"/>
          </p:nvPr>
        </p:nvSpPr>
        <p:spPr>
          <a:xfrm>
            <a:off x="1992313" y="6103939"/>
            <a:ext cx="8229600" cy="638175"/>
          </a:xfrm>
          <a:noFill/>
        </p:spPr>
        <p:txBody>
          <a:bodyPr/>
          <a:lstStyle/>
          <a:p>
            <a:pPr eaLnBrk="1" hangingPunct="1"/>
            <a:r>
              <a:rPr lang="tr-TR" sz="3200">
                <a:latin typeface="Monotype Corsiva" pitchFamily="66" charset="0"/>
              </a:rPr>
              <a:t>Nötrofil  lökositler   ve   Eritrositler</a:t>
            </a:r>
          </a:p>
        </p:txBody>
      </p:sp>
    </p:spTree>
    <p:extLst>
      <p:ext uri="{BB962C8B-B14F-4D97-AF65-F5344CB8AC3E}">
        <p14:creationId xmlns:p14="http://schemas.microsoft.com/office/powerpoint/2010/main" val="19313199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5-02"/>
          <p:cNvPicPr>
            <a:picLocks noChangeAspect="1" noChangeArrowheads="1"/>
          </p:cNvPicPr>
          <p:nvPr/>
        </p:nvPicPr>
        <p:blipFill>
          <a:blip r:embed="rId2" cstate="print"/>
          <a:srcRect l="11464" t="17081" r="12617" b="16176"/>
          <a:stretch>
            <a:fillRect/>
          </a:stretch>
        </p:blipFill>
        <p:spPr bwMode="auto">
          <a:xfrm>
            <a:off x="1774825" y="333376"/>
            <a:ext cx="864235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847850" y="6230938"/>
            <a:ext cx="843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Memelilerde nötrofil lökosit, çok loplu çekirdeği ve sitoplazmasında granüller (Ok).</a:t>
            </a:r>
          </a:p>
        </p:txBody>
      </p:sp>
    </p:spTree>
    <p:extLst>
      <p:ext uri="{BB962C8B-B14F-4D97-AF65-F5344CB8AC3E}">
        <p14:creationId xmlns:p14="http://schemas.microsoft.com/office/powerpoint/2010/main" val="11058332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000006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4" y="247650"/>
            <a:ext cx="6911975" cy="64214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8904289" y="2565400"/>
            <a:ext cx="1512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i="1">
                <a:latin typeface="Monotype Corsiva" pitchFamily="66" charset="0"/>
              </a:rPr>
              <a:t>Nötrofil lökosit (TEM)</a:t>
            </a:r>
          </a:p>
        </p:txBody>
      </p:sp>
    </p:spTree>
    <p:extLst>
      <p:ext uri="{BB962C8B-B14F-4D97-AF65-F5344CB8AC3E}">
        <p14:creationId xmlns:p14="http://schemas.microsoft.com/office/powerpoint/2010/main" val="381391573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hl2B-57"/>
          <p:cNvPicPr>
            <a:picLocks noChangeAspect="1" noChangeArrowheads="1"/>
          </p:cNvPicPr>
          <p:nvPr/>
        </p:nvPicPr>
        <p:blipFill>
          <a:blip r:embed="rId2" cstate="print"/>
          <a:srcRect t="7712"/>
          <a:stretch>
            <a:fillRect/>
          </a:stretch>
        </p:blipFill>
        <p:spPr bwMode="auto">
          <a:xfrm>
            <a:off x="1703389" y="333376"/>
            <a:ext cx="8713787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985964" y="6272214"/>
            <a:ext cx="821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latin typeface="Arial" charset="0"/>
              </a:rPr>
              <a:t>Nötrofil lökosit, çok loplu çekirdeği ve sitoplazmasında lizozomlar, TEM.</a:t>
            </a:r>
          </a:p>
        </p:txBody>
      </p:sp>
    </p:spTree>
    <p:extLst>
      <p:ext uri="{BB962C8B-B14F-4D97-AF65-F5344CB8AC3E}">
        <p14:creationId xmlns:p14="http://schemas.microsoft.com/office/powerpoint/2010/main" val="20702739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Eosinophil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9856" y="1076447"/>
            <a:ext cx="10723944" cy="5694744"/>
          </a:xfrm>
        </p:spPr>
        <p:txBody>
          <a:bodyPr>
            <a:normAutofit/>
          </a:bodyPr>
          <a:lstStyle/>
          <a:p>
            <a:r>
              <a:rPr lang="en-US" dirty="0" err="1"/>
              <a:t>Eosinophils</a:t>
            </a:r>
            <a:r>
              <a:rPr lang="en-US" dirty="0"/>
              <a:t> compose about 2-4% of the WBC total. </a:t>
            </a:r>
            <a:endParaRPr lang="tr-TR" dirty="0"/>
          </a:p>
          <a:p>
            <a:r>
              <a:rPr lang="en-US" dirty="0"/>
              <a:t>This count fluctuates throughout the day, seasonally, and during menstruation</a:t>
            </a:r>
            <a:r>
              <a:rPr lang="tr-TR" dirty="0"/>
              <a:t>.</a:t>
            </a:r>
          </a:p>
          <a:p>
            <a:r>
              <a:rPr lang="en-US" dirty="0"/>
              <a:t> It rises in response to allergies, parasitic infections, collagen diseases, and disease of the spleen and central nervous system.</a:t>
            </a:r>
            <a:endParaRPr lang="tr-TR" dirty="0"/>
          </a:p>
          <a:p>
            <a:r>
              <a:rPr lang="en-US" dirty="0"/>
              <a:t>They are rare in the blood, but numerous in the mucous membranes of the respiratory, digestive, and lower urinary tracts.</a:t>
            </a:r>
            <a:endParaRPr lang="tr-TR" dirty="0"/>
          </a:p>
          <a:p>
            <a:r>
              <a:rPr lang="en-US" dirty="0"/>
              <a:t>They primarily deal with parasitic</a:t>
            </a:r>
            <a:r>
              <a:rPr lang="tr-TR" dirty="0"/>
              <a:t> </a:t>
            </a:r>
            <a:r>
              <a:rPr lang="en-US" dirty="0"/>
              <a:t>infections.</a:t>
            </a:r>
            <a:endParaRPr lang="tr-TR" dirty="0"/>
          </a:p>
          <a:p>
            <a:r>
              <a:rPr lang="en-US" dirty="0" err="1"/>
              <a:t>Eosinophils</a:t>
            </a:r>
            <a:r>
              <a:rPr lang="en-US" dirty="0"/>
              <a:t> are also the predominant inflammatory cells in allergic reactions. 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80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5114" y="1018572"/>
            <a:ext cx="11320040" cy="5660020"/>
          </a:xfrm>
        </p:spPr>
        <p:txBody>
          <a:bodyPr>
            <a:normAutofit/>
          </a:bodyPr>
          <a:lstStyle/>
          <a:p>
            <a:r>
              <a:rPr lang="en-US" sz="3200" dirty="0"/>
              <a:t>The most important causes of </a:t>
            </a:r>
            <a:r>
              <a:rPr lang="en-US" sz="3200" dirty="0" err="1"/>
              <a:t>eosinophilia</a:t>
            </a:r>
            <a:r>
              <a:rPr lang="en-US" sz="3200" dirty="0"/>
              <a:t> include allergies such as asthma, hay fever, and hives; and also parasitic infections. </a:t>
            </a:r>
            <a:endParaRPr lang="tr-TR" sz="3200" dirty="0"/>
          </a:p>
          <a:p>
            <a:r>
              <a:rPr lang="en-US" sz="3200" dirty="0"/>
              <a:t>They secrete chemicals that destroy these large parasites, such as hook worms and tapeworms, that are too big for any one WBC to </a:t>
            </a:r>
            <a:r>
              <a:rPr lang="en-US" sz="3200" dirty="0" err="1"/>
              <a:t>phagocytize</a:t>
            </a:r>
            <a:r>
              <a:rPr lang="en-US" sz="3200" dirty="0"/>
              <a:t>.</a:t>
            </a:r>
            <a:endParaRPr lang="tr-TR" sz="3200" dirty="0"/>
          </a:p>
          <a:p>
            <a:r>
              <a:rPr lang="en-US" sz="3200" dirty="0"/>
              <a:t>In general, their nucleus is bi-lobed. </a:t>
            </a:r>
            <a:endParaRPr lang="tr-TR" sz="3200" dirty="0"/>
          </a:p>
          <a:p>
            <a:r>
              <a:rPr lang="en-US" sz="3200" dirty="0"/>
              <a:t>The lobes are connected by a thin strand.</a:t>
            </a:r>
            <a:endParaRPr lang="tr-TR" sz="3200" baseline="30000" dirty="0"/>
          </a:p>
          <a:p>
            <a:r>
              <a:rPr lang="en-US" sz="3200" dirty="0"/>
              <a:t>The cytoplasm is full of granules that assume a characteristic pink-orange color with eosin staining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0499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7829" y="67808"/>
            <a:ext cx="10515600" cy="1325563"/>
          </a:xfrm>
        </p:spPr>
        <p:txBody>
          <a:bodyPr/>
          <a:lstStyle/>
          <a:p>
            <a:r>
              <a:rPr lang="tr-TR" b="1" dirty="0" err="1"/>
              <a:t>Cortical</a:t>
            </a:r>
            <a:r>
              <a:rPr lang="tr-TR" b="1" dirty="0"/>
              <a:t> bone (Compact bone)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7829" y="1393371"/>
            <a:ext cx="10733314" cy="5203981"/>
          </a:xfrm>
        </p:spPr>
        <p:txBody>
          <a:bodyPr>
            <a:normAutofit/>
          </a:bodyPr>
          <a:lstStyle/>
          <a:p>
            <a:r>
              <a:rPr lang="en-US" dirty="0"/>
              <a:t>The hard outer layer of bones is composed of cortical bone also called compact bone being much denser than </a:t>
            </a:r>
            <a:r>
              <a:rPr lang="en-US" dirty="0" err="1"/>
              <a:t>cancellous</a:t>
            </a:r>
            <a:r>
              <a:rPr lang="en-US" dirty="0"/>
              <a:t> bone.</a:t>
            </a:r>
            <a:endParaRPr lang="tr-TR" dirty="0"/>
          </a:p>
          <a:p>
            <a:r>
              <a:rPr lang="en-US" dirty="0"/>
              <a:t> It forms the hard exterior (cortex) of bones.</a:t>
            </a:r>
            <a:endParaRPr lang="tr-TR" dirty="0"/>
          </a:p>
          <a:p>
            <a:r>
              <a:rPr lang="en-US" dirty="0"/>
              <a:t> The cortical bone gives bone its smooth, white, and solid appearance, and accounts for 80% of the total bone mass of an adult human skeleton</a:t>
            </a:r>
            <a:r>
              <a:rPr lang="tr-TR" dirty="0"/>
              <a:t>.</a:t>
            </a:r>
          </a:p>
          <a:p>
            <a:r>
              <a:rPr lang="en-US" dirty="0"/>
              <a:t>It facilitates bone's main functions: </a:t>
            </a:r>
            <a:endParaRPr lang="tr-TR" dirty="0"/>
          </a:p>
          <a:p>
            <a:pPr lvl="1"/>
            <a:r>
              <a:rPr lang="en-US" dirty="0"/>
              <a:t>to support the whole body, </a:t>
            </a:r>
            <a:endParaRPr lang="tr-TR" dirty="0"/>
          </a:p>
          <a:p>
            <a:pPr lvl="1"/>
            <a:r>
              <a:rPr lang="en-US" dirty="0"/>
              <a:t>protect organs, </a:t>
            </a:r>
            <a:endParaRPr lang="tr-TR" dirty="0"/>
          </a:p>
          <a:p>
            <a:pPr lvl="1"/>
            <a:r>
              <a:rPr lang="en-US" dirty="0"/>
              <a:t>provide levers for movement, </a:t>
            </a:r>
            <a:endParaRPr lang="tr-TR" dirty="0"/>
          </a:p>
          <a:p>
            <a:pPr lvl="1"/>
            <a:r>
              <a:rPr lang="en-US" dirty="0"/>
              <a:t>and store and release chemical elements, mainly calcium.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864557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eosinophil"/>
          <p:cNvPicPr>
            <a:picLocks noChangeAspect="1" noChangeArrowheads="1"/>
          </p:cNvPicPr>
          <p:nvPr/>
        </p:nvPicPr>
        <p:blipFill>
          <a:blip r:embed="rId2" cstate="print"/>
          <a:srcRect t="7610" b="2351"/>
          <a:stretch>
            <a:fillRect/>
          </a:stretch>
        </p:blipFill>
        <p:spPr bwMode="auto">
          <a:xfrm>
            <a:off x="1774826" y="188913"/>
            <a:ext cx="856932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3575051" y="6234114"/>
            <a:ext cx="484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latin typeface="Monotype Corsiva" pitchFamily="66" charset="0"/>
              </a:rPr>
              <a:t>Eozinofil  lökosit  ve  eritrositler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367213" y="398464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Eritrosit</a:t>
            </a:r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5283201" y="15033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79878" name="Line 8"/>
          <p:cNvSpPr>
            <a:spLocks noChangeShapeType="1"/>
          </p:cNvSpPr>
          <p:nvPr/>
        </p:nvSpPr>
        <p:spPr bwMode="auto">
          <a:xfrm flipV="1">
            <a:off x="5232400" y="4292601"/>
            <a:ext cx="647700" cy="201612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1407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29e_s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68" t="7727"/>
          <a:stretch>
            <a:fillRect/>
          </a:stretch>
        </p:blipFill>
        <p:spPr bwMode="auto">
          <a:xfrm>
            <a:off x="1847850" y="404814"/>
            <a:ext cx="84963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992313" y="5805489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Köpek kanı yayma preparat. </a:t>
            </a:r>
          </a:p>
          <a:p>
            <a:pPr algn="ctr"/>
            <a:r>
              <a:rPr lang="tr-TR">
                <a:latin typeface="Arial" charset="0"/>
              </a:rPr>
              <a:t>Eritrositler arasında bir eozinofil lökosit (Ok). x 1000. </a:t>
            </a:r>
          </a:p>
        </p:txBody>
      </p:sp>
    </p:spTree>
    <p:extLst>
      <p:ext uri="{BB962C8B-B14F-4D97-AF65-F5344CB8AC3E}">
        <p14:creationId xmlns:p14="http://schemas.microsoft.com/office/powerpoint/2010/main" val="22240477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eosinophil%201000x%20fireworks"/>
          <p:cNvPicPr>
            <a:picLocks noChangeAspect="1" noChangeArrowheads="1"/>
          </p:cNvPicPr>
          <p:nvPr/>
        </p:nvPicPr>
        <p:blipFill>
          <a:blip r:embed="rId2" cstate="print"/>
          <a:srcRect t="1152" r="27863" b="22231"/>
          <a:stretch>
            <a:fillRect/>
          </a:stretch>
        </p:blipFill>
        <p:spPr bwMode="auto">
          <a:xfrm>
            <a:off x="1847850" y="260351"/>
            <a:ext cx="72009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2403475" y="6015039"/>
            <a:ext cx="6788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tr-TR" sz="2000" b="1">
                <a:latin typeface="Arial" charset="0"/>
              </a:rPr>
              <a:t>İnsan kanında eozinofil lökosit ve eritrositler,</a:t>
            </a:r>
            <a:r>
              <a:rPr lang="tr-TR" sz="1600" b="1">
                <a:latin typeface="Arial" charset="0"/>
              </a:rPr>
              <a:t> x1.000</a:t>
            </a:r>
          </a:p>
          <a:p>
            <a:pPr>
              <a:lnSpc>
                <a:spcPct val="110000"/>
              </a:lnSpc>
            </a:pPr>
            <a:r>
              <a:rPr lang="tr-TR" sz="1600" b="1">
                <a:latin typeface="Arial" charset="0"/>
              </a:rPr>
              <a:t>http://</a:t>
            </a:r>
            <a:r>
              <a:rPr lang="tr-TR" sz="1600" b="1">
                <a:latin typeface="Arial" charset="0"/>
                <a:hlinkClick r:id="rId3"/>
              </a:rPr>
              <a:t>blc1.kilgore.cc.tx.us/ kcap2/practical_2.htm</a:t>
            </a:r>
            <a:endParaRPr lang="tr-TR" sz="1600" b="1">
              <a:latin typeface="Arial" charset="0"/>
            </a:endParaRP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9120189" y="2276476"/>
            <a:ext cx="1146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latin typeface="Arial" charset="0"/>
              </a:rPr>
              <a:t>Eozinofil</a:t>
            </a:r>
          </a:p>
          <a:p>
            <a:r>
              <a:rPr lang="tr-TR" sz="2000">
                <a:latin typeface="Arial" charset="0"/>
              </a:rPr>
              <a:t>lökosit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3987801" y="3856039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FDCF"/>
                </a:solidFill>
                <a:latin typeface="Arial" charset="0"/>
              </a:rPr>
              <a:t>E</a:t>
            </a:r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6743701" y="1447801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FDCF"/>
                </a:solidFill>
                <a:latin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457302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 descr="17240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078" b="18472"/>
          <a:stretch>
            <a:fillRect/>
          </a:stretch>
        </p:blipFill>
        <p:spPr>
          <a:xfrm>
            <a:off x="1760538" y="260351"/>
            <a:ext cx="4191000" cy="5400675"/>
          </a:xfrm>
          <a:noFill/>
          <a:ln>
            <a:solidFill>
              <a:srgbClr val="CC0066"/>
            </a:solidFill>
          </a:ln>
        </p:spPr>
      </p:pic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6435725" y="251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pic>
        <p:nvPicPr>
          <p:cNvPr id="84996" name="Picture 9" descr="hl2B-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8119" b="18036"/>
          <a:stretch>
            <a:fillRect/>
          </a:stretch>
        </p:blipFill>
        <p:spPr>
          <a:xfrm>
            <a:off x="6127751" y="285751"/>
            <a:ext cx="4360863" cy="5375275"/>
          </a:xfrm>
          <a:noFill/>
          <a:ln>
            <a:solidFill>
              <a:srgbClr val="CC0066"/>
            </a:solidFill>
          </a:ln>
        </p:spPr>
      </p:pic>
      <p:sp>
        <p:nvSpPr>
          <p:cNvPr id="84997" name="Text Box 12"/>
          <p:cNvSpPr>
            <a:spLocks noGrp="1" noChangeArrowheads="1"/>
          </p:cNvSpPr>
          <p:nvPr>
            <p:ph type="title"/>
          </p:nvPr>
        </p:nvSpPr>
        <p:spPr>
          <a:xfrm>
            <a:off x="2063750" y="6021389"/>
            <a:ext cx="8229600" cy="566737"/>
          </a:xfrm>
          <a:noFill/>
        </p:spPr>
        <p:txBody>
          <a:bodyPr/>
          <a:lstStyle/>
          <a:p>
            <a:pPr eaLnBrk="1" hangingPunct="1"/>
            <a:r>
              <a:rPr lang="tr-TR" sz="3200">
                <a:latin typeface="Monotype Corsiva" pitchFamily="66" charset="0"/>
              </a:rPr>
              <a:t>Eozinofil  lökosit  ve  eritrositler</a:t>
            </a:r>
          </a:p>
        </p:txBody>
      </p:sp>
      <p:sp>
        <p:nvSpPr>
          <p:cNvPr id="84998" name="Line 13"/>
          <p:cNvSpPr>
            <a:spLocks noChangeShapeType="1"/>
          </p:cNvSpPr>
          <p:nvPr/>
        </p:nvSpPr>
        <p:spPr bwMode="auto">
          <a:xfrm flipH="1" flipV="1">
            <a:off x="4295775" y="4076700"/>
            <a:ext cx="863600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4999" name="Line 14"/>
          <p:cNvSpPr>
            <a:spLocks noChangeShapeType="1"/>
          </p:cNvSpPr>
          <p:nvPr/>
        </p:nvSpPr>
        <p:spPr bwMode="auto">
          <a:xfrm flipV="1">
            <a:off x="5159375" y="4364038"/>
            <a:ext cx="2592388" cy="165735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2717801" y="1736726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</a:t>
            </a:r>
          </a:p>
        </p:txBody>
      </p:sp>
      <p:sp>
        <p:nvSpPr>
          <p:cNvPr id="85001" name="Text Box 16"/>
          <p:cNvSpPr txBox="1">
            <a:spLocks noChangeArrowheads="1"/>
          </p:cNvSpPr>
          <p:nvPr/>
        </p:nvSpPr>
        <p:spPr bwMode="auto">
          <a:xfrm>
            <a:off x="8478838" y="765176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853659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ect9"/>
          <p:cNvPicPr>
            <a:picLocks noChangeAspect="1" noChangeArrowheads="1"/>
          </p:cNvPicPr>
          <p:nvPr/>
        </p:nvPicPr>
        <p:blipFill>
          <a:blip r:embed="rId2" cstate="print"/>
          <a:srcRect l="2138" t="5612" r="1782" b="2106"/>
          <a:stretch>
            <a:fillRect/>
          </a:stretch>
        </p:blipFill>
        <p:spPr bwMode="auto">
          <a:xfrm>
            <a:off x="1847851" y="260351"/>
            <a:ext cx="8208963" cy="5915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4708525" y="64008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2208213" y="6272214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latin typeface="Arial" charset="0"/>
              </a:rPr>
              <a:t>Eozinofil  lökosit ve granülleri içinde kristaloit yap</a:t>
            </a:r>
            <a:r>
              <a:rPr lang="tr-TR" sz="2000" b="1">
                <a:latin typeface="Arial" charset="0"/>
                <a:cs typeface="Times New Roman" pitchFamily="18" charset="0"/>
              </a:rPr>
              <a:t>ı</a:t>
            </a:r>
            <a:r>
              <a:rPr lang="tr-TR" sz="2000">
                <a:latin typeface="Arial" charset="0"/>
              </a:rPr>
              <a:t>lar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3916363" y="315912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Ç</a:t>
            </a:r>
          </a:p>
        </p:txBody>
      </p:sp>
    </p:spTree>
    <p:extLst>
      <p:ext uri="{BB962C8B-B14F-4D97-AF65-F5344CB8AC3E}">
        <p14:creationId xmlns:p14="http://schemas.microsoft.com/office/powerpoint/2010/main" val="5857531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hl5-8b"/>
          <p:cNvPicPr>
            <a:picLocks noChangeAspect="1" noChangeArrowheads="1"/>
          </p:cNvPicPr>
          <p:nvPr/>
        </p:nvPicPr>
        <p:blipFill>
          <a:blip r:embed="rId2" cstate="print"/>
          <a:srcRect l="2603" t="5533" r="1698"/>
          <a:stretch>
            <a:fillRect/>
          </a:stretch>
        </p:blipFill>
        <p:spPr bwMode="auto">
          <a:xfrm>
            <a:off x="2033588" y="260350"/>
            <a:ext cx="5141912" cy="6408738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65968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7391401" y="2708275"/>
            <a:ext cx="3025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>
                <a:latin typeface="Arial" charset="0"/>
              </a:rPr>
              <a:t>Eozinofil  lökosit ve granülleri içinde kristaloit yapılar  (TEM)</a:t>
            </a: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2063751" y="5967414"/>
            <a:ext cx="1439863" cy="701675"/>
          </a:xfrm>
          <a:prstGeom prst="rect">
            <a:avLst/>
          </a:prstGeom>
          <a:solidFill>
            <a:srgbClr val="FFFA9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latin typeface="Arial" charset="0"/>
              </a:rPr>
              <a:t>Eozinofil </a:t>
            </a:r>
          </a:p>
          <a:p>
            <a:r>
              <a:rPr lang="tr-TR" sz="2000" b="1">
                <a:latin typeface="Arial" charset="0"/>
              </a:rPr>
              <a:t>Lökosit</a:t>
            </a:r>
          </a:p>
        </p:txBody>
      </p:sp>
    </p:spTree>
    <p:extLst>
      <p:ext uri="{BB962C8B-B14F-4D97-AF65-F5344CB8AC3E}">
        <p14:creationId xmlns:p14="http://schemas.microsoft.com/office/powerpoint/2010/main" val="42574331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hl2B-58"/>
          <p:cNvPicPr>
            <a:picLocks noChangeAspect="1" noChangeArrowheads="1"/>
          </p:cNvPicPr>
          <p:nvPr/>
        </p:nvPicPr>
        <p:blipFill>
          <a:blip r:embed="rId2" cstate="print"/>
          <a:srcRect l="6570" t="15919" b="17203"/>
          <a:stretch>
            <a:fillRect/>
          </a:stretch>
        </p:blipFill>
        <p:spPr bwMode="auto">
          <a:xfrm>
            <a:off x="1774825" y="260351"/>
            <a:ext cx="6337300" cy="628967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3124200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7875588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8543925" y="3549650"/>
            <a:ext cx="1873250" cy="12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tr-TR">
                <a:latin typeface="Arial" charset="0"/>
              </a:rPr>
              <a:t>Eozinofil  lökosit ve granülleri içinde kristaloit yapılar  (TEM)</a:t>
            </a:r>
          </a:p>
        </p:txBody>
      </p:sp>
    </p:spTree>
    <p:extLst>
      <p:ext uri="{BB962C8B-B14F-4D97-AF65-F5344CB8AC3E}">
        <p14:creationId xmlns:p14="http://schemas.microsoft.com/office/powerpoint/2010/main" val="17094981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Basophil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883" y="1124745"/>
            <a:ext cx="10926501" cy="5264480"/>
          </a:xfrm>
        </p:spPr>
        <p:txBody>
          <a:bodyPr>
            <a:normAutofit/>
          </a:bodyPr>
          <a:lstStyle/>
          <a:p>
            <a:r>
              <a:rPr lang="en-US" sz="3200" dirty="0" err="1"/>
              <a:t>Basophils</a:t>
            </a:r>
            <a:r>
              <a:rPr lang="en-US" sz="3200" dirty="0"/>
              <a:t> are chiefly responsible for allergic and antigen response by releasing the chemical histamine causing the dilation of blood vessels. </a:t>
            </a:r>
            <a:endParaRPr lang="tr-TR" sz="3200" dirty="0"/>
          </a:p>
          <a:p>
            <a:r>
              <a:rPr lang="en-US" sz="3200" dirty="0"/>
              <a:t>Because they are the rarest of the white blood cells (less than 0.5% of the total count) and share physicochemical properties with other blood cells, they are difficult to study.</a:t>
            </a:r>
            <a:endParaRPr lang="tr-TR" sz="3200" baseline="30000" dirty="0"/>
          </a:p>
          <a:p>
            <a:r>
              <a:rPr lang="en-US" sz="3200" dirty="0"/>
              <a:t>They can be recognized by several coarse, dark violet granules, giving them a blue hue. </a:t>
            </a:r>
            <a:endParaRPr lang="tr-TR" sz="3200" dirty="0"/>
          </a:p>
          <a:p>
            <a:r>
              <a:rPr lang="en-US" sz="3200" dirty="0"/>
              <a:t>The nucleus is bi- or tri-lobed, but it is hard to see because of the number of coarse granules that hide it.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40193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033" y="476671"/>
            <a:ext cx="10914926" cy="6005151"/>
          </a:xfrm>
        </p:spPr>
        <p:txBody>
          <a:bodyPr>
            <a:normAutofit/>
          </a:bodyPr>
          <a:lstStyle/>
          <a:p>
            <a:r>
              <a:rPr lang="en-US" sz="3200" dirty="0"/>
              <a:t>They excrete two chemicals that aid in the body's defenses: histamine and heparin.</a:t>
            </a:r>
            <a:endParaRPr lang="tr-TR" sz="3200" dirty="0"/>
          </a:p>
          <a:p>
            <a:r>
              <a:rPr lang="en-US" sz="3200" dirty="0"/>
              <a:t>Histamine is responsible for widening blood vessels and increasing the flow of blood to injured tissue. </a:t>
            </a:r>
            <a:endParaRPr lang="tr-TR" sz="3200" dirty="0"/>
          </a:p>
          <a:p>
            <a:r>
              <a:rPr lang="en-US" sz="3200" dirty="0"/>
              <a:t>It also makes blood vessels more permeable so </a:t>
            </a:r>
            <a:r>
              <a:rPr lang="en-US" sz="3200" dirty="0" err="1"/>
              <a:t>neutrophils</a:t>
            </a:r>
            <a:r>
              <a:rPr lang="en-US" sz="3200" dirty="0"/>
              <a:t> and clotting proteins can get into connective tissue more easily. </a:t>
            </a:r>
            <a:endParaRPr lang="tr-TR" sz="3200" dirty="0"/>
          </a:p>
          <a:p>
            <a:r>
              <a:rPr lang="en-US" sz="3200" dirty="0"/>
              <a:t>Heparin is an anticoagulant that inhibits blood clotting and promotes the movement of white blood cells into an area. </a:t>
            </a:r>
            <a:endParaRPr lang="tr-TR" sz="3200" dirty="0"/>
          </a:p>
          <a:p>
            <a:r>
              <a:rPr lang="en-US" sz="3200" dirty="0" err="1"/>
              <a:t>Basophils</a:t>
            </a:r>
            <a:r>
              <a:rPr lang="en-US" sz="3200" dirty="0"/>
              <a:t> can also release chemical signals that attract </a:t>
            </a:r>
            <a:r>
              <a:rPr lang="en-US" sz="3200" dirty="0" err="1"/>
              <a:t>eosinophils</a:t>
            </a:r>
            <a:r>
              <a:rPr lang="en-US" sz="3200" dirty="0"/>
              <a:t> and </a:t>
            </a:r>
            <a:r>
              <a:rPr lang="en-US" sz="3200" dirty="0" err="1"/>
              <a:t>neutrophils</a:t>
            </a:r>
            <a:r>
              <a:rPr lang="en-US" sz="3200" dirty="0"/>
              <a:t> to an infection site.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23136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-04"/>
          <p:cNvPicPr>
            <a:picLocks noChangeAspect="1" noChangeArrowheads="1"/>
          </p:cNvPicPr>
          <p:nvPr/>
        </p:nvPicPr>
        <p:blipFill>
          <a:blip r:embed="rId2" cstate="print"/>
          <a:srcRect l="16011" t="11015" r="16487" b="12019"/>
          <a:stretch>
            <a:fillRect/>
          </a:stretch>
        </p:blipFill>
        <p:spPr bwMode="auto">
          <a:xfrm>
            <a:off x="1919288" y="404813"/>
            <a:ext cx="40259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5-05"/>
          <p:cNvPicPr>
            <a:picLocks noChangeAspect="1" noChangeArrowheads="1"/>
          </p:cNvPicPr>
          <p:nvPr/>
        </p:nvPicPr>
        <p:blipFill>
          <a:blip r:embed="rId3" cstate="print"/>
          <a:srcRect l="8878" t="7430" r="9412" b="5060"/>
          <a:stretch>
            <a:fillRect/>
          </a:stretch>
        </p:blipFill>
        <p:spPr bwMode="auto">
          <a:xfrm>
            <a:off x="6176963" y="404814"/>
            <a:ext cx="42402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152901" y="5924550"/>
            <a:ext cx="291618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Arial" charset="0"/>
              </a:rPr>
              <a:t>Bazofil lökosit ve granülleri</a:t>
            </a:r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H="1" flipV="1">
            <a:off x="4295776" y="4508501"/>
            <a:ext cx="1008063" cy="13684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V="1">
            <a:off x="5303838" y="3644901"/>
            <a:ext cx="2520950" cy="22320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47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2514" y="370114"/>
            <a:ext cx="11212286" cy="6155230"/>
          </a:xfrm>
        </p:spPr>
        <p:txBody>
          <a:bodyPr>
            <a:normAutofit/>
          </a:bodyPr>
          <a:lstStyle/>
          <a:p>
            <a:r>
              <a:rPr lang="tr-TR" dirty="0"/>
              <a:t>Compact bone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consists</a:t>
            </a:r>
            <a:r>
              <a:rPr lang="tr-TR" dirty="0"/>
              <a:t> of </a:t>
            </a:r>
            <a:r>
              <a:rPr lang="tr-TR" dirty="0" err="1"/>
              <a:t>units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osteons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Haversian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. </a:t>
            </a:r>
          </a:p>
          <a:p>
            <a:r>
              <a:rPr lang="tr-TR" b="1" dirty="0" err="1"/>
              <a:t>Osteons</a:t>
            </a:r>
            <a:r>
              <a:rPr lang="tr-TR" dirty="0"/>
              <a:t> 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cylindrical</a:t>
            </a:r>
            <a:r>
              <a:rPr lang="tr-TR" dirty="0"/>
              <a:t> </a:t>
            </a:r>
            <a:r>
              <a:rPr lang="tr-TR" dirty="0" err="1"/>
              <a:t>structures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contain</a:t>
            </a:r>
            <a:r>
              <a:rPr lang="tr-TR" dirty="0"/>
              <a:t> a mineral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osteocytes</a:t>
            </a:r>
            <a:r>
              <a:rPr lang="tr-TR" dirty="0"/>
              <a:t> </a:t>
            </a:r>
            <a:r>
              <a:rPr lang="tr-TR" dirty="0" err="1"/>
              <a:t>connected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b="1" dirty="0" err="1"/>
              <a:t>canaliculi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transport </a:t>
            </a:r>
            <a:r>
              <a:rPr lang="tr-TR" dirty="0" err="1"/>
              <a:t>blood</a:t>
            </a:r>
            <a:r>
              <a:rPr lang="tr-TR" dirty="0"/>
              <a:t>. 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aligned</a:t>
            </a:r>
            <a:r>
              <a:rPr lang="tr-TR" dirty="0"/>
              <a:t> </a:t>
            </a:r>
            <a:r>
              <a:rPr lang="tr-TR" dirty="0" err="1"/>
              <a:t>parallel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axis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bone.</a:t>
            </a:r>
          </a:p>
          <a:p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osteon</a:t>
            </a:r>
            <a:r>
              <a:rPr lang="tr-TR" dirty="0"/>
              <a:t> </a:t>
            </a:r>
            <a:r>
              <a:rPr lang="tr-TR" dirty="0" err="1"/>
              <a:t>consists</a:t>
            </a:r>
            <a:r>
              <a:rPr lang="tr-TR" dirty="0"/>
              <a:t> of </a:t>
            </a:r>
            <a:r>
              <a:rPr lang="tr-TR" b="1" dirty="0" err="1"/>
              <a:t>lamellae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layers</a:t>
            </a:r>
            <a:r>
              <a:rPr lang="tr-TR" dirty="0"/>
              <a:t> of </a:t>
            </a:r>
            <a:r>
              <a:rPr lang="tr-TR" dirty="0" err="1"/>
              <a:t>compact</a:t>
            </a:r>
            <a:r>
              <a:rPr lang="tr-TR" dirty="0"/>
              <a:t> </a:t>
            </a:r>
            <a:r>
              <a:rPr lang="tr-TR" dirty="0" err="1"/>
              <a:t>matrix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surround</a:t>
            </a:r>
            <a:r>
              <a:rPr lang="tr-TR" dirty="0"/>
              <a:t> a </a:t>
            </a:r>
            <a:r>
              <a:rPr lang="tr-TR" dirty="0" err="1"/>
              <a:t>central</a:t>
            </a:r>
            <a:r>
              <a:rPr lang="tr-TR" dirty="0"/>
              <a:t> </a:t>
            </a:r>
            <a:r>
              <a:rPr lang="tr-TR" dirty="0" err="1"/>
              <a:t>canal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Haversian</a:t>
            </a:r>
            <a:r>
              <a:rPr lang="tr-TR" b="1" dirty="0"/>
              <a:t> </a:t>
            </a:r>
            <a:r>
              <a:rPr lang="tr-TR" b="1" dirty="0" err="1"/>
              <a:t>canal</a:t>
            </a:r>
            <a:r>
              <a:rPr lang="tr-TR" dirty="0"/>
              <a:t>. </a:t>
            </a:r>
          </a:p>
          <a:p>
            <a:r>
              <a:rPr lang="tr-TR" dirty="0" err="1"/>
              <a:t>The</a:t>
            </a:r>
            <a:r>
              <a:rPr lang="tr-TR" dirty="0"/>
              <a:t> </a:t>
            </a:r>
            <a:r>
              <a:rPr lang="tr-TR" dirty="0" err="1"/>
              <a:t>canal</a:t>
            </a:r>
            <a:r>
              <a:rPr lang="tr-TR" dirty="0"/>
              <a:t> </a:t>
            </a:r>
            <a:r>
              <a:rPr lang="tr-TR" dirty="0" err="1"/>
              <a:t>contains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bone’s</a:t>
            </a:r>
            <a:r>
              <a:rPr lang="tr-TR" b="1" dirty="0"/>
              <a:t> </a:t>
            </a:r>
            <a:r>
              <a:rPr lang="tr-TR" b="1" dirty="0" err="1"/>
              <a:t>blood</a:t>
            </a:r>
            <a:r>
              <a:rPr lang="tr-TR" b="1" dirty="0"/>
              <a:t> </a:t>
            </a:r>
            <a:r>
              <a:rPr lang="tr-TR" b="1" dirty="0" err="1"/>
              <a:t>vessels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nerve</a:t>
            </a:r>
            <a:r>
              <a:rPr lang="tr-TR" b="1" dirty="0"/>
              <a:t> </a:t>
            </a:r>
            <a:r>
              <a:rPr lang="tr-TR" b="1" dirty="0" err="1"/>
              <a:t>fibers</a:t>
            </a:r>
            <a:r>
              <a:rPr lang="tr-TR" b="1" dirty="0"/>
              <a:t>  </a:t>
            </a:r>
          </a:p>
          <a:p>
            <a:r>
              <a:rPr lang="tr-TR" dirty="0" err="1"/>
              <a:t>Osteons</a:t>
            </a:r>
            <a:r>
              <a:rPr lang="tr-TR" dirty="0"/>
              <a:t> in </a:t>
            </a:r>
            <a:r>
              <a:rPr lang="tr-TR" dirty="0" err="1"/>
              <a:t>compact</a:t>
            </a:r>
            <a:r>
              <a:rPr lang="tr-TR" dirty="0"/>
              <a:t> bone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aligned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direction</a:t>
            </a:r>
            <a:r>
              <a:rPr lang="tr-TR" dirty="0"/>
              <a:t> </a:t>
            </a:r>
            <a:r>
              <a:rPr lang="tr-TR" dirty="0" err="1"/>
              <a:t>along</a:t>
            </a:r>
            <a:r>
              <a:rPr lang="tr-TR" dirty="0"/>
              <a:t> </a:t>
            </a:r>
            <a:r>
              <a:rPr lang="tr-TR" dirty="0" err="1"/>
              <a:t>lines</a:t>
            </a:r>
            <a:r>
              <a:rPr lang="tr-TR" dirty="0"/>
              <a:t> of </a:t>
            </a:r>
            <a:r>
              <a:rPr lang="tr-TR" dirty="0" err="1"/>
              <a:t>stress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bone </a:t>
            </a:r>
            <a:r>
              <a:rPr lang="tr-TR" dirty="0" err="1"/>
              <a:t>resist</a:t>
            </a:r>
            <a:r>
              <a:rPr lang="tr-TR" dirty="0"/>
              <a:t> </a:t>
            </a:r>
            <a:r>
              <a:rPr lang="tr-TR" dirty="0" err="1"/>
              <a:t>bending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fracturing</a:t>
            </a:r>
            <a:r>
              <a:rPr lang="tr-TR" dirty="0"/>
              <a:t>. </a:t>
            </a:r>
          </a:p>
          <a:p>
            <a:r>
              <a:rPr lang="tr-TR" dirty="0" err="1"/>
              <a:t>Therefore</a:t>
            </a:r>
            <a:r>
              <a:rPr lang="tr-TR" dirty="0"/>
              <a:t>, </a:t>
            </a:r>
            <a:r>
              <a:rPr lang="tr-TR" dirty="0" err="1"/>
              <a:t>compact</a:t>
            </a:r>
            <a:r>
              <a:rPr lang="tr-TR" dirty="0"/>
              <a:t> bone </a:t>
            </a:r>
            <a:r>
              <a:rPr lang="tr-TR" dirty="0" err="1"/>
              <a:t>tissue</a:t>
            </a:r>
            <a:r>
              <a:rPr lang="tr-TR" dirty="0"/>
              <a:t> is </a:t>
            </a:r>
            <a:r>
              <a:rPr lang="tr-TR" dirty="0" err="1"/>
              <a:t>prominent</a:t>
            </a:r>
            <a:r>
              <a:rPr lang="tr-TR" dirty="0"/>
              <a:t> in </a:t>
            </a:r>
            <a:r>
              <a:rPr lang="tr-TR" dirty="0" err="1"/>
              <a:t>areas</a:t>
            </a:r>
            <a:r>
              <a:rPr lang="tr-TR" dirty="0"/>
              <a:t> of bone at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stresses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in </a:t>
            </a:r>
            <a:r>
              <a:rPr lang="tr-TR" dirty="0" err="1"/>
              <a:t>only</a:t>
            </a:r>
            <a:r>
              <a:rPr lang="tr-TR" dirty="0"/>
              <a:t> a </a:t>
            </a:r>
            <a:r>
              <a:rPr lang="tr-TR" dirty="0" err="1"/>
              <a:t>few</a:t>
            </a:r>
            <a:r>
              <a:rPr lang="tr-TR" dirty="0"/>
              <a:t> </a:t>
            </a:r>
            <a:r>
              <a:rPr lang="tr-TR" dirty="0" err="1"/>
              <a:t>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279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l2B-59"/>
          <p:cNvPicPr>
            <a:picLocks noChangeAspect="1" noChangeArrowheads="1"/>
          </p:cNvPicPr>
          <p:nvPr/>
        </p:nvPicPr>
        <p:blipFill>
          <a:blip r:embed="rId2" cstate="print"/>
          <a:srcRect l="830" t="7458" b="804"/>
          <a:stretch>
            <a:fillRect/>
          </a:stretch>
        </p:blipFill>
        <p:spPr bwMode="auto">
          <a:xfrm>
            <a:off x="1776413" y="479426"/>
            <a:ext cx="8640762" cy="568642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857376" y="5441951"/>
            <a:ext cx="1717675" cy="650875"/>
          </a:xfrm>
          <a:prstGeom prst="rect">
            <a:avLst/>
          </a:prstGeom>
          <a:solidFill>
            <a:srgbClr val="FFFDCF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>
                <a:latin typeface="Arial" charset="0"/>
              </a:rPr>
              <a:t>Bazofil  lökosit </a:t>
            </a:r>
          </a:p>
          <a:p>
            <a:pPr algn="ctr"/>
            <a:r>
              <a:rPr lang="tr-TR">
                <a:latin typeface="Arial" charset="0"/>
              </a:rPr>
              <a:t>(TEM)</a:t>
            </a:r>
          </a:p>
        </p:txBody>
      </p:sp>
    </p:spTree>
    <p:extLst>
      <p:ext uri="{BB962C8B-B14F-4D97-AF65-F5344CB8AC3E}">
        <p14:creationId xmlns:p14="http://schemas.microsoft.com/office/powerpoint/2010/main" val="37238143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Lymphocytes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Lymphocytes are the cells that specifically recognize and</a:t>
            </a:r>
            <a:r>
              <a:rPr lang="tr-TR" sz="3200" dirty="0"/>
              <a:t> </a:t>
            </a:r>
            <a:r>
              <a:rPr lang="en-US" sz="3200" dirty="0"/>
              <a:t>respond to </a:t>
            </a:r>
            <a:r>
              <a:rPr lang="en-US" sz="3200" b="1" dirty="0"/>
              <a:t>foreign antigens </a:t>
            </a:r>
            <a:r>
              <a:rPr lang="en-US" sz="3200" dirty="0"/>
              <a:t>and are therefore the mediators</a:t>
            </a:r>
            <a:r>
              <a:rPr lang="tr-TR" sz="3200" dirty="0"/>
              <a:t> </a:t>
            </a:r>
            <a:r>
              <a:rPr lang="en-US" sz="3200" dirty="0"/>
              <a:t>of </a:t>
            </a:r>
            <a:r>
              <a:rPr lang="en-US" sz="3200" b="1" dirty="0" err="1"/>
              <a:t>humoral</a:t>
            </a:r>
            <a:r>
              <a:rPr lang="en-US" sz="3200" dirty="0"/>
              <a:t> and </a:t>
            </a:r>
            <a:r>
              <a:rPr lang="en-US" sz="3200" b="1" dirty="0"/>
              <a:t>cellular</a:t>
            </a:r>
            <a:r>
              <a:rPr lang="en-US" sz="3200" dirty="0"/>
              <a:t> </a:t>
            </a:r>
            <a:r>
              <a:rPr lang="en-US" sz="3200" b="1" dirty="0"/>
              <a:t>immunity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There are distinct</a:t>
            </a:r>
            <a:r>
              <a:rPr lang="tr-TR" sz="3200" dirty="0"/>
              <a:t> </a:t>
            </a:r>
            <a:r>
              <a:rPr lang="en-US" sz="3200" dirty="0"/>
              <a:t>subpopulations of lymphocytes that differ in how they recognize</a:t>
            </a:r>
            <a:r>
              <a:rPr lang="tr-TR" sz="3200" dirty="0"/>
              <a:t> </a:t>
            </a:r>
            <a:r>
              <a:rPr lang="en-US" sz="3200" dirty="0"/>
              <a:t>antigens and in their functions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5333415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5114" y="1539433"/>
            <a:ext cx="10948686" cy="4637530"/>
          </a:xfrm>
        </p:spPr>
        <p:txBody>
          <a:bodyPr>
            <a:normAutofit/>
          </a:bodyPr>
          <a:lstStyle/>
          <a:p>
            <a:r>
              <a:rPr lang="en-US" sz="3200" dirty="0"/>
              <a:t>Lymphocytes are much more common in the lymphatic system than in blood.</a:t>
            </a:r>
            <a:endParaRPr lang="tr-TR" sz="3200" dirty="0"/>
          </a:p>
          <a:p>
            <a:r>
              <a:rPr lang="en-US" sz="3200" dirty="0"/>
              <a:t> Lymphocytes are distinguished by having a deeply staining nucleus that may be eccentric in location, and a relatively small amount of cytoplasm. </a:t>
            </a:r>
            <a:endParaRPr lang="tr-TR" sz="3200" dirty="0"/>
          </a:p>
          <a:p>
            <a:pPr>
              <a:buNone/>
            </a:pPr>
            <a:r>
              <a:rPr lang="tr-TR" sz="3200" dirty="0"/>
              <a:t>	</a:t>
            </a:r>
            <a:r>
              <a:rPr lang="en-US" sz="3200" dirty="0"/>
              <a:t>Lymphocytes include:</a:t>
            </a:r>
          </a:p>
          <a:p>
            <a:r>
              <a:rPr lang="en-US" sz="3200" b="1" dirty="0"/>
              <a:t>B Lymphocytes(B cells) </a:t>
            </a:r>
          </a:p>
          <a:p>
            <a:r>
              <a:rPr lang="en-US" sz="3200" b="1" dirty="0"/>
              <a:t>T Lymphocytes (T cells)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7335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 </a:t>
            </a:r>
            <a:r>
              <a:rPr lang="tr-TR" b="1" dirty="0" err="1"/>
              <a:t>lymphocytes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make antibodies</a:t>
            </a:r>
            <a:r>
              <a:rPr lang="tr-TR" sz="3200" dirty="0"/>
              <a:t> </a:t>
            </a:r>
            <a:r>
              <a:rPr lang="en-US" sz="3200" dirty="0"/>
              <a:t>that can bind to pathogens block pathogen invasion, activate the complement system, and enhance pathogen destruction.</a:t>
            </a:r>
            <a:endParaRPr lang="tr-TR" sz="3200" dirty="0"/>
          </a:p>
          <a:p>
            <a:r>
              <a:rPr lang="tr-TR" sz="3200" dirty="0"/>
              <a:t>A</a:t>
            </a:r>
            <a:r>
              <a:rPr lang="en-US" sz="3200" dirty="0"/>
              <a:t>re the only cells capable of producing antibodies.</a:t>
            </a:r>
          </a:p>
          <a:p>
            <a:r>
              <a:rPr lang="en-US" sz="3200" dirty="0"/>
              <a:t>They recognize extracellular soluble and cell surface antigens,</a:t>
            </a:r>
          </a:p>
          <a:p>
            <a:r>
              <a:rPr lang="tr-TR" sz="3200" dirty="0"/>
              <a:t>T</a:t>
            </a:r>
            <a:r>
              <a:rPr lang="en-US" sz="3200" dirty="0"/>
              <a:t>hey differentiate into antibody-secreting plasma</a:t>
            </a:r>
            <a:r>
              <a:rPr lang="tr-TR" sz="3200" dirty="0"/>
              <a:t> </a:t>
            </a:r>
            <a:r>
              <a:rPr lang="en-US" sz="3200" dirty="0"/>
              <a:t>cells, </a:t>
            </a:r>
            <a:endParaRPr lang="tr-TR" sz="3200" dirty="0"/>
          </a:p>
          <a:p>
            <a:pPr lvl="1"/>
            <a:r>
              <a:rPr lang="tr-TR" sz="3200" dirty="0"/>
              <a:t>F</a:t>
            </a:r>
            <a:r>
              <a:rPr lang="en-US" sz="3200" dirty="0" err="1"/>
              <a:t>unctioning</a:t>
            </a:r>
            <a:r>
              <a:rPr lang="en-US" sz="3200" dirty="0"/>
              <a:t> as the mediators of </a:t>
            </a:r>
            <a:r>
              <a:rPr lang="en-US" sz="3200" dirty="0" err="1"/>
              <a:t>humoral</a:t>
            </a:r>
            <a:r>
              <a:rPr lang="en-US" sz="3200" dirty="0"/>
              <a:t> immunity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98945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r>
              <a:rPr lang="en-US" b="1" dirty="0"/>
              <a:t>T lymphocytes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0861" y="1169043"/>
            <a:ext cx="11157995" cy="5405377"/>
          </a:xfrm>
        </p:spPr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en-US" dirty="0"/>
              <a:t>he cells of cell-mediated immunity,</a:t>
            </a:r>
            <a:r>
              <a:rPr lang="tr-TR" dirty="0"/>
              <a:t> </a:t>
            </a:r>
          </a:p>
          <a:p>
            <a:r>
              <a:rPr lang="tr-TR" dirty="0"/>
              <a:t>R</a:t>
            </a:r>
            <a:r>
              <a:rPr lang="en-US" dirty="0" err="1"/>
              <a:t>ecognize</a:t>
            </a:r>
            <a:r>
              <a:rPr lang="en-US" dirty="0"/>
              <a:t> the antigens of intracellular microbes </a:t>
            </a:r>
            <a:endParaRPr lang="tr-TR" dirty="0"/>
          </a:p>
          <a:p>
            <a:pPr lvl="1"/>
            <a:r>
              <a:rPr lang="en-US" dirty="0"/>
              <a:t>either help phagocytes to destroy these microbes or</a:t>
            </a:r>
            <a:r>
              <a:rPr lang="tr-TR" dirty="0"/>
              <a:t> </a:t>
            </a:r>
            <a:r>
              <a:rPr lang="en-US" dirty="0"/>
              <a:t>they kill the infected cells. </a:t>
            </a:r>
            <a:endParaRPr lang="tr-TR" dirty="0"/>
          </a:p>
          <a:p>
            <a:r>
              <a:rPr lang="en-US" b="1" dirty="0"/>
              <a:t>T cells do not produce antibody</a:t>
            </a:r>
            <a:r>
              <a:rPr lang="tr-TR" b="1" dirty="0"/>
              <a:t> </a:t>
            </a:r>
            <a:r>
              <a:rPr lang="en-US" b="1" dirty="0"/>
              <a:t>molecules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Their antigen receptors are membrane molecules</a:t>
            </a:r>
            <a:r>
              <a:rPr lang="tr-TR" dirty="0"/>
              <a:t> </a:t>
            </a:r>
            <a:r>
              <a:rPr lang="en-US" dirty="0"/>
              <a:t>distinct from but structurally related to antibodies</a:t>
            </a:r>
          </a:p>
          <a:p>
            <a:r>
              <a:rPr lang="en-US" dirty="0"/>
              <a:t>T lymphocytes have a restricted specificity</a:t>
            </a:r>
            <a:r>
              <a:rPr lang="tr-TR" dirty="0"/>
              <a:t> </a:t>
            </a:r>
            <a:r>
              <a:rPr lang="en-US" dirty="0"/>
              <a:t>for antigens; they recognize peptides derived from foreign</a:t>
            </a:r>
            <a:r>
              <a:rPr lang="tr-TR" dirty="0"/>
              <a:t> </a:t>
            </a:r>
            <a:r>
              <a:rPr lang="en-US" dirty="0"/>
              <a:t>proteins that are bound to host proteins called </a:t>
            </a:r>
            <a:r>
              <a:rPr lang="en-US" dirty="0">
                <a:solidFill>
                  <a:srgbClr val="FF0000"/>
                </a:solidFill>
              </a:rPr>
              <a:t>major </a:t>
            </a:r>
            <a:r>
              <a:rPr lang="en-US" dirty="0" err="1">
                <a:solidFill>
                  <a:srgbClr val="FF0000"/>
                </a:solidFill>
              </a:rPr>
              <a:t>histocompatibility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complex (MHC) </a:t>
            </a:r>
            <a:r>
              <a:rPr lang="en-US" dirty="0"/>
              <a:t>molecules, which are</a:t>
            </a:r>
            <a:r>
              <a:rPr lang="tr-TR" dirty="0"/>
              <a:t> </a:t>
            </a:r>
            <a:r>
              <a:rPr lang="en-US" dirty="0"/>
              <a:t>expressed on the surfaces of other cells.</a:t>
            </a:r>
            <a:endParaRPr lang="tr-TR" dirty="0"/>
          </a:p>
          <a:p>
            <a:r>
              <a:rPr lang="en-US" dirty="0"/>
              <a:t>T cells recognize and respond to cell surface–associated but</a:t>
            </a:r>
            <a:r>
              <a:rPr lang="tr-TR" dirty="0"/>
              <a:t> </a:t>
            </a:r>
            <a:r>
              <a:rPr lang="en-US" dirty="0"/>
              <a:t>not soluble antigens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762265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9837" y="250371"/>
            <a:ext cx="11316733" cy="6358773"/>
          </a:xfrm>
        </p:spPr>
        <p:txBody>
          <a:bodyPr>
            <a:normAutofit/>
          </a:bodyPr>
          <a:lstStyle/>
          <a:p>
            <a:r>
              <a:rPr lang="en-US" sz="3200" dirty="0"/>
              <a:t>T lymphocytes consist of functionally distinct populations,</a:t>
            </a:r>
            <a:r>
              <a:rPr lang="tr-TR" sz="3200" dirty="0"/>
              <a:t> </a:t>
            </a:r>
          </a:p>
          <a:p>
            <a:r>
              <a:rPr lang="en-US" sz="3200" b="1" dirty="0"/>
              <a:t>helper T cells </a:t>
            </a:r>
          </a:p>
          <a:p>
            <a:pPr lvl="1"/>
            <a:r>
              <a:rPr lang="en-US" sz="3200" dirty="0"/>
              <a:t>displaying co-receptor CD4</a:t>
            </a:r>
            <a:r>
              <a:rPr lang="tr-TR" sz="3200" dirty="0"/>
              <a:t> </a:t>
            </a:r>
            <a:r>
              <a:rPr lang="en-US" sz="3200" dirty="0"/>
              <a:t>are known as </a:t>
            </a:r>
            <a:r>
              <a:rPr lang="en-US" sz="3200" b="1" dirty="0"/>
              <a:t>CD4+ T cells</a:t>
            </a:r>
            <a:endParaRPr lang="tr-TR" sz="3200" b="1" dirty="0"/>
          </a:p>
          <a:p>
            <a:r>
              <a:rPr lang="en-US" sz="3200" dirty="0"/>
              <a:t>In</a:t>
            </a:r>
            <a:r>
              <a:rPr lang="tr-TR" sz="3200" dirty="0"/>
              <a:t> </a:t>
            </a:r>
            <a:r>
              <a:rPr lang="en-US" sz="3200" dirty="0"/>
              <a:t>response to antigenic stimulation, helper T cells secrete</a:t>
            </a:r>
            <a:r>
              <a:rPr lang="tr-TR" sz="3200" dirty="0"/>
              <a:t> </a:t>
            </a:r>
            <a:r>
              <a:rPr lang="en-US" sz="3200" b="1" dirty="0"/>
              <a:t>cytokines</a:t>
            </a:r>
            <a:r>
              <a:rPr lang="en-US" sz="3200" dirty="0"/>
              <a:t>, which are responsible for many of the cellular</a:t>
            </a:r>
            <a:r>
              <a:rPr lang="tr-TR" sz="3200" dirty="0"/>
              <a:t> </a:t>
            </a:r>
            <a:r>
              <a:rPr lang="en-US" sz="3200" dirty="0"/>
              <a:t>responses of innate and adaptive immunity and thus</a:t>
            </a:r>
            <a:r>
              <a:rPr lang="tr-TR" sz="3200" dirty="0"/>
              <a:t> </a:t>
            </a:r>
            <a:r>
              <a:rPr lang="en-US" sz="3200" dirty="0"/>
              <a:t>function as the “messenger molecules” of the immune</a:t>
            </a:r>
            <a:r>
              <a:rPr lang="tr-TR" sz="3200" dirty="0"/>
              <a:t> </a:t>
            </a:r>
            <a:r>
              <a:rPr lang="en-US" sz="3200" dirty="0"/>
              <a:t>system. </a:t>
            </a:r>
            <a:endParaRPr lang="tr-TR" sz="3200" dirty="0"/>
          </a:p>
          <a:p>
            <a:r>
              <a:rPr lang="en-US" sz="3200" dirty="0"/>
              <a:t>The cytokines secreted by helper T lymphocytes</a:t>
            </a:r>
            <a:r>
              <a:rPr lang="tr-TR" sz="3200" dirty="0"/>
              <a:t> </a:t>
            </a:r>
            <a:r>
              <a:rPr lang="en-US" sz="3200" dirty="0"/>
              <a:t>stimulate the proliferation and differentiation of the T</a:t>
            </a:r>
            <a:r>
              <a:rPr lang="tr-TR" sz="3200" dirty="0"/>
              <a:t> </a:t>
            </a:r>
            <a:r>
              <a:rPr lang="en-US" sz="3200" dirty="0"/>
              <a:t>cells themselves and activate other cells, including B cells,</a:t>
            </a:r>
            <a:r>
              <a:rPr lang="tr-TR" sz="3200" dirty="0"/>
              <a:t> </a:t>
            </a:r>
            <a:r>
              <a:rPr lang="en-US" sz="3200" dirty="0"/>
              <a:t>macrophages, and other leukocytes.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371663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cytotoxic T </a:t>
            </a:r>
            <a:r>
              <a:rPr lang="en-US" sz="3200" dirty="0"/>
              <a:t>lymphocytes (CTLs)</a:t>
            </a:r>
          </a:p>
          <a:p>
            <a:pPr lvl="1"/>
            <a:r>
              <a:rPr lang="en-US" sz="2800" dirty="0"/>
              <a:t>displaying co-receptor CD8 are known as </a:t>
            </a:r>
            <a:r>
              <a:rPr lang="en-US" sz="2800" b="1" dirty="0"/>
              <a:t>CD8+ T cells</a:t>
            </a:r>
            <a:r>
              <a:rPr lang="en-US" sz="2800" dirty="0"/>
              <a:t>.</a:t>
            </a:r>
            <a:r>
              <a:rPr lang="en-US" dirty="0"/>
              <a:t> </a:t>
            </a:r>
          </a:p>
          <a:p>
            <a:r>
              <a:rPr lang="en-US" sz="3200" dirty="0"/>
              <a:t>CTLs kill cells that</a:t>
            </a:r>
            <a:r>
              <a:rPr lang="tr-TR" sz="3200" dirty="0"/>
              <a:t> </a:t>
            </a:r>
            <a:r>
              <a:rPr lang="en-US" sz="3200" dirty="0"/>
              <a:t>produce foreign antigens, such as cells infected by viruses</a:t>
            </a:r>
            <a:r>
              <a:rPr lang="tr-TR" sz="3200" dirty="0"/>
              <a:t> </a:t>
            </a:r>
            <a:r>
              <a:rPr lang="en-US" sz="3200" dirty="0"/>
              <a:t>and other intracellular microbes. </a:t>
            </a:r>
            <a:endParaRPr lang="tr-TR" sz="3200" dirty="0"/>
          </a:p>
          <a:p>
            <a:r>
              <a:rPr lang="en-US" sz="3200" dirty="0"/>
              <a:t>Some T lymphocytes,</a:t>
            </a:r>
            <a:r>
              <a:rPr lang="tr-TR" sz="3200" dirty="0"/>
              <a:t> </a:t>
            </a:r>
            <a:r>
              <a:rPr lang="en-US" sz="3200" dirty="0"/>
              <a:t>which are called regulatory T cells, function mainly to</a:t>
            </a:r>
            <a:r>
              <a:rPr lang="tr-TR" sz="3200" dirty="0"/>
              <a:t> </a:t>
            </a:r>
            <a:r>
              <a:rPr lang="tr-TR" sz="3200" dirty="0" err="1"/>
              <a:t>inhibit</a:t>
            </a:r>
            <a:r>
              <a:rPr lang="tr-TR" sz="3200" dirty="0"/>
              <a:t> </a:t>
            </a:r>
            <a:r>
              <a:rPr lang="tr-TR" sz="3200" dirty="0" err="1"/>
              <a:t>immune</a:t>
            </a:r>
            <a:r>
              <a:rPr lang="tr-TR" sz="3200" dirty="0"/>
              <a:t> </a:t>
            </a:r>
            <a:r>
              <a:rPr lang="tr-TR" sz="3200" dirty="0" err="1"/>
              <a:t>responses</a:t>
            </a:r>
            <a:r>
              <a:rPr lang="tr-TR" sz="32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04452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Türker\Pictures\imm2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126" y="0"/>
            <a:ext cx="689575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4492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0000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54001"/>
            <a:ext cx="8724900" cy="5738813"/>
          </a:xfrm>
          <a:prstGeom prst="rect">
            <a:avLst/>
          </a:prstGeom>
          <a:noFill/>
          <a:ln w="38100" cmpd="dbl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264025" y="6089650"/>
            <a:ext cx="3848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>
                <a:latin typeface="Monotype Corsiva" pitchFamily="66" charset="0"/>
              </a:rPr>
              <a:t>Lenfositler ve Eritrositler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 flipH="1" flipV="1">
            <a:off x="5087938" y="3357563"/>
            <a:ext cx="21590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 flipV="1">
            <a:off x="5303838" y="4005263"/>
            <a:ext cx="64770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8020051" y="1911351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8883651" y="1335089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084625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mall lymphocytes."/>
          <p:cNvPicPr>
            <a:picLocks noChangeAspect="1" noChangeArrowheads="1"/>
          </p:cNvPicPr>
          <p:nvPr/>
        </p:nvPicPr>
        <p:blipFill>
          <a:blip r:embed="rId2" cstate="print"/>
          <a:srcRect r="1965"/>
          <a:stretch>
            <a:fillRect/>
          </a:stretch>
        </p:blipFill>
        <p:spPr bwMode="auto">
          <a:xfrm>
            <a:off x="2208214" y="260351"/>
            <a:ext cx="7775575" cy="5965825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854326" y="6302376"/>
            <a:ext cx="648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latin typeface="Arial" charset="0"/>
              </a:rPr>
              <a:t>Amazon papağanında çekirdekli eritrositler ve lenfositler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735639" y="2774951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L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254876" y="4111626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6147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Volkmann's canals </a:t>
            </a:r>
            <a:r>
              <a:rPr lang="en-US" dirty="0"/>
              <a:t>at right angles connect the osteons together. </a:t>
            </a:r>
            <a:endParaRPr lang="tr-TR" dirty="0"/>
          </a:p>
          <a:p>
            <a:r>
              <a:rPr lang="en-US" dirty="0"/>
              <a:t>The columns are metabolically active, and as bone is reabsorbed and created the nature and location of the cells within the osteon will change. </a:t>
            </a:r>
            <a:endParaRPr lang="tr-TR" dirty="0"/>
          </a:p>
          <a:p>
            <a:r>
              <a:rPr lang="en-US" dirty="0"/>
              <a:t>Cortical bone is covered by a </a:t>
            </a:r>
            <a:r>
              <a:rPr lang="en-US" b="1" dirty="0"/>
              <a:t>periosteum on its outer surface</a:t>
            </a:r>
            <a:r>
              <a:rPr lang="en-US" dirty="0"/>
              <a:t>, and an </a:t>
            </a:r>
            <a:r>
              <a:rPr lang="en-US" b="1" dirty="0"/>
              <a:t>endosteum on its inner surface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 endosteum is the boundary between the cortical bone and the cancellous bone. </a:t>
            </a:r>
            <a:endParaRPr lang="tr-TR" dirty="0"/>
          </a:p>
          <a:p>
            <a:r>
              <a:rPr lang="en-US" dirty="0"/>
              <a:t>The primary anatomical and functional unit of cortical bone is the osteon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829914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P2145"/>
          <p:cNvPicPr>
            <a:picLocks noChangeAspect="1" noChangeArrowheads="1"/>
          </p:cNvPicPr>
          <p:nvPr/>
        </p:nvPicPr>
        <p:blipFill>
          <a:blip r:embed="rId2" cstate="print"/>
          <a:srcRect t="9978" b="11246"/>
          <a:stretch>
            <a:fillRect/>
          </a:stretch>
        </p:blipFill>
        <p:spPr bwMode="auto">
          <a:xfrm>
            <a:off x="2424114" y="260351"/>
            <a:ext cx="71278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279650" y="6059488"/>
            <a:ext cx="7632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latin typeface="Arial" charset="0"/>
              </a:rPr>
              <a:t>İnsan T Lenfositi</a:t>
            </a:r>
            <a:r>
              <a:rPr lang="tr-TR" sz="1400" b="1">
                <a:latin typeface="Arial" charset="0"/>
              </a:rPr>
              <a:t>  </a:t>
            </a:r>
          </a:p>
          <a:p>
            <a:pPr algn="ctr"/>
            <a:r>
              <a:rPr lang="tr-TR" sz="1400">
                <a:latin typeface="Arial" charset="0"/>
                <a:hlinkClick r:id="rId3"/>
              </a:rPr>
              <a:t>http://www.astrographics.com/GalleryPrints/Display/GP2008.jpg</a:t>
            </a:r>
            <a:r>
              <a:rPr lang="tr-TR" sz="1400">
                <a:latin typeface="Arial" charset="0"/>
              </a:rPr>
              <a:t>  Dennis Kunhel’den.</a:t>
            </a:r>
          </a:p>
        </p:txBody>
      </p:sp>
    </p:spTree>
    <p:extLst>
      <p:ext uri="{BB962C8B-B14F-4D97-AF65-F5344CB8AC3E}">
        <p14:creationId xmlns:p14="http://schemas.microsoft.com/office/powerpoint/2010/main" val="13018395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l2B-61"/>
          <p:cNvPicPr>
            <a:picLocks noChangeAspect="1" noChangeArrowheads="1"/>
          </p:cNvPicPr>
          <p:nvPr/>
        </p:nvPicPr>
        <p:blipFill>
          <a:blip r:embed="rId2" cstate="print"/>
          <a:srcRect l="2922" t="7253" r="1590"/>
          <a:stretch>
            <a:fillRect/>
          </a:stretch>
        </p:blipFill>
        <p:spPr bwMode="auto">
          <a:xfrm>
            <a:off x="1668463" y="250825"/>
            <a:ext cx="8820150" cy="615950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703389" y="5435600"/>
            <a:ext cx="1323975" cy="946150"/>
          </a:xfrm>
          <a:prstGeom prst="rect">
            <a:avLst/>
          </a:prstGeom>
          <a:solidFill>
            <a:srgbClr val="FFFA9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latin typeface="Monotype Corsiva" pitchFamily="66" charset="0"/>
              </a:rPr>
              <a:t>Lenfosit </a:t>
            </a:r>
          </a:p>
          <a:p>
            <a:r>
              <a:rPr lang="tr-TR" sz="2800">
                <a:latin typeface="Monotype Corsiva" pitchFamily="66" charset="0"/>
              </a:rPr>
              <a:t>(TEM)</a:t>
            </a:r>
          </a:p>
        </p:txBody>
      </p:sp>
    </p:spTree>
    <p:extLst>
      <p:ext uri="{BB962C8B-B14F-4D97-AF65-F5344CB8AC3E}">
        <p14:creationId xmlns:p14="http://schemas.microsoft.com/office/powerpoint/2010/main" val="80287898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ect11"/>
          <p:cNvPicPr>
            <a:picLocks noChangeAspect="1" noChangeArrowheads="1"/>
          </p:cNvPicPr>
          <p:nvPr/>
        </p:nvPicPr>
        <p:blipFill>
          <a:blip r:embed="rId2" cstate="print"/>
          <a:srcRect l="2138" t="2579" r="2692" b="2657"/>
          <a:stretch>
            <a:fillRect/>
          </a:stretch>
        </p:blipFill>
        <p:spPr bwMode="auto">
          <a:xfrm>
            <a:off x="1992313" y="322264"/>
            <a:ext cx="8208962" cy="62753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686801" y="2133600"/>
            <a:ext cx="1801813" cy="1085850"/>
          </a:xfrm>
          <a:prstGeom prst="rect">
            <a:avLst/>
          </a:prstGeom>
          <a:solidFill>
            <a:srgbClr val="FFFA9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>
                <a:solidFill>
                  <a:srgbClr val="CC0000"/>
                </a:solidFill>
                <a:latin typeface="Monotype Corsiva" pitchFamily="66" charset="0"/>
              </a:rPr>
              <a:t>Lenfositler  (TEM)</a:t>
            </a: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 flipH="1" flipV="1">
            <a:off x="7319964" y="2060576"/>
            <a:ext cx="1368425" cy="576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 flipH="1">
            <a:off x="8040688" y="2636839"/>
            <a:ext cx="647700" cy="7207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51168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Monocyte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4561" y="1516284"/>
            <a:ext cx="11157995" cy="4768769"/>
          </a:xfrm>
        </p:spPr>
        <p:txBody>
          <a:bodyPr/>
          <a:lstStyle/>
          <a:p>
            <a:r>
              <a:rPr lang="en-US" sz="3200" dirty="0" err="1"/>
              <a:t>Monocytes</a:t>
            </a:r>
            <a:r>
              <a:rPr lang="en-US" sz="3200" dirty="0"/>
              <a:t>, the largest type of WBCs, share the </a:t>
            </a:r>
            <a:r>
              <a:rPr lang="en-US" sz="3200" dirty="0" err="1"/>
              <a:t>phagocytosis</a:t>
            </a:r>
            <a:r>
              <a:rPr lang="en-US" sz="3200" dirty="0"/>
              <a:t> function of </a:t>
            </a:r>
            <a:r>
              <a:rPr lang="en-US" sz="3200" dirty="0" err="1"/>
              <a:t>neutrophils</a:t>
            </a:r>
            <a:r>
              <a:rPr lang="en-US" sz="3200" dirty="0"/>
              <a:t>, but are much longer lived as they have an extra role: </a:t>
            </a:r>
            <a:endParaRPr lang="tr-TR" sz="3200" dirty="0"/>
          </a:p>
          <a:p>
            <a:pPr lvl="1"/>
            <a:r>
              <a:rPr lang="en-US" sz="3200" dirty="0"/>
              <a:t>they present pieces of pathogens to T cells so that the pathogens may be recognized again and killed.</a:t>
            </a:r>
            <a:endParaRPr lang="tr-TR" sz="3200" dirty="0"/>
          </a:p>
          <a:p>
            <a:r>
              <a:rPr lang="en-US" sz="3200" dirty="0"/>
              <a:t> This causes an antibody response to be mounted. </a:t>
            </a:r>
            <a:endParaRPr lang="tr-TR" sz="3200" dirty="0"/>
          </a:p>
          <a:p>
            <a:r>
              <a:rPr lang="en-US" sz="3200" dirty="0" err="1"/>
              <a:t>Monocytes</a:t>
            </a:r>
            <a:r>
              <a:rPr lang="en-US" sz="3200" dirty="0"/>
              <a:t> eventually leave the bloodstream and become tissue macrophages, which remove dead cell debris as well as attack microorganisms.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31469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Neither dead cell debris nor attacking microorganisms can be dealt with effectively by the </a:t>
            </a:r>
            <a:r>
              <a:rPr lang="en-US" sz="3200" dirty="0" err="1"/>
              <a:t>neutrophils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Unlike </a:t>
            </a:r>
            <a:r>
              <a:rPr lang="en-US" sz="3200" dirty="0" err="1"/>
              <a:t>neutrophils</a:t>
            </a:r>
            <a:r>
              <a:rPr lang="en-US" sz="3200" dirty="0"/>
              <a:t>, </a:t>
            </a:r>
            <a:r>
              <a:rPr lang="en-US" sz="3200" dirty="0" err="1"/>
              <a:t>monocytes</a:t>
            </a:r>
            <a:r>
              <a:rPr lang="en-US" sz="3200" dirty="0"/>
              <a:t> are able to replace their </a:t>
            </a:r>
            <a:r>
              <a:rPr lang="en-US" sz="3200" dirty="0" err="1"/>
              <a:t>lysosomal</a:t>
            </a:r>
            <a:r>
              <a:rPr lang="en-US" sz="3200" dirty="0"/>
              <a:t> contents and are thought to have a much longer active life. </a:t>
            </a:r>
            <a:endParaRPr lang="tr-TR" sz="3200" dirty="0"/>
          </a:p>
          <a:p>
            <a:r>
              <a:rPr lang="en-US" sz="3200" dirty="0"/>
              <a:t>They have the kidney shaped nucleus and are typically </a:t>
            </a:r>
            <a:r>
              <a:rPr lang="en-US" sz="3200" dirty="0" err="1"/>
              <a:t>agranulated</a:t>
            </a:r>
            <a:r>
              <a:rPr lang="en-US" sz="3200" dirty="0"/>
              <a:t>.</a:t>
            </a:r>
            <a:endParaRPr lang="tr-TR" sz="3200" dirty="0"/>
          </a:p>
          <a:p>
            <a:r>
              <a:rPr lang="en-US" sz="3200" dirty="0"/>
              <a:t>They also possess abundant cytoplasm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3299942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adults, cells of the macrophage lineage arise from committed</a:t>
            </a:r>
            <a:r>
              <a:rPr lang="tr-TR" sz="3200" dirty="0"/>
              <a:t> </a:t>
            </a:r>
            <a:r>
              <a:rPr lang="en-US" sz="3200" dirty="0"/>
              <a:t>precursor cells in the bone marrow, driven by a protein</a:t>
            </a:r>
            <a:r>
              <a:rPr lang="tr-TR" sz="3200" dirty="0"/>
              <a:t> </a:t>
            </a:r>
            <a:r>
              <a:rPr lang="en-US" sz="3200" dirty="0"/>
              <a:t>called </a:t>
            </a:r>
            <a:r>
              <a:rPr lang="en-US" sz="3200" b="1" dirty="0" err="1"/>
              <a:t>monocyte</a:t>
            </a:r>
            <a:r>
              <a:rPr lang="en-US" sz="3200" b="1" dirty="0"/>
              <a:t> (or macrophage) colony-stimulating</a:t>
            </a:r>
            <a:r>
              <a:rPr lang="tr-TR" sz="3200" b="1" dirty="0"/>
              <a:t> </a:t>
            </a:r>
            <a:r>
              <a:rPr lang="en-US" sz="3200" b="1" dirty="0"/>
              <a:t>factor (M-CSF</a:t>
            </a:r>
            <a:r>
              <a:rPr lang="en-US" sz="3200" dirty="0"/>
              <a:t>). 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28310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leucocytes migrate into the tissues of the body to take up a permanent residence at that location rather than remaining in the blood.</a:t>
            </a:r>
            <a:endParaRPr lang="tr-TR" sz="3200" dirty="0"/>
          </a:p>
          <a:p>
            <a:r>
              <a:rPr lang="en-US" sz="3200" dirty="0"/>
              <a:t> Often these cells have specific names depending upon which tissue they settle in, such as fixed macrophages in the liver, which become known as </a:t>
            </a:r>
            <a:r>
              <a:rPr lang="en-US" sz="3200" dirty="0" err="1"/>
              <a:t>Kupffer</a:t>
            </a:r>
            <a:r>
              <a:rPr lang="en-US" sz="3200" dirty="0"/>
              <a:t> cells</a:t>
            </a:r>
            <a:endParaRPr lang="tr-TR" sz="3200" dirty="0"/>
          </a:p>
          <a:p>
            <a:r>
              <a:rPr lang="en-US" sz="3200" dirty="0"/>
              <a:t>These cells still serve a role in the immune system.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8374470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Histocytes</a:t>
            </a:r>
          </a:p>
          <a:p>
            <a:r>
              <a:rPr lang="en-US" sz="3200" dirty="0" err="1"/>
              <a:t>Dendritic</a:t>
            </a:r>
            <a:r>
              <a:rPr lang="en-US" sz="3200" dirty="0"/>
              <a:t> cells (Although these will often migrate to local lymph nodes upon ingesting antigens)</a:t>
            </a:r>
          </a:p>
          <a:p>
            <a:r>
              <a:rPr lang="en-US" sz="3200" dirty="0"/>
              <a:t>Mast cells</a:t>
            </a:r>
          </a:p>
          <a:p>
            <a:r>
              <a:rPr lang="en-US" sz="3200" dirty="0"/>
              <a:t>Microglia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08392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287714" y="6237289"/>
            <a:ext cx="5761037" cy="504825"/>
          </a:xfrm>
        </p:spPr>
        <p:txBody>
          <a:bodyPr>
            <a:normAutofit fontScale="90000"/>
          </a:bodyPr>
          <a:lstStyle/>
          <a:p>
            <a:r>
              <a:rPr lang="tr-TR" sz="3200">
                <a:latin typeface="Monotype Corsiva" pitchFamily="66" charset="0"/>
              </a:rPr>
              <a:t>Monositler</a:t>
            </a:r>
          </a:p>
        </p:txBody>
      </p:sp>
      <p:pic>
        <p:nvPicPr>
          <p:cNvPr id="16394" name="Picture 10" descr="17240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928"/>
          <a:stretch>
            <a:fillRect/>
          </a:stretch>
        </p:blipFill>
        <p:spPr>
          <a:xfrm>
            <a:off x="2135189" y="190500"/>
            <a:ext cx="3673475" cy="2878138"/>
          </a:xfrm>
          <a:noFill/>
          <a:ln w="38100" cmpd="dbl">
            <a:solidFill>
              <a:srgbClr val="CC0066"/>
            </a:solidFill>
          </a:ln>
        </p:spPr>
      </p:pic>
      <p:pic>
        <p:nvPicPr>
          <p:cNvPr id="16395" name="Picture 11" descr="17240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0001"/>
          <a:stretch>
            <a:fillRect/>
          </a:stretch>
        </p:blipFill>
        <p:spPr>
          <a:xfrm>
            <a:off x="6167438" y="188914"/>
            <a:ext cx="3886200" cy="2878137"/>
          </a:xfrm>
          <a:noFill/>
          <a:ln w="38100" cmpd="dbl">
            <a:solidFill>
              <a:srgbClr val="CC0066"/>
            </a:solidFill>
          </a:ln>
        </p:spPr>
      </p:pic>
      <p:pic>
        <p:nvPicPr>
          <p:cNvPr id="16397" name="Picture 13" descr="hl2B-5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19383" t="7861" b="7385"/>
          <a:stretch>
            <a:fillRect/>
          </a:stretch>
        </p:blipFill>
        <p:spPr>
          <a:xfrm>
            <a:off x="6167439" y="3357564"/>
            <a:ext cx="3851275" cy="2808287"/>
          </a:xfrm>
          <a:noFill/>
          <a:ln w="38100" cmpd="dbl">
            <a:solidFill>
              <a:srgbClr val="CC0066"/>
            </a:solidFill>
          </a:ln>
        </p:spPr>
      </p:pic>
      <p:pic>
        <p:nvPicPr>
          <p:cNvPr id="16403" name="Picture 19" descr="monocy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t="7185" b="4869"/>
          <a:stretch>
            <a:fillRect/>
          </a:stretch>
        </p:blipFill>
        <p:spPr>
          <a:xfrm>
            <a:off x="2136775" y="3357564"/>
            <a:ext cx="3671888" cy="2808287"/>
          </a:xfrm>
          <a:noFill/>
          <a:ln w="38100" cmpd="dbl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13155447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monocy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03" r="2400"/>
          <a:stretch>
            <a:fillRect/>
          </a:stretch>
        </p:blipFill>
        <p:spPr>
          <a:xfrm>
            <a:off x="1651001" y="188914"/>
            <a:ext cx="4589463" cy="6480175"/>
          </a:xfrm>
          <a:noFill/>
          <a:ln>
            <a:solidFill>
              <a:srgbClr val="CC0066"/>
            </a:solidFill>
          </a:ln>
        </p:spPr>
      </p:pic>
      <p:pic>
        <p:nvPicPr>
          <p:cNvPr id="29705" name="Picture 9" descr="000006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62700" y="188914"/>
            <a:ext cx="4217988" cy="6480175"/>
          </a:xfrm>
          <a:noFill/>
          <a:ln>
            <a:solidFill>
              <a:srgbClr val="CC0066"/>
            </a:solidFill>
          </a:ln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83113" y="3187701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i="1">
                <a:latin typeface="Arial" pitchFamily="34" charset="0"/>
              </a:rPr>
              <a:t>Lenfosit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5735638" y="3429000"/>
            <a:ext cx="647700" cy="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572125" y="4575176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i="1">
                <a:latin typeface="Arial" pitchFamily="34" charset="0"/>
              </a:rPr>
              <a:t>Monosit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6745288" y="4437063"/>
            <a:ext cx="2374900" cy="360362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4800600" y="4797425"/>
            <a:ext cx="719138" cy="71438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600701" y="692151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i="1">
                <a:latin typeface="Arial" pitchFamily="34" charset="0"/>
              </a:rPr>
              <a:t>Nötrofil Lökosit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5087939" y="981075"/>
            <a:ext cx="504825" cy="36195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4800601" y="836613"/>
            <a:ext cx="790575" cy="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6527801" y="1125538"/>
            <a:ext cx="1152525" cy="1008062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92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30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765175"/>
            <a:ext cx="864235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159376" y="5805489"/>
            <a:ext cx="197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Kemik dokusu</a:t>
            </a:r>
          </a:p>
        </p:txBody>
      </p:sp>
    </p:spTree>
    <p:extLst>
      <p:ext uri="{BB962C8B-B14F-4D97-AF65-F5344CB8AC3E}">
        <p14:creationId xmlns:p14="http://schemas.microsoft.com/office/powerpoint/2010/main" val="15357536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1" name="Picture 5" descr="wb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1" y="241300"/>
            <a:ext cx="8677275" cy="59959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703389" y="6308725"/>
            <a:ext cx="8516947" cy="400110"/>
          </a:xfrm>
          <a:prstGeom prst="rect">
            <a:avLst/>
          </a:prstGeom>
          <a:noFill/>
          <a:ln w="38100" cmpd="dbl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ea typeface="SimSun" pitchFamily="2" charset="-122"/>
              </a:rPr>
              <a:t>Eritrositler, Nötrofil lökosit, Bazofil lökosit, Eozinofil lökosit, Monosit, Trombosit.</a:t>
            </a:r>
            <a:r>
              <a:rPr lang="tr-TR" altLang="zh-CN" sz="2000"/>
              <a:t> </a:t>
            </a:r>
            <a:endParaRPr lang="tr-TR" sz="2000"/>
          </a:p>
        </p:txBody>
      </p:sp>
      <p:sp>
        <p:nvSpPr>
          <p:cNvPr id="198664" name="AutoShape 8"/>
          <p:cNvSpPr>
            <a:spLocks noChangeArrowheads="1"/>
          </p:cNvSpPr>
          <p:nvPr/>
        </p:nvSpPr>
        <p:spPr bwMode="auto">
          <a:xfrm rot="-2584980">
            <a:off x="6589713" y="5303838"/>
            <a:ext cx="2519362" cy="144462"/>
          </a:xfrm>
          <a:prstGeom prst="rightArrow">
            <a:avLst>
              <a:gd name="adj1" fmla="val 50000"/>
              <a:gd name="adj2" fmla="val 435990"/>
            </a:avLst>
          </a:prstGeom>
          <a:solidFill>
            <a:srgbClr val="FF66FF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65" name="AutoShape 9"/>
          <p:cNvSpPr>
            <a:spLocks noChangeArrowheads="1"/>
          </p:cNvSpPr>
          <p:nvPr/>
        </p:nvSpPr>
        <p:spPr bwMode="auto">
          <a:xfrm rot="16502091">
            <a:off x="3503613" y="4433888"/>
            <a:ext cx="3455988" cy="144463"/>
          </a:xfrm>
          <a:prstGeom prst="rightArrow">
            <a:avLst>
              <a:gd name="adj1" fmla="val 50000"/>
              <a:gd name="adj2" fmla="val 598075"/>
            </a:avLst>
          </a:prstGeom>
          <a:solidFill>
            <a:srgbClr val="66FF33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66" name="AutoShape 10"/>
          <p:cNvSpPr>
            <a:spLocks noChangeArrowheads="1"/>
          </p:cNvSpPr>
          <p:nvPr/>
        </p:nvSpPr>
        <p:spPr bwMode="auto">
          <a:xfrm rot="-5800652">
            <a:off x="2137569" y="5004594"/>
            <a:ext cx="2297112" cy="146050"/>
          </a:xfrm>
          <a:prstGeom prst="rightArrow">
            <a:avLst>
              <a:gd name="adj1" fmla="val 50000"/>
              <a:gd name="adj2" fmla="val 393206"/>
            </a:avLst>
          </a:prstGeom>
          <a:solidFill>
            <a:srgbClr val="66FF33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67" name="AutoShape 11"/>
          <p:cNvSpPr>
            <a:spLocks noChangeArrowheads="1"/>
          </p:cNvSpPr>
          <p:nvPr/>
        </p:nvSpPr>
        <p:spPr bwMode="auto">
          <a:xfrm rot="-47571533">
            <a:off x="2783682" y="5217319"/>
            <a:ext cx="1860550" cy="157163"/>
          </a:xfrm>
          <a:prstGeom prst="rightArrow">
            <a:avLst>
              <a:gd name="adj1" fmla="val 50000"/>
              <a:gd name="adj2" fmla="val 295959"/>
            </a:avLst>
          </a:prstGeom>
          <a:solidFill>
            <a:srgbClr val="66FF33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68" name="AutoShape 12"/>
          <p:cNvSpPr>
            <a:spLocks noChangeArrowheads="1"/>
          </p:cNvSpPr>
          <p:nvPr/>
        </p:nvSpPr>
        <p:spPr bwMode="auto">
          <a:xfrm rot="-48096302">
            <a:off x="1531144" y="5242719"/>
            <a:ext cx="1912938" cy="158750"/>
          </a:xfrm>
          <a:prstGeom prst="rightArrow">
            <a:avLst>
              <a:gd name="adj1" fmla="val 50000"/>
              <a:gd name="adj2" fmla="val 301250"/>
            </a:avLst>
          </a:prstGeom>
          <a:solidFill>
            <a:srgbClr val="66FF33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69" name="AutoShape 13"/>
          <p:cNvSpPr>
            <a:spLocks noChangeArrowheads="1"/>
          </p:cNvSpPr>
          <p:nvPr/>
        </p:nvSpPr>
        <p:spPr bwMode="auto">
          <a:xfrm rot="37611211">
            <a:off x="6274595" y="4185445"/>
            <a:ext cx="3959225" cy="147637"/>
          </a:xfrm>
          <a:prstGeom prst="rightArrow">
            <a:avLst>
              <a:gd name="adj1" fmla="val 50000"/>
              <a:gd name="adj2" fmla="val 670432"/>
            </a:avLst>
          </a:prstGeom>
          <a:solidFill>
            <a:srgbClr val="FF66FF"/>
          </a:solidFill>
          <a:ln w="1905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 rot="-49170571">
            <a:off x="1258889" y="5276851"/>
            <a:ext cx="1900237" cy="144463"/>
          </a:xfrm>
          <a:prstGeom prst="rightArrow">
            <a:avLst>
              <a:gd name="adj1" fmla="val 50000"/>
              <a:gd name="adj2" fmla="val 328845"/>
            </a:avLst>
          </a:prstGeom>
          <a:solidFill>
            <a:srgbClr val="66FF33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98671" name="AutoShape 15"/>
          <p:cNvSpPr>
            <a:spLocks noChangeArrowheads="1"/>
          </p:cNvSpPr>
          <p:nvPr/>
        </p:nvSpPr>
        <p:spPr bwMode="auto">
          <a:xfrm rot="-5176116">
            <a:off x="7789069" y="4109244"/>
            <a:ext cx="4106862" cy="146050"/>
          </a:xfrm>
          <a:prstGeom prst="rightArrow">
            <a:avLst>
              <a:gd name="adj1" fmla="val 50000"/>
              <a:gd name="adj2" fmla="val 702989"/>
            </a:avLst>
          </a:prstGeom>
          <a:solidFill>
            <a:srgbClr val="FF66FF"/>
          </a:solidFill>
          <a:ln w="1905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0267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l2B-57"/>
          <p:cNvPicPr>
            <a:picLocks noChangeAspect="1" noChangeArrowheads="1"/>
          </p:cNvPicPr>
          <p:nvPr/>
        </p:nvPicPr>
        <p:blipFill>
          <a:blip r:embed="rId2" cstate="print"/>
          <a:srcRect l="1553" t="7928"/>
          <a:stretch>
            <a:fillRect/>
          </a:stretch>
        </p:blipFill>
        <p:spPr bwMode="auto">
          <a:xfrm>
            <a:off x="1776413" y="487363"/>
            <a:ext cx="8640762" cy="5821362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55775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Arial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68475" y="5516563"/>
            <a:ext cx="1712328" cy="707886"/>
          </a:xfrm>
          <a:prstGeom prst="rect">
            <a:avLst/>
          </a:prstGeom>
          <a:solidFill>
            <a:srgbClr val="FFFA9F"/>
          </a:solidFill>
          <a:ln w="38100" cmpd="dbl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000" i="1">
                <a:solidFill>
                  <a:srgbClr val="CC0066"/>
                </a:solidFill>
                <a:latin typeface="Monotype Corsiva" pitchFamily="66" charset="0"/>
              </a:rPr>
              <a:t>Monosit</a:t>
            </a:r>
          </a:p>
        </p:txBody>
      </p:sp>
    </p:spTree>
    <p:extLst>
      <p:ext uri="{BB962C8B-B14F-4D97-AF65-F5344CB8AC3E}">
        <p14:creationId xmlns:p14="http://schemas.microsoft.com/office/powerpoint/2010/main" val="26549498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ct14"/>
          <p:cNvPicPr>
            <a:picLocks noChangeAspect="1" noChangeArrowheads="1"/>
          </p:cNvPicPr>
          <p:nvPr/>
        </p:nvPicPr>
        <p:blipFill>
          <a:blip r:embed="rId2" cstate="print"/>
          <a:srcRect l="2196" t="4005" r="1767" b="3427"/>
          <a:stretch>
            <a:fillRect/>
          </a:stretch>
        </p:blipFill>
        <p:spPr bwMode="auto">
          <a:xfrm>
            <a:off x="1917701" y="315913"/>
            <a:ext cx="8355013" cy="6208712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682750" y="61849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Arial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84375" y="5734050"/>
            <a:ext cx="1712328" cy="707886"/>
          </a:xfrm>
          <a:prstGeom prst="rect">
            <a:avLst/>
          </a:prstGeom>
          <a:solidFill>
            <a:srgbClr val="FFFA9F"/>
          </a:solidFill>
          <a:ln w="38100" cmpd="dbl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000" i="1">
                <a:solidFill>
                  <a:srgbClr val="CC0066"/>
                </a:solidFill>
                <a:latin typeface="Monotype Corsiva" pitchFamily="66" charset="0"/>
              </a:rPr>
              <a:t>Monosit</a:t>
            </a:r>
          </a:p>
        </p:txBody>
      </p:sp>
    </p:spTree>
    <p:extLst>
      <p:ext uri="{BB962C8B-B14F-4D97-AF65-F5344CB8AC3E}">
        <p14:creationId xmlns:p14="http://schemas.microsoft.com/office/powerpoint/2010/main" val="142341799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l2B-60"/>
          <p:cNvPicPr>
            <a:picLocks noChangeAspect="1" noChangeArrowheads="1"/>
          </p:cNvPicPr>
          <p:nvPr/>
        </p:nvPicPr>
        <p:blipFill>
          <a:blip r:embed="rId2" cstate="print"/>
          <a:srcRect l="2034" t="7513"/>
          <a:stretch>
            <a:fillRect/>
          </a:stretch>
        </p:blipFill>
        <p:spPr bwMode="auto">
          <a:xfrm>
            <a:off x="1847850" y="571500"/>
            <a:ext cx="8351838" cy="5665788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39913" y="5516563"/>
            <a:ext cx="1712328" cy="707886"/>
          </a:xfrm>
          <a:prstGeom prst="rect">
            <a:avLst/>
          </a:prstGeom>
          <a:solidFill>
            <a:srgbClr val="FFFA9F"/>
          </a:solidFill>
          <a:ln w="38100" cmpd="dbl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4000" i="1">
                <a:solidFill>
                  <a:srgbClr val="CC0066"/>
                </a:solidFill>
                <a:latin typeface="Monotype Corsiva" pitchFamily="66" charset="0"/>
              </a:rPr>
              <a:t>Monosit</a:t>
            </a:r>
          </a:p>
        </p:txBody>
      </p:sp>
    </p:spTree>
    <p:extLst>
      <p:ext uri="{BB962C8B-B14F-4D97-AF65-F5344CB8AC3E}">
        <p14:creationId xmlns:p14="http://schemas.microsoft.com/office/powerpoint/2010/main" val="40714549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Platelets</a:t>
            </a:r>
            <a:r>
              <a:rPr lang="tr-TR" dirty="0"/>
              <a:t> (</a:t>
            </a:r>
            <a:r>
              <a:rPr lang="tr-TR" b="1" dirty="0" err="1"/>
              <a:t>thrombocytes</a:t>
            </a:r>
            <a:r>
              <a:rPr lang="tr-TR" b="1" dirty="0"/>
              <a:t>)</a:t>
            </a:r>
            <a:r>
              <a:rPr lang="tr-TR" dirty="0"/>
              <a:t> 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309" y="1628801"/>
            <a:ext cx="10763491" cy="5229199"/>
          </a:xfrm>
        </p:spPr>
        <p:txBody>
          <a:bodyPr>
            <a:normAutofit/>
          </a:bodyPr>
          <a:lstStyle/>
          <a:p>
            <a:r>
              <a:rPr lang="tr-TR" sz="3200" dirty="0" err="1"/>
              <a:t>Mammalian</a:t>
            </a:r>
            <a:r>
              <a:rPr lang="tr-TR" sz="3200" dirty="0"/>
              <a:t> </a:t>
            </a:r>
            <a:r>
              <a:rPr lang="tr-TR" sz="3200" dirty="0" err="1"/>
              <a:t>platelets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pitted</a:t>
            </a:r>
            <a:r>
              <a:rPr lang="tr-TR" sz="3200" dirty="0"/>
              <a:t>, </a:t>
            </a:r>
            <a:r>
              <a:rPr lang="tr-TR" sz="3200" dirty="0" err="1"/>
              <a:t>small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colorless</a:t>
            </a:r>
            <a:r>
              <a:rPr lang="tr-TR" sz="3200" dirty="0"/>
              <a:t> </a:t>
            </a:r>
            <a:r>
              <a:rPr lang="tr-TR" sz="3200" dirty="0" err="1"/>
              <a:t>cytoplasmic</a:t>
            </a:r>
            <a:r>
              <a:rPr lang="tr-TR" sz="3200" dirty="0"/>
              <a:t> </a:t>
            </a:r>
            <a:r>
              <a:rPr lang="tr-TR" sz="3200" dirty="0" err="1"/>
              <a:t>particles</a:t>
            </a:r>
            <a:endParaRPr lang="tr-TR" sz="3200" dirty="0"/>
          </a:p>
          <a:p>
            <a:r>
              <a:rPr lang="tr-TR" sz="3200" dirty="0" err="1"/>
              <a:t>It</a:t>
            </a:r>
            <a:r>
              <a:rPr lang="tr-TR" sz="3200" dirty="0"/>
              <a:t> </a:t>
            </a:r>
            <a:r>
              <a:rPr lang="tr-TR" sz="3200" dirty="0" err="1"/>
              <a:t>protects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organism</a:t>
            </a:r>
            <a:r>
              <a:rPr lang="tr-TR" sz="3200" dirty="0"/>
              <a:t> </a:t>
            </a:r>
            <a:r>
              <a:rPr lang="tr-TR" sz="3200" dirty="0" err="1"/>
              <a:t>against</a:t>
            </a:r>
            <a:r>
              <a:rPr lang="tr-TR" sz="3200" dirty="0"/>
              <a:t> </a:t>
            </a:r>
            <a:r>
              <a:rPr lang="tr-TR" sz="3200" dirty="0" err="1"/>
              <a:t>excessive</a:t>
            </a:r>
            <a:r>
              <a:rPr lang="tr-TR" sz="3200" dirty="0"/>
              <a:t> </a:t>
            </a:r>
            <a:r>
              <a:rPr lang="tr-TR" sz="3200" dirty="0" err="1"/>
              <a:t>blood</a:t>
            </a:r>
            <a:r>
              <a:rPr lang="tr-TR" sz="3200" dirty="0"/>
              <a:t> </a:t>
            </a:r>
            <a:r>
              <a:rPr lang="tr-TR" sz="3200" dirty="0" err="1"/>
              <a:t>loss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providing</a:t>
            </a:r>
            <a:r>
              <a:rPr lang="tr-TR" sz="3200" dirty="0"/>
              <a:t> </a:t>
            </a:r>
            <a:r>
              <a:rPr lang="tr-TR" sz="3200" dirty="0" err="1"/>
              <a:t>blood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clot</a:t>
            </a:r>
            <a:r>
              <a:rPr lang="tr-TR" sz="3200" dirty="0"/>
              <a:t> in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blood</a:t>
            </a:r>
            <a:r>
              <a:rPr lang="tr-TR" sz="3200" dirty="0"/>
              <a:t> </a:t>
            </a:r>
            <a:r>
              <a:rPr lang="tr-TR" sz="3200" dirty="0" err="1"/>
              <a:t>vessels</a:t>
            </a:r>
            <a:r>
              <a:rPr lang="tr-TR" sz="3200" dirty="0"/>
              <a:t> in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damaged</a:t>
            </a:r>
            <a:r>
              <a:rPr lang="tr-TR" sz="3200" dirty="0"/>
              <a:t> </a:t>
            </a:r>
            <a:r>
              <a:rPr lang="tr-TR" sz="3200" dirty="0" err="1"/>
              <a:t>areas</a:t>
            </a:r>
            <a:r>
              <a:rPr lang="tr-TR" sz="3200" dirty="0"/>
              <a:t>.</a:t>
            </a:r>
          </a:p>
          <a:p>
            <a:r>
              <a:rPr lang="tr-TR" sz="3200" dirty="0" err="1"/>
              <a:t>They</a:t>
            </a:r>
            <a:r>
              <a:rPr lang="tr-TR" sz="3200" dirty="0"/>
              <a:t> </a:t>
            </a:r>
            <a:r>
              <a:rPr lang="tr-TR" sz="3200" dirty="0" err="1"/>
              <a:t>may</a:t>
            </a:r>
            <a:r>
              <a:rPr lang="tr-TR" sz="3200" dirty="0"/>
              <a:t> be </a:t>
            </a:r>
            <a:r>
              <a:rPr lang="tr-TR" sz="3200" dirty="0" err="1"/>
              <a:t>round</a:t>
            </a:r>
            <a:r>
              <a:rPr lang="tr-TR" sz="3200" dirty="0"/>
              <a:t>, oval, </a:t>
            </a:r>
            <a:r>
              <a:rPr lang="tr-TR" sz="3200" dirty="0" err="1"/>
              <a:t>biconvex</a:t>
            </a:r>
            <a:r>
              <a:rPr lang="tr-TR" sz="3200" dirty="0"/>
              <a:t> </a:t>
            </a:r>
            <a:r>
              <a:rPr lang="tr-TR" sz="3200" dirty="0" err="1"/>
              <a:t>discs</a:t>
            </a:r>
            <a:r>
              <a:rPr lang="tr-TR" sz="3200" dirty="0"/>
              <a:t> </a:t>
            </a:r>
            <a:r>
              <a:rPr lang="tr-TR" sz="3200" dirty="0" err="1"/>
              <a:t>or</a:t>
            </a:r>
            <a:r>
              <a:rPr lang="tr-TR" sz="3200" dirty="0"/>
              <a:t> </a:t>
            </a:r>
            <a:r>
              <a:rPr lang="tr-TR" sz="3200" dirty="0" err="1"/>
              <a:t>flat</a:t>
            </a:r>
            <a:r>
              <a:rPr lang="tr-TR" sz="3200" dirty="0"/>
              <a:t> </a:t>
            </a:r>
            <a:r>
              <a:rPr lang="tr-TR" sz="3200" dirty="0" err="1"/>
              <a:t>shapes</a:t>
            </a:r>
            <a:r>
              <a:rPr lang="tr-TR" sz="3200" dirty="0"/>
              <a:t>.</a:t>
            </a:r>
          </a:p>
          <a:p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sizes</a:t>
            </a:r>
            <a:r>
              <a:rPr lang="tr-TR" sz="3200" dirty="0"/>
              <a:t> of </a:t>
            </a:r>
            <a:r>
              <a:rPr lang="tr-TR" sz="3200" dirty="0" err="1"/>
              <a:t>platelets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2-3 </a:t>
            </a:r>
            <a:r>
              <a:rPr lang="tr-TR" sz="3200" dirty="0" err="1"/>
              <a:t>μm</a:t>
            </a:r>
            <a:r>
              <a:rPr lang="tr-TR" sz="3200" dirty="0"/>
              <a:t>. </a:t>
            </a:r>
          </a:p>
          <a:p>
            <a:r>
              <a:rPr lang="tr-TR" sz="3200" dirty="0" err="1"/>
              <a:t>There</a:t>
            </a:r>
            <a:r>
              <a:rPr lang="tr-TR" sz="3200" dirty="0"/>
              <a:t> is </a:t>
            </a:r>
            <a:r>
              <a:rPr lang="tr-TR" sz="3200" dirty="0" err="1"/>
              <a:t>about</a:t>
            </a:r>
            <a:r>
              <a:rPr lang="tr-TR" sz="3200" dirty="0"/>
              <a:t> 150 000-350 000 in 1 mm3 </a:t>
            </a:r>
            <a:r>
              <a:rPr lang="tr-TR" sz="3200" dirty="0" err="1"/>
              <a:t>blood</a:t>
            </a:r>
            <a:r>
              <a:rPr lang="tr-TR" sz="3200" dirty="0"/>
              <a:t> in </a:t>
            </a:r>
            <a:r>
              <a:rPr lang="tr-TR" sz="3200" dirty="0" err="1"/>
              <a:t>humans</a:t>
            </a:r>
            <a:r>
              <a:rPr lang="tr-T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7783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2987" y="1504709"/>
            <a:ext cx="10764456" cy="4896091"/>
          </a:xfrm>
        </p:spPr>
        <p:txBody>
          <a:bodyPr>
            <a:normAutofit/>
          </a:bodyPr>
          <a:lstStyle/>
          <a:p>
            <a:r>
              <a:rPr lang="tr-TR" sz="3200" dirty="0" err="1"/>
              <a:t>Platelets</a:t>
            </a:r>
            <a:r>
              <a:rPr lang="tr-TR" sz="3200" dirty="0"/>
              <a:t> </a:t>
            </a:r>
            <a:r>
              <a:rPr lang="tr-TR" sz="3200" dirty="0" err="1"/>
              <a:t>have</a:t>
            </a:r>
            <a:r>
              <a:rPr lang="tr-TR" sz="3200" dirty="0"/>
              <a:t> </a:t>
            </a:r>
            <a:r>
              <a:rPr lang="tr-TR" sz="3200" dirty="0" err="1"/>
              <a:t>no</a:t>
            </a:r>
            <a:r>
              <a:rPr lang="tr-TR" sz="3200" dirty="0"/>
              <a:t> cell nucleus: </a:t>
            </a:r>
            <a:r>
              <a:rPr lang="tr-TR" sz="3200" dirty="0" err="1"/>
              <a:t>they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fragments</a:t>
            </a:r>
            <a:r>
              <a:rPr lang="tr-TR" sz="3200" dirty="0"/>
              <a:t> of cytoplasm </a:t>
            </a:r>
            <a:r>
              <a:rPr lang="tr-TR" sz="3200" dirty="0" err="1"/>
              <a:t>that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derived</a:t>
            </a:r>
            <a:r>
              <a:rPr lang="tr-TR" sz="3200" dirty="0"/>
              <a:t> </a:t>
            </a:r>
            <a:r>
              <a:rPr lang="tr-TR" sz="3200" dirty="0" err="1"/>
              <a:t>from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 </a:t>
            </a:r>
            <a:r>
              <a:rPr lang="tr-TR" sz="3200" dirty="0" err="1"/>
              <a:t>megakaryocytes</a:t>
            </a:r>
            <a:r>
              <a:rPr lang="tr-TR" sz="3200" dirty="0"/>
              <a:t> of </a:t>
            </a:r>
            <a:r>
              <a:rPr lang="tr-TR" sz="3200" dirty="0" err="1"/>
              <a:t>the</a:t>
            </a:r>
            <a:r>
              <a:rPr lang="tr-TR" sz="3200" dirty="0"/>
              <a:t> bone marrow, </a:t>
            </a:r>
            <a:r>
              <a:rPr lang="tr-TR" sz="3200" dirty="0" err="1"/>
              <a:t>which</a:t>
            </a:r>
            <a:r>
              <a:rPr lang="tr-TR" sz="3200" dirty="0"/>
              <a:t> </a:t>
            </a:r>
            <a:r>
              <a:rPr lang="tr-TR" sz="3200" dirty="0" err="1"/>
              <a:t>then</a:t>
            </a:r>
            <a:r>
              <a:rPr lang="tr-TR" sz="3200" dirty="0"/>
              <a:t> </a:t>
            </a:r>
            <a:r>
              <a:rPr lang="tr-TR" sz="3200" dirty="0" err="1"/>
              <a:t>enter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circulation</a:t>
            </a:r>
            <a:r>
              <a:rPr lang="tr-TR" sz="3200" dirty="0"/>
              <a:t>. </a:t>
            </a:r>
          </a:p>
          <a:p>
            <a:r>
              <a:rPr lang="tr-TR" sz="3200" dirty="0" err="1"/>
              <a:t>Activated</a:t>
            </a:r>
            <a:r>
              <a:rPr lang="tr-TR" sz="3200" dirty="0"/>
              <a:t> </a:t>
            </a:r>
            <a:r>
              <a:rPr lang="tr-TR" sz="3200" dirty="0" err="1"/>
              <a:t>platelets</a:t>
            </a:r>
            <a:r>
              <a:rPr lang="tr-TR" sz="3200" dirty="0"/>
              <a:t> </a:t>
            </a:r>
            <a:r>
              <a:rPr lang="tr-TR" sz="3200" dirty="0" err="1"/>
              <a:t>have</a:t>
            </a:r>
            <a:r>
              <a:rPr lang="tr-TR" sz="3200" dirty="0"/>
              <a:t> </a:t>
            </a:r>
            <a:r>
              <a:rPr lang="tr-TR" sz="3200" dirty="0" err="1"/>
              <a:t>cell</a:t>
            </a:r>
            <a:r>
              <a:rPr lang="tr-TR" sz="3200" dirty="0"/>
              <a:t> </a:t>
            </a:r>
            <a:r>
              <a:rPr lang="tr-TR" sz="3200" dirty="0" err="1"/>
              <a:t>membrane</a:t>
            </a:r>
            <a:r>
              <a:rPr lang="tr-TR" sz="3200" dirty="0"/>
              <a:t> </a:t>
            </a:r>
            <a:r>
              <a:rPr lang="tr-TR" sz="3200" dirty="0" err="1"/>
              <a:t>projections</a:t>
            </a:r>
            <a:r>
              <a:rPr lang="tr-TR" sz="3200" dirty="0"/>
              <a:t> </a:t>
            </a:r>
            <a:r>
              <a:rPr lang="tr-TR" sz="3200" dirty="0" err="1"/>
              <a:t>covering</a:t>
            </a:r>
            <a:r>
              <a:rPr lang="tr-TR" sz="3200" dirty="0"/>
              <a:t> </a:t>
            </a:r>
            <a:r>
              <a:rPr lang="tr-TR" sz="3200" dirty="0" err="1"/>
              <a:t>their</a:t>
            </a:r>
            <a:r>
              <a:rPr lang="tr-TR" sz="3200" dirty="0"/>
              <a:t> </a:t>
            </a:r>
            <a:r>
              <a:rPr lang="tr-TR" sz="3200" dirty="0" err="1"/>
              <a:t>surface</a:t>
            </a:r>
            <a:r>
              <a:rPr lang="tr-TR" sz="3200" dirty="0"/>
              <a:t>. </a:t>
            </a:r>
          </a:p>
          <a:p>
            <a:r>
              <a:rPr lang="tr-TR" sz="3200" dirty="0" err="1"/>
              <a:t>Platelets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found</a:t>
            </a:r>
            <a:r>
              <a:rPr lang="tr-TR" sz="3200" dirty="0"/>
              <a:t> </a:t>
            </a:r>
            <a:r>
              <a:rPr lang="tr-TR" sz="3200" dirty="0" err="1"/>
              <a:t>only</a:t>
            </a:r>
            <a:r>
              <a:rPr lang="tr-TR" sz="3200" dirty="0"/>
              <a:t> in </a:t>
            </a:r>
            <a:r>
              <a:rPr lang="tr-TR" sz="3200" dirty="0" err="1"/>
              <a:t>mammals</a:t>
            </a:r>
            <a:r>
              <a:rPr lang="tr-TR" sz="3200" dirty="0"/>
              <a:t>, </a:t>
            </a:r>
            <a:r>
              <a:rPr lang="tr-TR" sz="3200" dirty="0" err="1"/>
              <a:t>whereas</a:t>
            </a:r>
            <a:r>
              <a:rPr lang="tr-TR" sz="3200" dirty="0"/>
              <a:t> in </a:t>
            </a:r>
            <a:r>
              <a:rPr lang="tr-TR" sz="3200" dirty="0" err="1"/>
              <a:t>other</a:t>
            </a:r>
            <a:r>
              <a:rPr lang="tr-TR" sz="3200" dirty="0"/>
              <a:t> </a:t>
            </a:r>
            <a:r>
              <a:rPr lang="tr-TR" sz="3200" dirty="0" err="1"/>
              <a:t>vertebrates</a:t>
            </a:r>
            <a:r>
              <a:rPr lang="tr-TR" sz="3200" dirty="0"/>
              <a:t> (</a:t>
            </a:r>
            <a:r>
              <a:rPr lang="tr-TR" sz="3200" dirty="0" err="1"/>
              <a:t>e.g</a:t>
            </a:r>
            <a:r>
              <a:rPr lang="tr-TR" sz="3200" dirty="0"/>
              <a:t>. </a:t>
            </a:r>
            <a:r>
              <a:rPr lang="tr-TR" sz="3200" dirty="0" err="1"/>
              <a:t>birds</a:t>
            </a:r>
            <a:r>
              <a:rPr lang="tr-TR" sz="3200" dirty="0"/>
              <a:t>, </a:t>
            </a:r>
            <a:r>
              <a:rPr lang="tr-TR" sz="3200" dirty="0" err="1"/>
              <a:t>amphibians</a:t>
            </a:r>
            <a:r>
              <a:rPr lang="tr-TR" sz="3200" dirty="0"/>
              <a:t>) </a:t>
            </a:r>
            <a:r>
              <a:rPr lang="tr-TR" sz="3200" dirty="0" err="1"/>
              <a:t>thrombocytes</a:t>
            </a:r>
            <a:r>
              <a:rPr lang="tr-TR" sz="3200" dirty="0"/>
              <a:t> </a:t>
            </a:r>
            <a:r>
              <a:rPr lang="tr-TR" sz="3200" dirty="0" err="1"/>
              <a:t>circulate</a:t>
            </a:r>
            <a:r>
              <a:rPr lang="tr-TR" sz="3200" dirty="0"/>
              <a:t> as </a:t>
            </a:r>
            <a:r>
              <a:rPr lang="tr-TR" sz="3200" dirty="0" err="1"/>
              <a:t>intact</a:t>
            </a:r>
            <a:r>
              <a:rPr lang="tr-TR" sz="3200" dirty="0"/>
              <a:t> </a:t>
            </a:r>
            <a:r>
              <a:rPr lang="tr-TR" sz="3200" dirty="0" err="1"/>
              <a:t>mononuclear</a:t>
            </a:r>
            <a:r>
              <a:rPr lang="tr-TR" sz="3200" dirty="0"/>
              <a:t> </a:t>
            </a:r>
            <a:r>
              <a:rPr lang="tr-TR" sz="3200" dirty="0" err="1"/>
              <a:t>cells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7625139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0903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/>
          <a:stretch>
            <a:fillRect/>
          </a:stretch>
        </p:blipFill>
        <p:spPr bwMode="auto">
          <a:xfrm>
            <a:off x="2279650" y="333375"/>
            <a:ext cx="7704138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979738" y="4241800"/>
            <a:ext cx="944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chemeClr val="bg1"/>
                </a:solidFill>
              </a:rPr>
              <a:t>Eritrosit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771901" y="1504950"/>
            <a:ext cx="861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chemeClr val="bg1"/>
                </a:solidFill>
              </a:rPr>
              <a:t>Lökosit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5030789" y="6356350"/>
            <a:ext cx="1503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/>
              <a:t>Kan pulcukları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 rot="-5108786">
            <a:off x="3362326" y="4795838"/>
            <a:ext cx="2879725" cy="723900"/>
          </a:xfrm>
          <a:prstGeom prst="curvedDownArrow">
            <a:avLst>
              <a:gd name="adj1" fmla="val 19982"/>
              <a:gd name="adj2" fmla="val 83079"/>
              <a:gd name="adj3" fmla="val 40000"/>
            </a:avLst>
          </a:prstGeom>
          <a:solidFill>
            <a:srgbClr val="FFF757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34398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29b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04813"/>
            <a:ext cx="4110037" cy="61198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6600825" y="549275"/>
            <a:ext cx="3816350" cy="75770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altLang="tr-TR" b="1">
                <a:solidFill>
                  <a:srgbClr val="CC3399"/>
                </a:solidFill>
                <a:latin typeface="Arial" charset="-94"/>
              </a:rPr>
              <a:t>Alligator kanı,</a:t>
            </a:r>
          </a:p>
          <a:p>
            <a:pPr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tr-TR" altLang="tr-TR" b="1">
                <a:solidFill>
                  <a:srgbClr val="CC3399"/>
                </a:solidFill>
                <a:latin typeface="Arial" charset="-94"/>
              </a:rPr>
              <a:t>yayma preparat.  </a:t>
            </a:r>
            <a:r>
              <a:rPr lang="tr-TR" altLang="tr-TR">
                <a:solidFill>
                  <a:srgbClr val="CC3399"/>
                </a:solidFill>
                <a:latin typeface="Arial" charset="-94"/>
              </a:rPr>
              <a:t>x1.000</a:t>
            </a:r>
            <a:r>
              <a:rPr lang="tr-TR" altLang="tr-TR" b="1">
                <a:solidFill>
                  <a:srgbClr val="CC3399"/>
                </a:solidFill>
                <a:latin typeface="Arial" charset="-94"/>
              </a:rPr>
              <a:t>  </a:t>
            </a: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 flipH="1" flipV="1">
            <a:off x="5016500" y="3932239"/>
            <a:ext cx="287338" cy="1152525"/>
          </a:xfrm>
          <a:prstGeom prst="line">
            <a:avLst/>
          </a:prstGeom>
          <a:noFill/>
          <a:ln w="1047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5303839" y="5084763"/>
            <a:ext cx="1368425" cy="360362"/>
          </a:xfrm>
          <a:prstGeom prst="line">
            <a:avLst/>
          </a:prstGeom>
          <a:noFill/>
          <a:ln w="1079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6832600" y="5229225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CC3399"/>
                </a:solidFill>
                <a:latin typeface="Arial" charset="-94"/>
              </a:rPr>
              <a:t>Monosit</a:t>
            </a: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V="1">
            <a:off x="2424113" y="3213100"/>
            <a:ext cx="431800" cy="6477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>
            <a:off x="2566989" y="4581525"/>
            <a:ext cx="3889375" cy="1727200"/>
          </a:xfrm>
          <a:prstGeom prst="line">
            <a:avLst/>
          </a:prstGeom>
          <a:noFill/>
          <a:ln w="920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6816726" y="6021388"/>
            <a:ext cx="1582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CC3399"/>
                </a:solidFill>
                <a:latin typeface="Arial" charset="-94"/>
              </a:rPr>
              <a:t>Trombositler</a:t>
            </a:r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H="1" flipV="1">
            <a:off x="2424114" y="3789363"/>
            <a:ext cx="142875" cy="792162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 flipV="1">
            <a:off x="2566988" y="4149725"/>
            <a:ext cx="360362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6888164" y="2349500"/>
            <a:ext cx="3455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b="1">
                <a:solidFill>
                  <a:srgbClr val="CC3399"/>
                </a:solidFill>
                <a:latin typeface="Arial" charset="-94"/>
              </a:rPr>
              <a:t>Çekirdekli eritrositler</a:t>
            </a:r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 flipH="1" flipV="1">
            <a:off x="5303838" y="2349500"/>
            <a:ext cx="1439862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 flipH="1">
            <a:off x="4727575" y="2565400"/>
            <a:ext cx="2089150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42523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14174" r="11029" b="14822"/>
          <a:stretch>
            <a:fillRect/>
          </a:stretch>
        </p:blipFill>
        <p:spPr bwMode="auto">
          <a:xfrm>
            <a:off x="1736725" y="115889"/>
            <a:ext cx="8751888" cy="600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27438" y="61372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r-TR" altLang="tr-TR" sz="1600">
              <a:latin typeface="Arial" charset="-94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008438" y="6165850"/>
            <a:ext cx="4024312" cy="1077218"/>
          </a:xfrm>
          <a:prstGeom prst="rect">
            <a:avLst/>
          </a:prstGeom>
          <a:solidFill>
            <a:srgbClr val="FFFD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>
                <a:latin typeface="Monotype Corsiva" charset="-94"/>
              </a:rPr>
              <a:t>Megakaryosit (Kemik ili</a:t>
            </a:r>
            <a:r>
              <a:rPr lang="tr-TR" altLang="tr-TR" sz="2800" i="1">
                <a:latin typeface="Monotype Corsiva" charset="-94"/>
                <a:ea typeface="Times New Roman" charset="-94"/>
                <a:cs typeface="Times New Roman" charset="-94"/>
              </a:rPr>
              <a:t>ğ</a:t>
            </a:r>
            <a:r>
              <a:rPr lang="tr-TR" altLang="tr-TR" sz="3200">
                <a:latin typeface="Monotype Corsiva" charset="-94"/>
              </a:rPr>
              <a:t>i)</a:t>
            </a:r>
          </a:p>
        </p:txBody>
      </p:sp>
    </p:spTree>
    <p:extLst>
      <p:ext uri="{BB962C8B-B14F-4D97-AF65-F5344CB8AC3E}">
        <p14:creationId xmlns:p14="http://schemas.microsoft.com/office/powerpoint/2010/main" val="149320154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l5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7162" r="3220" b="916"/>
          <a:stretch>
            <a:fillRect/>
          </a:stretch>
        </p:blipFill>
        <p:spPr bwMode="auto">
          <a:xfrm>
            <a:off x="1631951" y="196850"/>
            <a:ext cx="8964613" cy="62563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31951" y="5802314"/>
            <a:ext cx="2151063" cy="579437"/>
          </a:xfrm>
          <a:prstGeom prst="rect">
            <a:avLst/>
          </a:prstGeom>
          <a:solidFill>
            <a:srgbClr val="FFFD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200">
                <a:latin typeface="Monotype Corsiva" charset="-94"/>
              </a:rPr>
              <a:t>Megakaryosit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3648076" y="5300663"/>
            <a:ext cx="790575" cy="576262"/>
          </a:xfrm>
          <a:prstGeom prst="line">
            <a:avLst/>
          </a:prstGeom>
          <a:noFill/>
          <a:ln w="57150">
            <a:solidFill>
              <a:srgbClr val="FFFA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1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29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314" y="333375"/>
            <a:ext cx="7272337" cy="5456238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043114" y="5846764"/>
            <a:ext cx="794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Arial" charset="0"/>
                <a:ea typeface="SimSun" pitchFamily="2" charset="-122"/>
              </a:rPr>
              <a:t>Havers kanalı ve etraf</a:t>
            </a:r>
            <a:r>
              <a:rPr lang="tr-TR" altLang="zh-CN" sz="2400">
                <a:latin typeface="Arial" charset="0"/>
              </a:rPr>
              <a:t>ı</a:t>
            </a:r>
            <a:r>
              <a:rPr lang="en-US" altLang="zh-CN" sz="2400">
                <a:latin typeface="Arial" charset="0"/>
                <a:ea typeface="SimSun" pitchFamily="2" charset="-122"/>
              </a:rPr>
              <a:t>nda konsantrik lameller. </a:t>
            </a:r>
            <a:endParaRPr lang="tr-TR" altLang="zh-CN" sz="2400">
              <a:latin typeface="Arial" charset="0"/>
            </a:endParaRPr>
          </a:p>
          <a:p>
            <a:pPr algn="ctr"/>
            <a:r>
              <a:rPr lang="de-DE" altLang="zh-CN" sz="2400">
                <a:latin typeface="Arial" charset="0"/>
                <a:ea typeface="SimSun" pitchFamily="2" charset="-122"/>
              </a:rPr>
              <a:t>Lakünler arası alan mineralize kemiktir.</a:t>
            </a:r>
            <a:endParaRPr lang="tr-TR" sz="2400">
              <a:latin typeface="Arial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356225" y="3162300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3700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Cancellous</a:t>
            </a:r>
            <a:r>
              <a:rPr lang="tr-TR" b="1" dirty="0"/>
              <a:t> bone (</a:t>
            </a:r>
            <a:r>
              <a:rPr lang="tr-TR" dirty="0" err="1"/>
              <a:t>Spongy</a:t>
            </a:r>
            <a:r>
              <a:rPr lang="tr-TR" dirty="0"/>
              <a:t> Bone) </a:t>
            </a:r>
            <a:r>
              <a:rPr lang="tr-TR" dirty="0" err="1"/>
              <a:t>Tissue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3657" y="805544"/>
            <a:ext cx="11429999" cy="6052456"/>
          </a:xfrm>
        </p:spPr>
        <p:txBody>
          <a:bodyPr>
            <a:normAutofit/>
          </a:bodyPr>
          <a:lstStyle/>
          <a:p>
            <a:r>
              <a:rPr lang="tr-TR" sz="3000" dirty="0" err="1"/>
              <a:t>Whereas</a:t>
            </a:r>
            <a:r>
              <a:rPr lang="tr-TR" sz="3000" dirty="0"/>
              <a:t> </a:t>
            </a:r>
            <a:r>
              <a:rPr lang="tr-TR" sz="3000" dirty="0" err="1"/>
              <a:t>compact</a:t>
            </a:r>
            <a:r>
              <a:rPr lang="tr-TR" sz="3000" dirty="0"/>
              <a:t> bone </a:t>
            </a:r>
            <a:r>
              <a:rPr lang="tr-TR" sz="3000" dirty="0" err="1"/>
              <a:t>tissue</a:t>
            </a:r>
            <a:r>
              <a:rPr lang="tr-TR" sz="3000" dirty="0"/>
              <a:t> </a:t>
            </a:r>
            <a:r>
              <a:rPr lang="tr-TR" sz="3000" dirty="0" err="1"/>
              <a:t>forms</a:t>
            </a:r>
            <a:r>
              <a:rPr lang="tr-TR" sz="3000" dirty="0"/>
              <a:t>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outer</a:t>
            </a:r>
            <a:r>
              <a:rPr lang="tr-TR" sz="3000" dirty="0"/>
              <a:t> </a:t>
            </a:r>
            <a:r>
              <a:rPr lang="tr-TR" sz="3000" dirty="0" err="1"/>
              <a:t>layer</a:t>
            </a:r>
            <a:r>
              <a:rPr lang="tr-TR" sz="3000" dirty="0"/>
              <a:t> of </a:t>
            </a:r>
            <a:r>
              <a:rPr lang="tr-TR" sz="3000" dirty="0" err="1"/>
              <a:t>all</a:t>
            </a:r>
            <a:r>
              <a:rPr lang="tr-TR" sz="3000" dirty="0"/>
              <a:t> </a:t>
            </a:r>
            <a:r>
              <a:rPr lang="tr-TR" sz="3000" dirty="0" err="1"/>
              <a:t>bones</a:t>
            </a:r>
            <a:r>
              <a:rPr lang="tr-TR" sz="3000" dirty="0"/>
              <a:t>, </a:t>
            </a:r>
            <a:r>
              <a:rPr lang="tr-TR" sz="3000" b="1" dirty="0" err="1"/>
              <a:t>spongy</a:t>
            </a:r>
            <a:r>
              <a:rPr lang="tr-TR" sz="3000" b="1" dirty="0"/>
              <a:t> bone</a:t>
            </a:r>
            <a:r>
              <a:rPr lang="tr-TR" sz="3000" dirty="0"/>
              <a:t> </a:t>
            </a:r>
            <a:r>
              <a:rPr lang="tr-TR" sz="3000" dirty="0" err="1"/>
              <a:t>or</a:t>
            </a:r>
            <a:r>
              <a:rPr lang="tr-TR" sz="3000" dirty="0"/>
              <a:t> </a:t>
            </a:r>
            <a:r>
              <a:rPr lang="tr-TR" sz="3000" dirty="0" err="1"/>
              <a:t>cancellous</a:t>
            </a:r>
            <a:r>
              <a:rPr lang="tr-TR" sz="3000" dirty="0"/>
              <a:t> bone </a:t>
            </a:r>
            <a:r>
              <a:rPr lang="tr-TR" sz="3000" dirty="0" err="1"/>
              <a:t>forms</a:t>
            </a:r>
            <a:r>
              <a:rPr lang="tr-TR" sz="3000" dirty="0"/>
              <a:t> </a:t>
            </a:r>
            <a:r>
              <a:rPr lang="tr-TR" sz="3000" dirty="0" err="1"/>
              <a:t>the</a:t>
            </a:r>
            <a:r>
              <a:rPr lang="tr-TR" sz="3000" dirty="0"/>
              <a:t> </a:t>
            </a:r>
            <a:r>
              <a:rPr lang="tr-TR" sz="3000" dirty="0" err="1"/>
              <a:t>inner</a:t>
            </a:r>
            <a:r>
              <a:rPr lang="tr-TR" sz="3000" dirty="0"/>
              <a:t> </a:t>
            </a:r>
            <a:r>
              <a:rPr lang="tr-TR" sz="3000" dirty="0" err="1"/>
              <a:t>layer</a:t>
            </a:r>
            <a:r>
              <a:rPr lang="tr-TR" sz="3000" dirty="0"/>
              <a:t> of </a:t>
            </a:r>
            <a:r>
              <a:rPr lang="tr-TR" sz="3000" dirty="0" err="1"/>
              <a:t>all</a:t>
            </a:r>
            <a:r>
              <a:rPr lang="tr-TR" sz="3000" dirty="0"/>
              <a:t> </a:t>
            </a:r>
            <a:r>
              <a:rPr lang="tr-TR" sz="3000" dirty="0" err="1"/>
              <a:t>bones</a:t>
            </a:r>
            <a:endParaRPr lang="tr-TR" sz="3000" dirty="0"/>
          </a:p>
          <a:p>
            <a:r>
              <a:rPr lang="tr-TR" sz="3000" dirty="0" err="1"/>
              <a:t>Spongy</a:t>
            </a:r>
            <a:r>
              <a:rPr lang="tr-TR" sz="3000" dirty="0"/>
              <a:t> bone </a:t>
            </a:r>
            <a:r>
              <a:rPr lang="tr-TR" sz="3000" dirty="0" err="1"/>
              <a:t>tissue</a:t>
            </a:r>
            <a:r>
              <a:rPr lang="tr-TR" sz="3000" dirty="0"/>
              <a:t> </a:t>
            </a:r>
            <a:r>
              <a:rPr lang="tr-TR" sz="3000" dirty="0" err="1"/>
              <a:t>does</a:t>
            </a:r>
            <a:r>
              <a:rPr lang="tr-TR" sz="3000" dirty="0"/>
              <a:t> not </a:t>
            </a:r>
            <a:r>
              <a:rPr lang="tr-TR" sz="3000" dirty="0" err="1"/>
              <a:t>contain</a:t>
            </a:r>
            <a:r>
              <a:rPr lang="tr-TR" sz="3000" dirty="0"/>
              <a:t> </a:t>
            </a:r>
            <a:r>
              <a:rPr lang="tr-TR" sz="3000" dirty="0" err="1"/>
              <a:t>osteons</a:t>
            </a:r>
            <a:r>
              <a:rPr lang="tr-TR" sz="3000" dirty="0"/>
              <a:t> </a:t>
            </a:r>
            <a:r>
              <a:rPr lang="tr-TR" sz="3000" dirty="0" err="1"/>
              <a:t>that</a:t>
            </a:r>
            <a:r>
              <a:rPr lang="tr-TR" sz="3000" dirty="0"/>
              <a:t> </a:t>
            </a:r>
            <a:r>
              <a:rPr lang="tr-TR" sz="3000" dirty="0" err="1"/>
              <a:t>constitute</a:t>
            </a:r>
            <a:r>
              <a:rPr lang="tr-TR" sz="3000" dirty="0"/>
              <a:t> </a:t>
            </a:r>
            <a:r>
              <a:rPr lang="tr-TR" sz="3000" dirty="0" err="1"/>
              <a:t>compact</a:t>
            </a:r>
            <a:r>
              <a:rPr lang="tr-TR" sz="3000" dirty="0"/>
              <a:t> bone </a:t>
            </a:r>
            <a:r>
              <a:rPr lang="tr-TR" sz="3000" dirty="0" err="1"/>
              <a:t>tissue</a:t>
            </a:r>
            <a:r>
              <a:rPr lang="tr-TR" sz="3000" dirty="0"/>
              <a:t>. </a:t>
            </a:r>
          </a:p>
          <a:p>
            <a:r>
              <a:rPr lang="tr-TR" sz="3000" dirty="0" err="1"/>
              <a:t>Instead</a:t>
            </a:r>
            <a:r>
              <a:rPr lang="tr-TR" sz="3000" dirty="0"/>
              <a:t>, it </a:t>
            </a:r>
            <a:r>
              <a:rPr lang="tr-TR" sz="3000" dirty="0" err="1"/>
              <a:t>consists</a:t>
            </a:r>
            <a:r>
              <a:rPr lang="tr-TR" sz="3000" dirty="0"/>
              <a:t> of </a:t>
            </a:r>
            <a:r>
              <a:rPr lang="tr-TR" sz="3000" b="1" dirty="0" err="1"/>
              <a:t>trabeculae</a:t>
            </a:r>
            <a:r>
              <a:rPr lang="tr-TR" sz="3000" dirty="0"/>
              <a:t>, </a:t>
            </a:r>
            <a:r>
              <a:rPr lang="tr-TR" sz="3000" dirty="0" err="1"/>
              <a:t>which</a:t>
            </a:r>
            <a:r>
              <a:rPr lang="tr-TR" sz="3000" dirty="0"/>
              <a:t> </a:t>
            </a:r>
            <a:r>
              <a:rPr lang="tr-TR" sz="3000" dirty="0" err="1"/>
              <a:t>are</a:t>
            </a:r>
            <a:r>
              <a:rPr lang="tr-TR" sz="3000" dirty="0"/>
              <a:t> </a:t>
            </a:r>
            <a:r>
              <a:rPr lang="tr-TR" sz="3000" dirty="0" err="1"/>
              <a:t>lamellae</a:t>
            </a:r>
            <a:r>
              <a:rPr lang="tr-TR" sz="3000" dirty="0"/>
              <a:t> </a:t>
            </a:r>
            <a:r>
              <a:rPr lang="tr-TR" sz="3000" dirty="0" err="1"/>
              <a:t>that</a:t>
            </a:r>
            <a:r>
              <a:rPr lang="tr-TR" sz="3000" dirty="0"/>
              <a:t> </a:t>
            </a:r>
            <a:r>
              <a:rPr lang="tr-TR" sz="3000" dirty="0" err="1"/>
              <a:t>are</a:t>
            </a:r>
            <a:r>
              <a:rPr lang="tr-TR" sz="3000" dirty="0"/>
              <a:t> </a:t>
            </a:r>
            <a:r>
              <a:rPr lang="tr-TR" sz="3000" dirty="0" err="1"/>
              <a:t>arranged</a:t>
            </a:r>
            <a:r>
              <a:rPr lang="tr-TR" sz="3000" dirty="0"/>
              <a:t> as </a:t>
            </a:r>
            <a:r>
              <a:rPr lang="tr-TR" sz="3000" dirty="0" err="1"/>
              <a:t>rods</a:t>
            </a:r>
            <a:r>
              <a:rPr lang="tr-TR" sz="3000" dirty="0"/>
              <a:t> </a:t>
            </a:r>
            <a:r>
              <a:rPr lang="tr-TR" sz="3000" dirty="0" err="1"/>
              <a:t>or</a:t>
            </a:r>
            <a:r>
              <a:rPr lang="tr-TR" sz="3000" dirty="0"/>
              <a:t> </a:t>
            </a:r>
            <a:r>
              <a:rPr lang="tr-TR" sz="3000" dirty="0" err="1"/>
              <a:t>plates</a:t>
            </a:r>
            <a:r>
              <a:rPr lang="tr-TR" sz="3000" dirty="0"/>
              <a:t>.</a:t>
            </a:r>
          </a:p>
          <a:p>
            <a:r>
              <a:rPr lang="en-US" sz="3000" dirty="0"/>
              <a:t> Cancellous bone has a higher surface-area-to-volume ratio than cortical bone because it is </a:t>
            </a:r>
            <a:r>
              <a:rPr lang="en-US" sz="3000" b="1" dirty="0"/>
              <a:t>less dense</a:t>
            </a:r>
            <a:r>
              <a:rPr lang="en-US" sz="3000" dirty="0"/>
              <a:t>. </a:t>
            </a:r>
            <a:endParaRPr lang="tr-TR" sz="3000" dirty="0"/>
          </a:p>
          <a:p>
            <a:r>
              <a:rPr lang="en-US" sz="3000" dirty="0"/>
              <a:t>This makes it softer and weaker, but </a:t>
            </a:r>
            <a:r>
              <a:rPr lang="en-US" sz="3000" b="1" dirty="0"/>
              <a:t>more flexible</a:t>
            </a:r>
            <a:r>
              <a:rPr lang="en-US" sz="3000" dirty="0"/>
              <a:t>. </a:t>
            </a:r>
          </a:p>
          <a:p>
            <a:r>
              <a:rPr lang="tr-TR" sz="3200" dirty="0" err="1"/>
              <a:t>It</a:t>
            </a:r>
            <a:r>
              <a:rPr lang="tr-TR" sz="3200" dirty="0"/>
              <a:t> </a:t>
            </a:r>
            <a:r>
              <a:rPr lang="tr-TR" sz="3200" dirty="0" err="1"/>
              <a:t>reduces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density</a:t>
            </a:r>
            <a:r>
              <a:rPr lang="tr-TR" sz="3200" dirty="0"/>
              <a:t> of bone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allows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ends</a:t>
            </a:r>
            <a:r>
              <a:rPr lang="tr-TR" sz="3200" dirty="0"/>
              <a:t> of </a:t>
            </a:r>
            <a:r>
              <a:rPr lang="tr-TR" sz="3200" dirty="0" err="1"/>
              <a:t>long</a:t>
            </a:r>
            <a:r>
              <a:rPr lang="tr-TR" sz="3200" dirty="0"/>
              <a:t> </a:t>
            </a:r>
            <a:r>
              <a:rPr lang="tr-TR" sz="3200" dirty="0" err="1"/>
              <a:t>bones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compress</a:t>
            </a:r>
            <a:r>
              <a:rPr lang="tr-TR" sz="3200" dirty="0"/>
              <a:t> as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result</a:t>
            </a:r>
            <a:r>
              <a:rPr lang="tr-TR" sz="3200" dirty="0"/>
              <a:t> of </a:t>
            </a:r>
            <a:r>
              <a:rPr lang="tr-TR" sz="3200" dirty="0" err="1"/>
              <a:t>stresses</a:t>
            </a:r>
            <a:r>
              <a:rPr lang="tr-TR" sz="3200" dirty="0"/>
              <a:t> </a:t>
            </a:r>
            <a:r>
              <a:rPr lang="tr-TR" sz="3200" dirty="0" err="1"/>
              <a:t>applied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bone.</a:t>
            </a:r>
            <a:endParaRPr lang="tr-TR" sz="3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8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0228" y="566057"/>
            <a:ext cx="10613572" cy="6030686"/>
          </a:xfrm>
        </p:spPr>
        <p:txBody>
          <a:bodyPr>
            <a:normAutofit/>
          </a:bodyPr>
          <a:lstStyle/>
          <a:p>
            <a:r>
              <a:rPr lang="en-US" dirty="0"/>
              <a:t>The greater surface area also makes it </a:t>
            </a:r>
            <a:r>
              <a:rPr lang="en-US" b="1" dirty="0"/>
              <a:t>suitable for metabolic activities </a:t>
            </a:r>
            <a:r>
              <a:rPr lang="en-US" dirty="0"/>
              <a:t>such as the exchange of calcium ions. </a:t>
            </a:r>
          </a:p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contains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/>
              <a:t>bone </a:t>
            </a:r>
            <a:r>
              <a:rPr lang="tr-TR" b="1" dirty="0" err="1"/>
              <a:t>marrow</a:t>
            </a:r>
            <a:r>
              <a:rPr lang="tr-TR" b="1" dirty="0"/>
              <a:t> </a:t>
            </a:r>
          </a:p>
          <a:p>
            <a:r>
              <a:rPr lang="tr-TR" dirty="0" err="1"/>
              <a:t>Plays</a:t>
            </a:r>
            <a:r>
              <a:rPr lang="tr-TR" dirty="0"/>
              <a:t> an </a:t>
            </a:r>
            <a:r>
              <a:rPr lang="tr-TR" dirty="0" err="1"/>
              <a:t>important</a:t>
            </a:r>
            <a:r>
              <a:rPr lang="tr-TR" dirty="0"/>
              <a:t> role of </a:t>
            </a:r>
            <a:r>
              <a:rPr lang="tr-TR" dirty="0" err="1"/>
              <a:t>protecting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marrow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.</a:t>
            </a:r>
            <a:endParaRPr lang="en-US" dirty="0"/>
          </a:p>
          <a:p>
            <a:r>
              <a:rPr lang="en-US" dirty="0"/>
              <a:t>Cancellous bone is typically found at the </a:t>
            </a:r>
            <a:r>
              <a:rPr lang="en-US" b="1" dirty="0"/>
              <a:t>ends of long bones</a:t>
            </a:r>
            <a:r>
              <a:rPr lang="en-US" dirty="0"/>
              <a:t>, near to joints and within the </a:t>
            </a:r>
            <a:r>
              <a:rPr lang="en-US" b="1" dirty="0"/>
              <a:t>interior of verte</a:t>
            </a:r>
            <a:r>
              <a:rPr lang="en-US" dirty="0"/>
              <a:t>brae. </a:t>
            </a:r>
            <a:endParaRPr lang="tr-TR" dirty="0"/>
          </a:p>
          <a:p>
            <a:r>
              <a:rPr lang="en-US" dirty="0" err="1"/>
              <a:t>Cancellous</a:t>
            </a:r>
            <a:r>
              <a:rPr lang="en-US" dirty="0"/>
              <a:t> bone is </a:t>
            </a:r>
            <a:r>
              <a:rPr lang="en-US" b="1" dirty="0"/>
              <a:t>highly vascular</a:t>
            </a:r>
            <a:r>
              <a:rPr lang="en-US" dirty="0"/>
              <a:t> and frequently contains red bone marrow</a:t>
            </a:r>
            <a:r>
              <a:rPr lang="tr-TR" dirty="0"/>
              <a:t> </a:t>
            </a:r>
            <a:r>
              <a:rPr lang="en-US" dirty="0"/>
              <a:t>where </a:t>
            </a:r>
            <a:r>
              <a:rPr lang="en-US" b="1" dirty="0" err="1"/>
              <a:t>haematopoiesis</a:t>
            </a:r>
            <a:r>
              <a:rPr lang="en-US" dirty="0"/>
              <a:t>, the production of blood cells, occurs. </a:t>
            </a:r>
            <a:endParaRPr lang="tr-TR" dirty="0"/>
          </a:p>
          <a:p>
            <a:r>
              <a:rPr lang="en-US" dirty="0"/>
              <a:t>The primary anatomical and functional unit of </a:t>
            </a:r>
            <a:r>
              <a:rPr lang="en-US" dirty="0" err="1"/>
              <a:t>cancellous</a:t>
            </a:r>
            <a:r>
              <a:rPr lang="en-US" dirty="0"/>
              <a:t> bone is the </a:t>
            </a:r>
            <a:r>
              <a:rPr lang="en-US" b="1" dirty="0" err="1"/>
              <a:t>trabecula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trabeculae</a:t>
            </a:r>
            <a:r>
              <a:rPr lang="en-US" dirty="0"/>
              <a:t> are aligned towards the mechanical load distribution that a bone experiences within long bones such as the femur.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419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49086" y="665312"/>
            <a:ext cx="9818914" cy="6192688"/>
          </a:xfrm>
        </p:spPr>
        <p:txBody>
          <a:bodyPr>
            <a:normAutofit/>
          </a:bodyPr>
          <a:lstStyle/>
          <a:p>
            <a:r>
              <a:rPr lang="tr-TR" dirty="0" err="1"/>
              <a:t>Red</a:t>
            </a:r>
            <a:r>
              <a:rPr lang="tr-TR" dirty="0"/>
              <a:t> bone </a:t>
            </a:r>
            <a:r>
              <a:rPr lang="tr-TR" dirty="0" err="1"/>
              <a:t>marrow</a:t>
            </a:r>
            <a:r>
              <a:rPr lang="tr-TR" dirty="0"/>
              <a:t> is </a:t>
            </a:r>
            <a:r>
              <a:rPr lang="tr-TR" dirty="0" err="1"/>
              <a:t>found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trabuculae</a:t>
            </a:r>
            <a:r>
              <a:rPr lang="tr-TR" dirty="0"/>
              <a:t>. </a:t>
            </a:r>
          </a:p>
          <a:p>
            <a:r>
              <a:rPr lang="tr-TR" dirty="0"/>
              <a:t>Blood </a:t>
            </a:r>
            <a:r>
              <a:rPr lang="tr-TR" dirty="0" err="1"/>
              <a:t>vessels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tissue</a:t>
            </a:r>
            <a:r>
              <a:rPr lang="tr-TR" dirty="0"/>
              <a:t> deliver </a:t>
            </a:r>
            <a:r>
              <a:rPr lang="tr-TR" dirty="0" err="1"/>
              <a:t>nutrients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osteocytes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remove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. 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red</a:t>
            </a:r>
            <a:r>
              <a:rPr lang="tr-TR" dirty="0"/>
              <a:t> bone </a:t>
            </a:r>
            <a:r>
              <a:rPr lang="tr-TR" dirty="0" err="1"/>
              <a:t>marrow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femur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interior</a:t>
            </a:r>
            <a:r>
              <a:rPr lang="tr-TR" dirty="0"/>
              <a:t> of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ileum</a:t>
            </a:r>
            <a:r>
              <a:rPr lang="tr-TR" dirty="0"/>
              <a:t>, </a:t>
            </a:r>
            <a:r>
              <a:rPr lang="tr-TR" dirty="0" err="1"/>
              <a:t>forms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.</a:t>
            </a:r>
          </a:p>
          <a:p>
            <a:r>
              <a:rPr lang="en-US" dirty="0"/>
              <a:t>Trabecular marrow is composed of a network of rod- and plate-like elements that make the overall organ lighter and allow room for blood vessels and marrow. </a:t>
            </a:r>
            <a:endParaRPr lang="tr-TR" dirty="0"/>
          </a:p>
          <a:p>
            <a:r>
              <a:rPr lang="en-US" dirty="0"/>
              <a:t>Trabecular bone accounts for the remaining 20% of total bone mass but has nearly ten times the surface area of compact bone.</a:t>
            </a:r>
          </a:p>
          <a:p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236706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tr-TR" b="1" dirty="0"/>
              <a:t>Bone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4285" y="980728"/>
            <a:ext cx="10711543" cy="5528929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bone</a:t>
            </a:r>
            <a:r>
              <a:rPr lang="en-US" dirty="0"/>
              <a:t> is a rigid organ that constitutes part of the vertebrate</a:t>
            </a:r>
            <a:r>
              <a:rPr lang="tr-TR" dirty="0"/>
              <a:t> </a:t>
            </a:r>
            <a:r>
              <a:rPr lang="en-US" dirty="0"/>
              <a:t>skeleton. </a:t>
            </a:r>
            <a:endParaRPr lang="tr-TR" dirty="0"/>
          </a:p>
          <a:p>
            <a:r>
              <a:rPr lang="en-US" dirty="0"/>
              <a:t>Bone tissue (osseous tissue) is , a type of </a:t>
            </a:r>
            <a:r>
              <a:rPr lang="en-US" b="1" dirty="0"/>
              <a:t>dense connective tissue</a:t>
            </a:r>
            <a:r>
              <a:rPr lang="en-US" dirty="0"/>
              <a:t>. </a:t>
            </a:r>
          </a:p>
          <a:p>
            <a:r>
              <a:rPr lang="en-US" dirty="0"/>
              <a:t>Bones support and protect the various organs of the body, produce red and white blood cells, store minerals and enable mobility. </a:t>
            </a:r>
            <a:endParaRPr lang="tr-TR" dirty="0"/>
          </a:p>
          <a:p>
            <a:r>
              <a:rPr lang="en-US" dirty="0"/>
              <a:t>Bones come in a variety of shapes and sizes and have a complex internal and external structure.</a:t>
            </a:r>
            <a:endParaRPr lang="tr-TR" dirty="0"/>
          </a:p>
          <a:p>
            <a:r>
              <a:rPr lang="en-US" dirty="0"/>
              <a:t>They are lightweight but strong and hard, and serve multiple functions.</a:t>
            </a:r>
          </a:p>
          <a:p>
            <a:r>
              <a:rPr lang="en-US" dirty="0"/>
              <a:t>It has a honeycomb-like matrix inside, which helps to give the bone rigidity. </a:t>
            </a:r>
            <a:endParaRPr lang="tr-TR" dirty="0"/>
          </a:p>
          <a:p>
            <a:r>
              <a:rPr lang="en-US" dirty="0"/>
              <a:t>Bone tissue is made up of different types of bone cells.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681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b="1" dirty="0"/>
              <a:t>Bone marrow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743" y="1340768"/>
            <a:ext cx="11277600" cy="5256584"/>
          </a:xfrm>
        </p:spPr>
        <p:txBody>
          <a:bodyPr>
            <a:normAutofit/>
          </a:bodyPr>
          <a:lstStyle/>
          <a:p>
            <a:r>
              <a:rPr lang="en-US" sz="3200" dirty="0"/>
              <a:t>Bone marrow, also known as myeloid tissue in red bone marrow, can be found in almost any bone that holds </a:t>
            </a:r>
            <a:r>
              <a:rPr lang="en-US" sz="3200" dirty="0" err="1"/>
              <a:t>cancellous</a:t>
            </a:r>
            <a:r>
              <a:rPr lang="en-US" sz="3200" dirty="0"/>
              <a:t> tissue. </a:t>
            </a:r>
            <a:endParaRPr lang="tr-TR" sz="3200" dirty="0"/>
          </a:p>
          <a:p>
            <a:r>
              <a:rPr lang="en-US" sz="3200" dirty="0"/>
              <a:t>In newborns, all such bones are filled exclusively with red marrow or hematopoietic marrow </a:t>
            </a:r>
            <a:endParaRPr lang="tr-TR" sz="3200" dirty="0"/>
          </a:p>
          <a:p>
            <a:r>
              <a:rPr lang="tr-TR" sz="3200" dirty="0"/>
              <a:t>B</a:t>
            </a:r>
            <a:r>
              <a:rPr lang="en-US" sz="3200" dirty="0" err="1"/>
              <a:t>ut</a:t>
            </a:r>
            <a:r>
              <a:rPr lang="en-US" sz="3200" dirty="0"/>
              <a:t> as the child ages the hematopoietic fraction decreases in quantity and the fatty/ yellow fraction called marrow adipose tissue (MAT) increases</a:t>
            </a:r>
            <a:endParaRPr lang="tr-TR" sz="3200" dirty="0"/>
          </a:p>
          <a:p>
            <a:r>
              <a:rPr lang="en-US" sz="3200" dirty="0"/>
              <a:t> In adults, red marrow is mostly found in the bone marrow of the femur, the ribs, the vertebrae and pelvic bones</a:t>
            </a:r>
            <a:r>
              <a:rPr lang="tr-TR" sz="3200" dirty="0"/>
              <a:t>.</a:t>
            </a:r>
            <a:endParaRPr lang="en-US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15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bone(smal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36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figur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86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b="1" dirty="0"/>
              <a:t>Bone tissue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743" y="1143000"/>
            <a:ext cx="10798628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	</a:t>
            </a:r>
            <a:r>
              <a:rPr lang="en-US" b="1" dirty="0"/>
              <a:t>Bone cells</a:t>
            </a:r>
          </a:p>
          <a:p>
            <a:r>
              <a:rPr lang="en-US" dirty="0"/>
              <a:t>Bone is a metabolically active tissue composed of several types of cells. </a:t>
            </a:r>
            <a:endParaRPr lang="tr-TR" dirty="0"/>
          </a:p>
          <a:p>
            <a:r>
              <a:rPr lang="en-US" dirty="0"/>
              <a:t>These cells include </a:t>
            </a:r>
            <a:r>
              <a:rPr lang="en-US" dirty="0" err="1"/>
              <a:t>osteoblasts</a:t>
            </a:r>
            <a:r>
              <a:rPr lang="en-US" dirty="0"/>
              <a:t>, which are involved in the creation and mineralization of bone tissue, </a:t>
            </a:r>
            <a:r>
              <a:rPr lang="en-US" dirty="0" err="1"/>
              <a:t>osteocytes</a:t>
            </a:r>
            <a:r>
              <a:rPr lang="en-US" dirty="0"/>
              <a:t>, and </a:t>
            </a:r>
            <a:r>
              <a:rPr lang="en-US" dirty="0" err="1"/>
              <a:t>osteoclasts</a:t>
            </a:r>
            <a:r>
              <a:rPr lang="en-US" dirty="0"/>
              <a:t>, which are involved in the </a:t>
            </a:r>
            <a:r>
              <a:rPr lang="en-US" dirty="0" err="1"/>
              <a:t>reabsorption</a:t>
            </a:r>
            <a:r>
              <a:rPr lang="en-US" dirty="0"/>
              <a:t> of bone tissue. </a:t>
            </a:r>
            <a:endParaRPr lang="tr-TR" dirty="0"/>
          </a:p>
          <a:p>
            <a:r>
              <a:rPr lang="en-US" dirty="0"/>
              <a:t>Osteoblasts and osteocytes are derived from </a:t>
            </a:r>
            <a:r>
              <a:rPr lang="en-US" dirty="0" err="1"/>
              <a:t>osteoprogenitor</a:t>
            </a:r>
            <a:r>
              <a:rPr lang="en-US" dirty="0"/>
              <a:t> cells, but osteoclasts are derived from the same cells that differentiate to form macrophages and monocytes.</a:t>
            </a:r>
            <a:endParaRPr lang="tr-TR" baseline="30000" dirty="0"/>
          </a:p>
          <a:p>
            <a:r>
              <a:rPr lang="en-US" dirty="0"/>
              <a:t> Within the marrow of the bone there are also hematopoietic stem cells. </a:t>
            </a:r>
            <a:endParaRPr lang="tr-TR" dirty="0"/>
          </a:p>
          <a:p>
            <a:r>
              <a:rPr lang="en-US" dirty="0"/>
              <a:t>These cells give rise to other cells, including white blood cells, red blood cells, and platelets</a:t>
            </a:r>
            <a:r>
              <a:rPr lang="tr-TR" dirty="0"/>
              <a:t>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121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hl4A-41"/>
          <p:cNvPicPr>
            <a:picLocks noChangeAspect="1" noChangeArrowheads="1"/>
          </p:cNvPicPr>
          <p:nvPr/>
        </p:nvPicPr>
        <p:blipFill>
          <a:blip r:embed="rId2" cstate="print"/>
          <a:srcRect t="7759"/>
          <a:stretch>
            <a:fillRect/>
          </a:stretch>
        </p:blipFill>
        <p:spPr bwMode="auto">
          <a:xfrm>
            <a:off x="1741489" y="549276"/>
            <a:ext cx="8531225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075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1143000"/>
          </a:xfrm>
        </p:spPr>
        <p:txBody>
          <a:bodyPr/>
          <a:lstStyle/>
          <a:p>
            <a:r>
              <a:rPr lang="en-US" b="1" dirty="0" err="1"/>
              <a:t>Osteoblast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53143" y="1164771"/>
            <a:ext cx="10537371" cy="5526360"/>
          </a:xfrm>
        </p:spPr>
        <p:txBody>
          <a:bodyPr>
            <a:normAutofit/>
          </a:bodyPr>
          <a:lstStyle/>
          <a:p>
            <a:r>
              <a:rPr lang="en-US" dirty="0"/>
              <a:t>Light micrograph of </a:t>
            </a:r>
            <a:r>
              <a:rPr lang="en-US" dirty="0" err="1"/>
              <a:t>cancellous</a:t>
            </a:r>
            <a:r>
              <a:rPr lang="en-US" dirty="0"/>
              <a:t> decalcified bone displaying </a:t>
            </a:r>
            <a:r>
              <a:rPr lang="en-US" dirty="0" err="1"/>
              <a:t>osteoblasts</a:t>
            </a:r>
            <a:r>
              <a:rPr lang="en-US" dirty="0"/>
              <a:t> actively synthesizing </a:t>
            </a:r>
            <a:r>
              <a:rPr lang="en-US" dirty="0" err="1"/>
              <a:t>osteoid</a:t>
            </a:r>
            <a:r>
              <a:rPr lang="en-US" dirty="0"/>
              <a:t>, containing two </a:t>
            </a:r>
            <a:r>
              <a:rPr lang="en-US" dirty="0" err="1"/>
              <a:t>osteocytes</a:t>
            </a:r>
            <a:r>
              <a:rPr lang="en-US" dirty="0"/>
              <a:t>.</a:t>
            </a:r>
          </a:p>
          <a:p>
            <a:r>
              <a:rPr lang="en-US" dirty="0" err="1"/>
              <a:t>Osteoblasts</a:t>
            </a:r>
            <a:r>
              <a:rPr lang="en-US" dirty="0"/>
              <a:t> are </a:t>
            </a:r>
            <a:r>
              <a:rPr lang="en-US" dirty="0" err="1"/>
              <a:t>mononucleate</a:t>
            </a:r>
            <a:r>
              <a:rPr lang="en-US" dirty="0"/>
              <a:t> bone-forming cells. </a:t>
            </a:r>
            <a:endParaRPr lang="tr-TR" dirty="0"/>
          </a:p>
          <a:p>
            <a:r>
              <a:rPr lang="en-US" dirty="0"/>
              <a:t>They are located on the surface of </a:t>
            </a:r>
            <a:r>
              <a:rPr lang="en-US" dirty="0" err="1"/>
              <a:t>osteon</a:t>
            </a:r>
            <a:r>
              <a:rPr lang="en-US" dirty="0"/>
              <a:t> seams and make a protein mixture known as </a:t>
            </a:r>
            <a:r>
              <a:rPr lang="en-US" dirty="0" err="1"/>
              <a:t>osteoid</a:t>
            </a:r>
            <a:r>
              <a:rPr lang="en-US" dirty="0"/>
              <a:t>, which mineralizes to become bone.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osteoid</a:t>
            </a:r>
            <a:r>
              <a:rPr lang="en-US" dirty="0"/>
              <a:t> seam is a narrow region of newly formed organic matrix, not yet mineralized, located on the surface of a bone.</a:t>
            </a:r>
            <a:endParaRPr lang="tr-TR" dirty="0"/>
          </a:p>
          <a:p>
            <a:r>
              <a:rPr lang="en-US" dirty="0"/>
              <a:t> </a:t>
            </a:r>
            <a:r>
              <a:rPr lang="en-US" dirty="0" err="1"/>
              <a:t>Osteoid</a:t>
            </a:r>
            <a:r>
              <a:rPr lang="en-US" dirty="0"/>
              <a:t> is primarily composed of Type I collagen. </a:t>
            </a:r>
            <a:endParaRPr lang="tr-TR" dirty="0"/>
          </a:p>
          <a:p>
            <a:r>
              <a:rPr lang="en-US" dirty="0" err="1"/>
              <a:t>Osteoblasts</a:t>
            </a:r>
            <a:r>
              <a:rPr lang="en-US" dirty="0"/>
              <a:t> also manufacture hormones, such as prostaglandins, to act on the bone itself. 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osteoblast</a:t>
            </a:r>
            <a:r>
              <a:rPr lang="en-US" dirty="0"/>
              <a:t> creates and repairs new bone by actually building around itself.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59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599" y="522514"/>
            <a:ext cx="11016343" cy="6146846"/>
          </a:xfrm>
        </p:spPr>
        <p:txBody>
          <a:bodyPr>
            <a:normAutofit/>
          </a:bodyPr>
          <a:lstStyle/>
          <a:p>
            <a:r>
              <a:rPr lang="en-US" dirty="0"/>
              <a:t>First, the </a:t>
            </a:r>
            <a:r>
              <a:rPr lang="en-US" dirty="0" err="1"/>
              <a:t>osteoblast</a:t>
            </a:r>
            <a:r>
              <a:rPr lang="en-US" dirty="0"/>
              <a:t> puts up collagen fibers. </a:t>
            </a:r>
            <a:endParaRPr lang="tr-TR" dirty="0"/>
          </a:p>
          <a:p>
            <a:r>
              <a:rPr lang="en-US" dirty="0"/>
              <a:t>These collagen fibers are used as a framework for the </a:t>
            </a:r>
            <a:r>
              <a:rPr lang="en-US" dirty="0" err="1"/>
              <a:t>osteoblasts</a:t>
            </a:r>
            <a:r>
              <a:rPr lang="en-US" dirty="0"/>
              <a:t>' work. </a:t>
            </a:r>
            <a:endParaRPr lang="tr-TR" dirty="0"/>
          </a:p>
          <a:p>
            <a:r>
              <a:rPr lang="en-US" dirty="0"/>
              <a:t>The </a:t>
            </a:r>
            <a:r>
              <a:rPr lang="en-US" dirty="0" err="1"/>
              <a:t>osteoblast</a:t>
            </a:r>
            <a:r>
              <a:rPr lang="en-US" dirty="0"/>
              <a:t> then deposits calcium phosphate which is hardened by hydroxide and bicarbonate ions.</a:t>
            </a:r>
            <a:endParaRPr lang="tr-TR" dirty="0"/>
          </a:p>
          <a:p>
            <a:r>
              <a:rPr lang="en-US" dirty="0"/>
              <a:t> The brand new bone created by the </a:t>
            </a:r>
            <a:r>
              <a:rPr lang="en-US" dirty="0" err="1"/>
              <a:t>osteoblast</a:t>
            </a:r>
            <a:r>
              <a:rPr lang="en-US" dirty="0"/>
              <a:t> is called </a:t>
            </a:r>
            <a:r>
              <a:rPr lang="en-US" dirty="0" err="1"/>
              <a:t>osteoid</a:t>
            </a:r>
            <a:r>
              <a:rPr lang="tr-TR" dirty="0"/>
              <a:t>.</a:t>
            </a:r>
            <a:endParaRPr lang="tr-TR" baseline="30000" dirty="0"/>
          </a:p>
          <a:p>
            <a:r>
              <a:rPr lang="en-US" dirty="0"/>
              <a:t> Once the </a:t>
            </a:r>
            <a:r>
              <a:rPr lang="en-US" dirty="0" err="1"/>
              <a:t>osteoblast</a:t>
            </a:r>
            <a:r>
              <a:rPr lang="en-US" dirty="0"/>
              <a:t> is finished working it is actually trapped inside the bone once it hardens.</a:t>
            </a:r>
            <a:endParaRPr lang="tr-TR" dirty="0"/>
          </a:p>
          <a:p>
            <a:r>
              <a:rPr lang="en-US" dirty="0"/>
              <a:t>When the </a:t>
            </a:r>
            <a:r>
              <a:rPr lang="en-US" dirty="0" err="1"/>
              <a:t>osteoblast</a:t>
            </a:r>
            <a:r>
              <a:rPr lang="en-US" dirty="0"/>
              <a:t> becomes trapped, it becomes known as an </a:t>
            </a:r>
            <a:r>
              <a:rPr lang="en-US" dirty="0" err="1"/>
              <a:t>osteocyte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Other osteoblasts remain on the top of the new bone and are used to protect the underlying bone, these become lining cells.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8565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Osteoblasts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6" y="260350"/>
            <a:ext cx="8748713" cy="557053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957614" y="5948363"/>
            <a:ext cx="7733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altLang="zh-CN" sz="2400" b="1">
                <a:ea typeface="SimSun" pitchFamily="2" charset="-122"/>
              </a:rPr>
              <a:t>Osteoblast</a:t>
            </a:r>
            <a:r>
              <a:rPr lang="tr-TR" altLang="zh-CN" sz="2400" b="1"/>
              <a:t>lar</a:t>
            </a:r>
            <a:r>
              <a:rPr lang="de-DE" altLang="zh-CN" sz="2400" b="1">
                <a:ea typeface="SimSun" pitchFamily="2" charset="-122"/>
              </a:rPr>
              <a:t> </a:t>
            </a:r>
            <a:endParaRPr lang="tr-TR" altLang="zh-CN" sz="2400" b="1"/>
          </a:p>
          <a:p>
            <a:pPr algn="ctr"/>
            <a:r>
              <a:rPr lang="de-DE" altLang="zh-CN">
                <a:ea typeface="SimSun" pitchFamily="2" charset="-122"/>
              </a:rPr>
              <a:t> </a:t>
            </a:r>
            <a:r>
              <a:rPr lang="de-DE" altLang="zh-CN">
                <a:ea typeface="SimSun" pitchFamily="2" charset="-122"/>
                <a:hlinkClick r:id="rId3"/>
              </a:rPr>
              <a:t>http://www.thecrookstoncollection.com/Collection/medslides/Medslides6.htm</a:t>
            </a:r>
            <a:r>
              <a:rPr lang="de-DE" altLang="zh-CN">
                <a:ea typeface="SimSun" pitchFamily="2" charset="-122"/>
              </a:rPr>
              <a:t>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55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p4A-49"/>
          <p:cNvPicPr>
            <a:picLocks noChangeAspect="1" noChangeArrowheads="1"/>
          </p:cNvPicPr>
          <p:nvPr/>
        </p:nvPicPr>
        <p:blipFill>
          <a:blip r:embed="rId2" cstate="print"/>
          <a:srcRect t="6282"/>
          <a:stretch>
            <a:fillRect/>
          </a:stretch>
        </p:blipFill>
        <p:spPr bwMode="auto">
          <a:xfrm>
            <a:off x="1739901" y="404814"/>
            <a:ext cx="86772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575051" y="6211888"/>
            <a:ext cx="467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altLang="zh-CN" sz="2400" b="1">
                <a:latin typeface="Arial" charset="0"/>
                <a:ea typeface="SimSun" pitchFamily="2" charset="-122"/>
              </a:rPr>
              <a:t>Kemik dokusu ve osteoblastlar</a:t>
            </a:r>
            <a:endParaRPr lang="tr-TR" sz="2400" b="1">
              <a:latin typeface="Arial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863976" y="439739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/>
              <a:t>Osteoblast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859589" y="476251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/>
              <a:t>Osteoblast</a:t>
            </a:r>
          </a:p>
        </p:txBody>
      </p:sp>
    </p:spTree>
    <p:extLst>
      <p:ext uri="{BB962C8B-B14F-4D97-AF65-F5344CB8AC3E}">
        <p14:creationId xmlns:p14="http://schemas.microsoft.com/office/powerpoint/2010/main" val="3982175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494"/>
            <a:ext cx="10515600" cy="1325563"/>
          </a:xfrm>
        </p:spPr>
        <p:txBody>
          <a:bodyPr/>
          <a:lstStyle/>
          <a:p>
            <a:r>
              <a:rPr lang="en-US" b="1" dirty="0" err="1"/>
              <a:t>Osteocyte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045028"/>
            <a:ext cx="11136086" cy="5377543"/>
          </a:xfrm>
        </p:spPr>
        <p:txBody>
          <a:bodyPr>
            <a:noAutofit/>
          </a:bodyPr>
          <a:lstStyle/>
          <a:p>
            <a:r>
              <a:rPr lang="en-US" sz="3200" dirty="0" err="1"/>
              <a:t>Osteocytes</a:t>
            </a:r>
            <a:r>
              <a:rPr lang="en-US" sz="3200" dirty="0"/>
              <a:t> are mostly inactive </a:t>
            </a:r>
            <a:r>
              <a:rPr lang="en-US" sz="3200" dirty="0" err="1"/>
              <a:t>osteoblasts</a:t>
            </a:r>
            <a:r>
              <a:rPr lang="en-US" sz="3200" dirty="0"/>
              <a:t>.</a:t>
            </a:r>
            <a:endParaRPr lang="tr-TR" sz="3200" baseline="30000" dirty="0"/>
          </a:p>
          <a:p>
            <a:r>
              <a:rPr lang="tr-TR" sz="3200" dirty="0" err="1"/>
              <a:t>They</a:t>
            </a:r>
            <a:r>
              <a:rPr lang="en-US" sz="3200" dirty="0"/>
              <a:t> originate from osteoblasts that have migrated into and become trapped and surrounded by bone matrix that they produced.</a:t>
            </a:r>
            <a:endParaRPr lang="tr-TR" sz="3200" baseline="30000" dirty="0"/>
          </a:p>
          <a:p>
            <a:r>
              <a:rPr lang="en-US" sz="3200" dirty="0"/>
              <a:t>The spaces they occupy are known as lacunae.</a:t>
            </a:r>
            <a:endParaRPr lang="tr-TR" sz="3200" dirty="0"/>
          </a:p>
          <a:p>
            <a:r>
              <a:rPr lang="en-US" sz="3200" dirty="0" err="1"/>
              <a:t>Osteocytes</a:t>
            </a:r>
            <a:r>
              <a:rPr lang="en-US" sz="3200" dirty="0"/>
              <a:t> have many processes that reach out to meet </a:t>
            </a:r>
            <a:r>
              <a:rPr lang="en-US" sz="3200" dirty="0" err="1"/>
              <a:t>osteoblasts</a:t>
            </a:r>
            <a:r>
              <a:rPr lang="en-US" sz="3200" dirty="0"/>
              <a:t> and other </a:t>
            </a:r>
            <a:r>
              <a:rPr lang="en-US" sz="3200" dirty="0" err="1"/>
              <a:t>osteocytes</a:t>
            </a:r>
            <a:r>
              <a:rPr lang="en-US" sz="3200" dirty="0"/>
              <a:t> probably for the purposes of communication</a:t>
            </a:r>
            <a:endParaRPr lang="tr-TR" sz="3200" dirty="0"/>
          </a:p>
          <a:p>
            <a:r>
              <a:rPr lang="en-US" sz="3200" dirty="0" err="1"/>
              <a:t>Osteocytes</a:t>
            </a:r>
            <a:r>
              <a:rPr lang="en-US" sz="3200" dirty="0"/>
              <a:t> remain in contact with other cells in the bone through gap junctions—coupled cell processes—which pass through small channels in the bone matrix called the </a:t>
            </a:r>
            <a:r>
              <a:rPr lang="en-US" sz="3200" dirty="0" err="1"/>
              <a:t>canaliculi</a:t>
            </a:r>
            <a:r>
              <a:rPr lang="en-US" sz="3200" dirty="0"/>
              <a:t>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1453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59148" y="664028"/>
            <a:ext cx="10651109" cy="677091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200" dirty="0" err="1"/>
              <a:t>Osteoblasts</a:t>
            </a:r>
            <a:r>
              <a:rPr lang="en-US" sz="3200" dirty="0"/>
              <a:t> and </a:t>
            </a:r>
            <a:r>
              <a:rPr lang="en-US" sz="3200" dirty="0" err="1"/>
              <a:t>osteocytes</a:t>
            </a:r>
            <a:r>
              <a:rPr lang="tr-TR" sz="3200" dirty="0"/>
              <a:t> </a:t>
            </a:r>
            <a:r>
              <a:rPr lang="en-US" sz="3200" dirty="0"/>
              <a:t>are involved in the formation and mineralization of bone; </a:t>
            </a:r>
            <a:r>
              <a:rPr lang="en-US" sz="3200" dirty="0" err="1"/>
              <a:t>osteoclasts</a:t>
            </a:r>
            <a:r>
              <a:rPr lang="en-US" sz="3200" dirty="0"/>
              <a:t> are involved in the </a:t>
            </a:r>
            <a:r>
              <a:rPr lang="en-US" sz="3200" dirty="0" err="1"/>
              <a:t>resorption</a:t>
            </a:r>
            <a:r>
              <a:rPr lang="en-US" sz="3200" dirty="0"/>
              <a:t> of bone tissue. </a:t>
            </a:r>
            <a:endParaRPr lang="tr-TR" sz="3200" dirty="0"/>
          </a:p>
          <a:p>
            <a:r>
              <a:rPr lang="en-US" sz="3200" dirty="0"/>
              <a:t>Modified (flattened) </a:t>
            </a:r>
            <a:r>
              <a:rPr lang="en-US" sz="3200" dirty="0" err="1"/>
              <a:t>osteoblasts</a:t>
            </a:r>
            <a:r>
              <a:rPr lang="en-US" sz="3200" dirty="0"/>
              <a:t> become the lining cells that form a protective layer on the bone surface.</a:t>
            </a:r>
            <a:endParaRPr lang="tr-TR" sz="3200" dirty="0"/>
          </a:p>
          <a:p>
            <a:r>
              <a:rPr lang="en-US" sz="3200" dirty="0"/>
              <a:t> The </a:t>
            </a:r>
            <a:r>
              <a:rPr lang="en-US" sz="3200" dirty="0" err="1"/>
              <a:t>mineralised</a:t>
            </a:r>
            <a:r>
              <a:rPr lang="en-US" sz="3200" dirty="0"/>
              <a:t> matrix of bone tissue has an </a:t>
            </a:r>
            <a:r>
              <a:rPr lang="en-US" sz="3200" b="1" dirty="0"/>
              <a:t>organic</a:t>
            </a:r>
            <a:r>
              <a:rPr lang="en-US" sz="3200" dirty="0"/>
              <a:t> component, mainly collagen and an </a:t>
            </a:r>
            <a:r>
              <a:rPr lang="en-US" sz="3200" b="1" dirty="0"/>
              <a:t>inorganic</a:t>
            </a:r>
            <a:r>
              <a:rPr lang="en-US" sz="3200" dirty="0"/>
              <a:t> component, bon</a:t>
            </a:r>
            <a:r>
              <a:rPr lang="tr-TR" sz="3200" dirty="0"/>
              <a:t>e</a:t>
            </a:r>
            <a:r>
              <a:rPr lang="en-US" sz="3200" dirty="0"/>
              <a:t> minerals made up of various salts.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04233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p4A-43"/>
          <p:cNvPicPr>
            <a:picLocks noChangeAspect="1" noChangeArrowheads="1"/>
          </p:cNvPicPr>
          <p:nvPr/>
        </p:nvPicPr>
        <p:blipFill>
          <a:blip r:embed="rId2" cstate="print"/>
          <a:srcRect t="6839"/>
          <a:stretch>
            <a:fillRect/>
          </a:stretch>
        </p:blipFill>
        <p:spPr bwMode="auto">
          <a:xfrm>
            <a:off x="1812925" y="260351"/>
            <a:ext cx="86042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373563" y="6140452"/>
            <a:ext cx="4509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>
                <a:ea typeface="SimSun" pitchFamily="2" charset="-122"/>
              </a:rPr>
              <a:t>Osteocyte, </a:t>
            </a:r>
            <a:r>
              <a:rPr lang="tr-TR" altLang="zh-CN" sz="2400" b="1" dirty="0">
                <a:ea typeface="SimSun" pitchFamily="2" charset="-122"/>
              </a:rPr>
              <a:t>Small </a:t>
            </a:r>
            <a:r>
              <a:rPr lang="tr-TR" altLang="zh-CN" sz="2400" b="1" dirty="0" err="1">
                <a:ea typeface="SimSun" pitchFamily="2" charset="-122"/>
              </a:rPr>
              <a:t>channels</a:t>
            </a:r>
            <a:endParaRPr lang="tr-TR" sz="2400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878513" y="3594100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b="1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397260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hl4A-42"/>
          <p:cNvPicPr>
            <a:picLocks noChangeAspect="1" noChangeArrowheads="1"/>
          </p:cNvPicPr>
          <p:nvPr/>
        </p:nvPicPr>
        <p:blipFill>
          <a:blip r:embed="rId2" cstate="print"/>
          <a:srcRect t="7256"/>
          <a:stretch>
            <a:fillRect/>
          </a:stretch>
        </p:blipFill>
        <p:spPr bwMode="auto">
          <a:xfrm>
            <a:off x="1704975" y="260350"/>
            <a:ext cx="87122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619375" y="589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411538" y="6186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063750" y="6211889"/>
            <a:ext cx="7828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Kemik dokuda konsantrik lameller, osteositler ve kanalcıklar</a:t>
            </a:r>
          </a:p>
        </p:txBody>
      </p:sp>
    </p:spTree>
    <p:extLst>
      <p:ext uri="{BB962C8B-B14F-4D97-AF65-F5344CB8AC3E}">
        <p14:creationId xmlns:p14="http://schemas.microsoft.com/office/powerpoint/2010/main" val="645986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SEMost.jpg (16997 バイト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0" y="238126"/>
            <a:ext cx="8243888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774826" y="5881689"/>
            <a:ext cx="85328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tr-TR" sz="2400"/>
              <a:t>Osteositlerin taramalı elektron mikroskobunda (SEM) görünüşü. </a:t>
            </a:r>
          </a:p>
          <a:p>
            <a:pPr algn="ctr">
              <a:lnSpc>
                <a:spcPct val="105000"/>
              </a:lnSpc>
            </a:pPr>
            <a:r>
              <a:rPr lang="tr-TR" sz="2400"/>
              <a:t>Kemik matriksi EDTA ve KOH ile uzaklaştırılmıştır. x2000</a:t>
            </a:r>
          </a:p>
        </p:txBody>
      </p:sp>
    </p:spTree>
    <p:extLst>
      <p:ext uri="{BB962C8B-B14F-4D97-AF65-F5344CB8AC3E}">
        <p14:creationId xmlns:p14="http://schemas.microsoft.com/office/powerpoint/2010/main" val="379564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3-17"/>
          <p:cNvPicPr>
            <a:picLocks noChangeAspect="1" noChangeArrowheads="1"/>
          </p:cNvPicPr>
          <p:nvPr/>
        </p:nvPicPr>
        <p:blipFill>
          <a:blip r:embed="rId2" cstate="print"/>
          <a:srcRect l="10629" t="15994" r="11386" b="16103"/>
          <a:stretch>
            <a:fillRect/>
          </a:stretch>
        </p:blipFill>
        <p:spPr bwMode="auto">
          <a:xfrm>
            <a:off x="1774825" y="333375"/>
            <a:ext cx="8675688" cy="56657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232400" y="6140450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Osteositler</a:t>
            </a:r>
          </a:p>
        </p:txBody>
      </p:sp>
    </p:spTree>
    <p:extLst>
      <p:ext uri="{BB962C8B-B14F-4D97-AF65-F5344CB8AC3E}">
        <p14:creationId xmlns:p14="http://schemas.microsoft.com/office/powerpoint/2010/main" val="293948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30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765175"/>
            <a:ext cx="864235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159376" y="5805489"/>
            <a:ext cx="197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Kemik dokusu</a:t>
            </a:r>
          </a:p>
        </p:txBody>
      </p:sp>
    </p:spTree>
    <p:extLst>
      <p:ext uri="{BB962C8B-B14F-4D97-AF65-F5344CB8AC3E}">
        <p14:creationId xmlns:p14="http://schemas.microsoft.com/office/powerpoint/2010/main" val="1287651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4" y="260351"/>
            <a:ext cx="7921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919289" y="6165850"/>
            <a:ext cx="819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ea typeface="SimSun" pitchFamily="2" charset="-122"/>
              </a:rPr>
              <a:t>Kemik dokusu</a:t>
            </a:r>
            <a:endParaRPr lang="tr-TR" sz="2400" b="1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7519989" y="2944814"/>
            <a:ext cx="150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İç halkasal</a:t>
            </a:r>
          </a:p>
          <a:p>
            <a:r>
              <a:rPr lang="tr-TR" sz="2400" b="1"/>
              <a:t>lameller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9275763" y="1938338"/>
            <a:ext cx="1245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Endosteum</a:t>
            </a:r>
          </a:p>
        </p:txBody>
      </p:sp>
    </p:spTree>
    <p:extLst>
      <p:ext uri="{BB962C8B-B14F-4D97-AF65-F5344CB8AC3E}">
        <p14:creationId xmlns:p14="http://schemas.microsoft.com/office/powerpoint/2010/main" val="364747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333375"/>
            <a:ext cx="77771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221163" y="6211888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Havers sistemi veya Osteon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9394826" y="1395413"/>
            <a:ext cx="9675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/>
              <a:t>Havers </a:t>
            </a:r>
          </a:p>
          <a:p>
            <a:r>
              <a:rPr lang="tr-TR" sz="2000" b="1"/>
              <a:t>kanalı</a:t>
            </a:r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8832851" y="1628775"/>
            <a:ext cx="504825" cy="287338"/>
          </a:xfrm>
          <a:prstGeom prst="leftArrow">
            <a:avLst>
              <a:gd name="adj1" fmla="val 38935"/>
              <a:gd name="adj2" fmla="val 4694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943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3-12"/>
          <p:cNvPicPr>
            <a:picLocks noChangeAspect="1" noChangeArrowheads="1"/>
          </p:cNvPicPr>
          <p:nvPr/>
        </p:nvPicPr>
        <p:blipFill>
          <a:blip r:embed="rId2" cstate="print"/>
          <a:srcRect l="10611" t="15642" r="10303" b="15053"/>
          <a:stretch>
            <a:fillRect/>
          </a:stretch>
        </p:blipFill>
        <p:spPr bwMode="auto">
          <a:xfrm>
            <a:off x="1920875" y="260351"/>
            <a:ext cx="84963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434814" y="5876926"/>
            <a:ext cx="7182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400"/>
              <a:t>Sert kemik yapısında Osteositler (O), Havers kanalı (HC), </a:t>
            </a:r>
          </a:p>
          <a:p>
            <a:pPr algn="ctr"/>
            <a:r>
              <a:rPr lang="tr-TR" sz="2400"/>
              <a:t>Havers sistemi ve ara lameller (IL)</a:t>
            </a:r>
          </a:p>
        </p:txBody>
      </p:sp>
    </p:spTree>
    <p:extLst>
      <p:ext uri="{BB962C8B-B14F-4D97-AF65-F5344CB8AC3E}">
        <p14:creationId xmlns:p14="http://schemas.microsoft.com/office/powerpoint/2010/main" val="698607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b="1" dirty="0" err="1"/>
              <a:t>Osteoclast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599" y="1268760"/>
            <a:ext cx="11103429" cy="5589240"/>
          </a:xfrm>
        </p:spPr>
        <p:txBody>
          <a:bodyPr>
            <a:normAutofit/>
          </a:bodyPr>
          <a:lstStyle/>
          <a:p>
            <a:r>
              <a:rPr lang="en-US" dirty="0" err="1"/>
              <a:t>Osteoclasts</a:t>
            </a:r>
            <a:r>
              <a:rPr lang="en-US" dirty="0"/>
              <a:t> are very large multinucleate cells that are responsible for the breakdown of bones by the process of bone </a:t>
            </a:r>
            <a:r>
              <a:rPr lang="en-US" dirty="0" err="1"/>
              <a:t>resorption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New bone is then formed by the </a:t>
            </a:r>
            <a:r>
              <a:rPr lang="en-US" dirty="0" err="1"/>
              <a:t>osteoblasts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Bone is constantly </a:t>
            </a:r>
            <a:r>
              <a:rPr lang="en-US" dirty="0" err="1"/>
              <a:t>remodelled</a:t>
            </a:r>
            <a:r>
              <a:rPr lang="en-US" dirty="0"/>
              <a:t> by the </a:t>
            </a:r>
            <a:r>
              <a:rPr lang="en-US" dirty="0" err="1"/>
              <a:t>resorption</a:t>
            </a:r>
            <a:r>
              <a:rPr lang="en-US" dirty="0"/>
              <a:t> of </a:t>
            </a:r>
            <a:r>
              <a:rPr lang="en-US" dirty="0" err="1"/>
              <a:t>osteoclasts</a:t>
            </a:r>
            <a:r>
              <a:rPr lang="en-US" dirty="0"/>
              <a:t> and created by </a:t>
            </a:r>
            <a:r>
              <a:rPr lang="en-US" dirty="0" err="1"/>
              <a:t>osteoblasts</a:t>
            </a:r>
            <a:r>
              <a:rPr lang="en-US" dirty="0"/>
              <a:t>.</a:t>
            </a:r>
            <a:endParaRPr lang="tr-TR" baseline="30000" dirty="0"/>
          </a:p>
          <a:p>
            <a:r>
              <a:rPr lang="en-US" dirty="0"/>
              <a:t> </a:t>
            </a:r>
            <a:r>
              <a:rPr lang="en-US" dirty="0" err="1"/>
              <a:t>Osteoclasts</a:t>
            </a:r>
            <a:r>
              <a:rPr lang="en-US" dirty="0"/>
              <a:t> are large cells with multiple nuclei</a:t>
            </a:r>
            <a:r>
              <a:rPr lang="tr-TR" dirty="0"/>
              <a:t> </a:t>
            </a:r>
            <a:r>
              <a:rPr lang="en-US" dirty="0"/>
              <a:t>located on bone surfaces in what are called </a:t>
            </a:r>
            <a:r>
              <a:rPr lang="en-US" i="1" dirty="0" err="1"/>
              <a:t>Howship's</a:t>
            </a:r>
            <a:r>
              <a:rPr lang="en-US" i="1" dirty="0"/>
              <a:t> lacunae</a:t>
            </a:r>
            <a:endParaRPr lang="tr-TR" dirty="0"/>
          </a:p>
          <a:p>
            <a:r>
              <a:rPr lang="en-US" dirty="0"/>
              <a:t>These lacunae are the result of surrounding bone tissue that has been reabsorbed.</a:t>
            </a:r>
            <a:endParaRPr lang="tr-TR" baseline="30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5743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6946"/>
          </a:xfrm>
        </p:spPr>
        <p:txBody>
          <a:bodyPr>
            <a:normAutofit/>
          </a:bodyPr>
          <a:lstStyle/>
          <a:p>
            <a:r>
              <a:rPr lang="en-US" dirty="0"/>
              <a:t>Because the </a:t>
            </a:r>
            <a:r>
              <a:rPr lang="en-US" dirty="0" err="1"/>
              <a:t>osteoclasts</a:t>
            </a:r>
            <a:r>
              <a:rPr lang="en-US" dirty="0"/>
              <a:t> are derived from a </a:t>
            </a:r>
            <a:r>
              <a:rPr lang="en-US" dirty="0" err="1"/>
              <a:t>monocyte</a:t>
            </a:r>
            <a:r>
              <a:rPr lang="en-US" dirty="0"/>
              <a:t> stem-cell lineage, they are equipped with </a:t>
            </a:r>
            <a:r>
              <a:rPr lang="en-US" dirty="0" err="1"/>
              <a:t>phagocytic</a:t>
            </a:r>
            <a:r>
              <a:rPr lang="en-US" dirty="0"/>
              <a:t>-like mechanisms similar to circulating macrophages</a:t>
            </a:r>
            <a:r>
              <a:rPr lang="tr-TR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Osteoclasts</a:t>
            </a:r>
            <a:r>
              <a:rPr lang="en-US" dirty="0"/>
              <a:t> mature and/or migrate to discrete bone surfaces. </a:t>
            </a:r>
            <a:endParaRPr lang="tr-TR" dirty="0"/>
          </a:p>
          <a:p>
            <a:r>
              <a:rPr lang="en-US" dirty="0"/>
              <a:t>Upon arrival, active enzymes, such as </a:t>
            </a:r>
            <a:r>
              <a:rPr lang="en-US" dirty="0" err="1"/>
              <a:t>tartrate</a:t>
            </a:r>
            <a:r>
              <a:rPr lang="en-US" dirty="0"/>
              <a:t> resistant acid </a:t>
            </a:r>
            <a:r>
              <a:rPr lang="en-US" dirty="0" err="1"/>
              <a:t>phosphatase</a:t>
            </a:r>
            <a:r>
              <a:rPr lang="en-US" dirty="0"/>
              <a:t>, are secreted against the mineral substrate.</a:t>
            </a:r>
            <a:endParaRPr lang="tr-TR" baseline="30000" dirty="0"/>
          </a:p>
          <a:p>
            <a:r>
              <a:rPr lang="en-US" dirty="0"/>
              <a:t>The </a:t>
            </a:r>
            <a:r>
              <a:rPr lang="en-US" dirty="0" err="1"/>
              <a:t>reabsorption</a:t>
            </a:r>
            <a:r>
              <a:rPr lang="en-US" dirty="0"/>
              <a:t> of bone by </a:t>
            </a:r>
            <a:r>
              <a:rPr lang="en-US" dirty="0" err="1"/>
              <a:t>osteoclasts</a:t>
            </a:r>
            <a:r>
              <a:rPr lang="en-US" dirty="0"/>
              <a:t> also plays a role in calcium homeostasis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422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4097" y="620688"/>
            <a:ext cx="10005847" cy="5706540"/>
          </a:xfrm>
        </p:spPr>
        <p:txBody>
          <a:bodyPr>
            <a:normAutofit/>
          </a:bodyPr>
          <a:lstStyle/>
          <a:p>
            <a:r>
              <a:rPr lang="en-US" dirty="0"/>
              <a:t>Bones tissues include </a:t>
            </a:r>
            <a:endParaRPr lang="tr-TR" dirty="0"/>
          </a:p>
          <a:p>
            <a:pPr lvl="1"/>
            <a:r>
              <a:rPr lang="en-US" dirty="0"/>
              <a:t>bone marrow, </a:t>
            </a:r>
            <a:endParaRPr lang="tr-TR" dirty="0"/>
          </a:p>
          <a:p>
            <a:pPr lvl="1"/>
            <a:r>
              <a:rPr lang="en-US" dirty="0" err="1"/>
              <a:t>endosteum</a:t>
            </a:r>
            <a:r>
              <a:rPr lang="en-US" dirty="0"/>
              <a:t>,</a:t>
            </a:r>
            <a:endParaRPr lang="tr-TR" dirty="0"/>
          </a:p>
          <a:p>
            <a:pPr lvl="1"/>
            <a:r>
              <a:rPr lang="en-US" dirty="0" err="1"/>
              <a:t>periosteum</a:t>
            </a:r>
            <a:r>
              <a:rPr lang="en-US" dirty="0"/>
              <a:t>, </a:t>
            </a:r>
            <a:endParaRPr lang="tr-TR" dirty="0"/>
          </a:p>
          <a:p>
            <a:pPr lvl="1"/>
            <a:r>
              <a:rPr lang="en-US" dirty="0"/>
              <a:t>nerves, </a:t>
            </a:r>
            <a:endParaRPr lang="tr-TR" dirty="0"/>
          </a:p>
          <a:p>
            <a:pPr lvl="1"/>
            <a:r>
              <a:rPr lang="en-US" dirty="0"/>
              <a:t>blood vessels </a:t>
            </a:r>
            <a:endParaRPr lang="tr-TR" dirty="0"/>
          </a:p>
          <a:p>
            <a:pPr lvl="1"/>
            <a:r>
              <a:rPr lang="en-US" dirty="0"/>
              <a:t>and cartilage.</a:t>
            </a:r>
          </a:p>
          <a:p>
            <a:r>
              <a:rPr lang="en-US" dirty="0"/>
              <a:t>In the human body at birth, there are over 270 bones,</a:t>
            </a:r>
            <a:r>
              <a:rPr lang="tr-TR" baseline="30000" dirty="0"/>
              <a:t> </a:t>
            </a:r>
            <a:r>
              <a:rPr lang="en-US" dirty="0"/>
              <a:t>but many of these fuse together during development, leaving a total of 206 separate bones in the adult,</a:t>
            </a:r>
            <a:r>
              <a:rPr lang="tr-TR" baseline="30000" dirty="0"/>
              <a:t> </a:t>
            </a:r>
          </a:p>
          <a:p>
            <a:pPr lvl="1"/>
            <a:r>
              <a:rPr lang="en-US" dirty="0"/>
              <a:t>not counting numerous small </a:t>
            </a:r>
            <a:r>
              <a:rPr lang="en-US" dirty="0" err="1"/>
              <a:t>sesamoid</a:t>
            </a:r>
            <a:r>
              <a:rPr lang="en-US" dirty="0"/>
              <a:t> bones. </a:t>
            </a:r>
            <a:endParaRPr lang="tr-TR" dirty="0"/>
          </a:p>
          <a:p>
            <a:r>
              <a:rPr lang="en-US" dirty="0"/>
              <a:t>The largest bone in the body is the femur, and the smallest is the stapes in the middle ear.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7913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osteoc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776" y="188914"/>
            <a:ext cx="77755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399312" y="5991225"/>
            <a:ext cx="75187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altLang="zh-CN" sz="2400" b="1" dirty="0" err="1"/>
              <a:t>Osteoclast</a:t>
            </a:r>
            <a:endParaRPr lang="tr-TR" sz="2400" b="1" dirty="0"/>
          </a:p>
          <a:p>
            <a:pPr algn="ctr"/>
            <a:r>
              <a:rPr lang="tr-TR" altLang="zh-CN" sz="1400" b="1" dirty="0">
                <a:solidFill>
                  <a:srgbClr val="CC00FF"/>
                </a:solidFill>
                <a:hlinkClick r:id="rId3" invalidUrl="http://www.sarcoma.org/pathology_review/pathology introduction/source/osteoclast.html"/>
              </a:rPr>
              <a:t>http://www.sarcoma.org/pathology_review/pathology%2520introduction/source/osteoclast.html</a:t>
            </a:r>
            <a:endParaRPr lang="tr-TR" altLang="zh-CN" sz="1400" b="1" dirty="0">
              <a:solidFill>
                <a:srgbClr val="CC00FF"/>
              </a:solidFill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 rot="10800000">
            <a:off x="7391401" y="3644900"/>
            <a:ext cx="792163" cy="719138"/>
          </a:xfrm>
          <a:prstGeom prst="upArrow">
            <a:avLst>
              <a:gd name="adj1" fmla="val 24250"/>
              <a:gd name="adj2" fmla="val 43486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 rot="10800000">
            <a:off x="4727576" y="3357564"/>
            <a:ext cx="792163" cy="719137"/>
          </a:xfrm>
          <a:prstGeom prst="upArrow">
            <a:avLst>
              <a:gd name="adj1" fmla="val 24250"/>
              <a:gd name="adj2" fmla="val 43486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451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istioc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0" y="231776"/>
            <a:ext cx="792003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 rot="1510234">
            <a:off x="4224338" y="4005264"/>
            <a:ext cx="792162" cy="1222375"/>
          </a:xfrm>
          <a:prstGeom prst="upArrow">
            <a:avLst>
              <a:gd name="adj1" fmla="val 24250"/>
              <a:gd name="adj2" fmla="val 6710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045075" y="6284913"/>
            <a:ext cx="1520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 dirty="0" err="1"/>
              <a:t>Osteoclast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95183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Osteoclast-01"/>
          <p:cNvPicPr>
            <a:picLocks noChangeAspect="1" noChangeArrowheads="1"/>
          </p:cNvPicPr>
          <p:nvPr/>
        </p:nvPicPr>
        <p:blipFill>
          <a:blip r:embed="rId2" cstate="print"/>
          <a:srcRect l="2399"/>
          <a:stretch>
            <a:fillRect/>
          </a:stretch>
        </p:blipFill>
        <p:spPr bwMode="auto">
          <a:xfrm>
            <a:off x="1776413" y="312738"/>
            <a:ext cx="8640762" cy="56372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208214" y="6092825"/>
            <a:ext cx="77755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altLang="zh-CN" sz="2400" b="1" dirty="0" err="1">
                <a:ea typeface="SimSun" pitchFamily="2" charset="-122"/>
              </a:rPr>
              <a:t>Osteoclast</a:t>
            </a:r>
            <a:endParaRPr lang="tr-TR" altLang="zh-CN" sz="2400" b="1" dirty="0"/>
          </a:p>
          <a:p>
            <a:pPr algn="ctr">
              <a:lnSpc>
                <a:spcPct val="95000"/>
              </a:lnSpc>
            </a:pPr>
            <a:r>
              <a:rPr lang="de-DE" altLang="zh-CN" dirty="0">
                <a:ea typeface="SimSun" pitchFamily="2" charset="-122"/>
              </a:rPr>
              <a:t>  </a:t>
            </a:r>
            <a:r>
              <a:rPr lang="de-DE" altLang="zh-CN" sz="1600" dirty="0">
                <a:ea typeface="SimSun" pitchFamily="2" charset="-122"/>
                <a:hlinkClick r:id="rId3"/>
              </a:rPr>
              <a:t>http://www.thecrookstoncollection.com/Collection/medslides/Medslides6.htm</a:t>
            </a:r>
            <a:r>
              <a:rPr lang="de-DE" altLang="zh-CN" sz="1600" dirty="0">
                <a:ea typeface="SimSun" pitchFamily="2" charset="-122"/>
              </a:rPr>
              <a:t> </a:t>
            </a:r>
            <a:endParaRPr lang="tr-TR" sz="1600" dirty="0"/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 rot="1510234">
            <a:off x="3503613" y="4508501"/>
            <a:ext cx="792162" cy="1222375"/>
          </a:xfrm>
          <a:prstGeom prst="upArrow">
            <a:avLst>
              <a:gd name="adj1" fmla="val 24250"/>
              <a:gd name="adj2" fmla="val 6710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34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524001" y="2010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99334" name="Picture 6" descr="2559-055.jpg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338" y="261938"/>
            <a:ext cx="3790950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261938"/>
            <a:ext cx="3683000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383339" y="6092825"/>
            <a:ext cx="4251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 dirty="0" err="1">
                <a:latin typeface="Arial" charset="0"/>
              </a:rPr>
              <a:t>Osteoclasr</a:t>
            </a:r>
            <a:r>
              <a:rPr lang="tr-TR" sz="2000" b="1" dirty="0">
                <a:latin typeface="Arial" charset="0"/>
              </a:rPr>
              <a:t> </a:t>
            </a:r>
            <a:r>
              <a:rPr lang="tr-TR" sz="2000" b="1" dirty="0" err="1">
                <a:latin typeface="Arial" charset="0"/>
              </a:rPr>
              <a:t>with</a:t>
            </a:r>
            <a:r>
              <a:rPr lang="tr-TR" sz="2000" b="1" dirty="0">
                <a:latin typeface="Arial" charset="0"/>
              </a:rPr>
              <a:t> 10 </a:t>
            </a:r>
            <a:r>
              <a:rPr lang="tr-TR" sz="2000" b="1" dirty="0" err="1">
                <a:latin typeface="Arial" charset="0"/>
              </a:rPr>
              <a:t>nuclei</a:t>
            </a:r>
            <a:r>
              <a:rPr lang="tr-TR" sz="2000" b="1" dirty="0">
                <a:latin typeface="Arial" charset="0"/>
              </a:rPr>
              <a:t>,</a:t>
            </a:r>
            <a:r>
              <a:rPr lang="tr-TR" sz="2000" dirty="0">
                <a:latin typeface="Arial" charset="0"/>
              </a:rPr>
              <a:t> x100.</a:t>
            </a:r>
          </a:p>
          <a:p>
            <a:r>
              <a:rPr lang="en-US" altLang="zh-CN" sz="1400" dirty="0">
                <a:latin typeface="Arial" charset="0"/>
                <a:ea typeface="SimSun" pitchFamily="2" charset="-122"/>
                <a:hlinkClick r:id="rId4"/>
              </a:rPr>
              <a:t>http://mmserver.cjp.com/images/image/2559055.jpg</a:t>
            </a:r>
            <a:endParaRPr lang="tr-TR" sz="1400" dirty="0">
              <a:latin typeface="Arial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592395" y="6043613"/>
            <a:ext cx="43717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altLang="zh-CN" sz="2400" b="1" dirty="0" err="1">
                <a:ea typeface="SimSun" pitchFamily="2" charset="-122"/>
              </a:rPr>
              <a:t>Osteoclast</a:t>
            </a:r>
            <a:endParaRPr lang="tr-TR" altLang="zh-CN" sz="2400" b="1" dirty="0"/>
          </a:p>
          <a:p>
            <a:pPr algn="ctr"/>
            <a:r>
              <a:rPr lang="de-DE" altLang="zh-CN" sz="1400" dirty="0">
                <a:ea typeface="SimSun" pitchFamily="2" charset="-122"/>
              </a:rPr>
              <a:t> </a:t>
            </a:r>
            <a:r>
              <a:rPr lang="de-DE" altLang="zh-CN" sz="1000" dirty="0">
                <a:solidFill>
                  <a:srgbClr val="9900CC"/>
                </a:solidFill>
                <a:ea typeface="SimSun" pitchFamily="2" charset="-122"/>
                <a:hlinkClick r:id="rId5"/>
              </a:rPr>
              <a:t>http://www.thecrookstoncollection.com/Collection/medslides/Medslides6.htm</a:t>
            </a:r>
            <a:endParaRPr lang="tr-TR" sz="10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06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Deposition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6658" y="953344"/>
            <a:ext cx="11299371" cy="5904656"/>
          </a:xfrm>
        </p:spPr>
        <p:txBody>
          <a:bodyPr>
            <a:normAutofit/>
          </a:bodyPr>
          <a:lstStyle/>
          <a:p>
            <a:r>
              <a:rPr lang="en-US" sz="3200" dirty="0"/>
              <a:t>The extracellular matrix of bone is laid down by </a:t>
            </a:r>
            <a:r>
              <a:rPr lang="en-US" sz="3200" dirty="0" err="1"/>
              <a:t>osteoblasts</a:t>
            </a:r>
            <a:r>
              <a:rPr lang="en-US" sz="3200" dirty="0"/>
              <a:t>, which secrete both collagen and ground substance. </a:t>
            </a:r>
            <a:endParaRPr lang="tr-TR" sz="3200" dirty="0"/>
          </a:p>
          <a:p>
            <a:r>
              <a:rPr lang="en-US" sz="3200" dirty="0"/>
              <a:t>These </a:t>
            </a:r>
            <a:r>
              <a:rPr lang="en-US" sz="3200" dirty="0" err="1"/>
              <a:t>synthesies</a:t>
            </a:r>
            <a:r>
              <a:rPr lang="en-US" sz="3200" dirty="0"/>
              <a:t> collagen within the cell, and then secrete collagen fibrils. </a:t>
            </a:r>
            <a:endParaRPr lang="tr-TR" sz="3200" dirty="0"/>
          </a:p>
          <a:p>
            <a:r>
              <a:rPr lang="en-US" sz="3200" dirty="0"/>
              <a:t>The collagen </a:t>
            </a:r>
            <a:r>
              <a:rPr lang="en-US" sz="3200" dirty="0" err="1"/>
              <a:t>fibres</a:t>
            </a:r>
            <a:r>
              <a:rPr lang="en-US" sz="3200" dirty="0"/>
              <a:t> rapidly </a:t>
            </a:r>
            <a:r>
              <a:rPr lang="en-US" sz="3200" dirty="0" err="1"/>
              <a:t>polymerise</a:t>
            </a:r>
            <a:r>
              <a:rPr lang="en-US" sz="3200" dirty="0"/>
              <a:t> to form collagen strands. </a:t>
            </a:r>
            <a:endParaRPr lang="tr-TR" sz="3200" dirty="0"/>
          </a:p>
          <a:p>
            <a:r>
              <a:rPr lang="en-US" sz="3200" dirty="0"/>
              <a:t>At this stage they are not yet </a:t>
            </a:r>
            <a:r>
              <a:rPr lang="en-US" sz="3200" dirty="0" err="1"/>
              <a:t>mineralised</a:t>
            </a:r>
            <a:r>
              <a:rPr lang="en-US" sz="3200" dirty="0"/>
              <a:t>, and are called "</a:t>
            </a:r>
            <a:r>
              <a:rPr lang="en-US" sz="3200" dirty="0" err="1"/>
              <a:t>osteoid</a:t>
            </a:r>
            <a:r>
              <a:rPr lang="en-US" sz="3200" dirty="0"/>
              <a:t>".</a:t>
            </a:r>
            <a:endParaRPr lang="tr-TR" sz="3200" dirty="0"/>
          </a:p>
          <a:p>
            <a:r>
              <a:rPr lang="en-US" sz="3200" dirty="0"/>
              <a:t>Around the strands calcium and phosphate precipitate on the surface of these strands, within a days to weeks becoming crystals of </a:t>
            </a:r>
            <a:r>
              <a:rPr lang="en-US" sz="3200" dirty="0" err="1"/>
              <a:t>hydroxyapatite</a:t>
            </a:r>
            <a:r>
              <a:rPr lang="en-US" sz="32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4535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order to </a:t>
            </a:r>
            <a:r>
              <a:rPr lang="en-US" sz="3200" dirty="0" err="1"/>
              <a:t>mineralise</a:t>
            </a:r>
            <a:r>
              <a:rPr lang="en-US" sz="3200" dirty="0"/>
              <a:t> the bone, the </a:t>
            </a:r>
            <a:r>
              <a:rPr lang="en-US" sz="3200" dirty="0" err="1"/>
              <a:t>osteoblasts</a:t>
            </a:r>
            <a:r>
              <a:rPr lang="en-US" sz="3200" dirty="0"/>
              <a:t> secrete vesicles containing alkaline </a:t>
            </a:r>
            <a:r>
              <a:rPr lang="en-US" sz="3200" dirty="0" err="1"/>
              <a:t>phosphatase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This cleaves the phosphate groups and acts as the foci for calcium and phosphate deposition. </a:t>
            </a:r>
            <a:endParaRPr lang="tr-TR" sz="3200" dirty="0"/>
          </a:p>
          <a:p>
            <a:r>
              <a:rPr lang="en-US" sz="3200" dirty="0"/>
              <a:t>The vesicles then rupture and act as a centre for crystals to grow on.</a:t>
            </a:r>
            <a:endParaRPr lang="tr-TR" sz="3200" dirty="0"/>
          </a:p>
          <a:p>
            <a:r>
              <a:rPr lang="en-US" sz="3200" dirty="0"/>
              <a:t> More particularly, bone mineral is formed from globular and plate structures.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9666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tr-TR" b="1" dirty="0" err="1"/>
              <a:t>Development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429" y="1143000"/>
            <a:ext cx="10972800" cy="5192486"/>
          </a:xfrm>
        </p:spPr>
        <p:txBody>
          <a:bodyPr>
            <a:normAutofit/>
          </a:bodyPr>
          <a:lstStyle/>
          <a:p>
            <a:r>
              <a:rPr lang="en-US" sz="3200" dirty="0"/>
              <a:t>The formation of bone is called ossification. </a:t>
            </a:r>
            <a:endParaRPr lang="tr-TR" sz="3200" dirty="0"/>
          </a:p>
          <a:p>
            <a:r>
              <a:rPr lang="en-US" sz="3200" dirty="0"/>
              <a:t>During the fetal stage of development this occurs by two processes:</a:t>
            </a:r>
          </a:p>
          <a:p>
            <a:pPr lvl="1"/>
            <a:r>
              <a:rPr lang="en-US" sz="3200" dirty="0"/>
              <a:t>intramembranous ossification and </a:t>
            </a:r>
          </a:p>
          <a:p>
            <a:pPr lvl="1"/>
            <a:r>
              <a:rPr lang="en-US" sz="3200" dirty="0"/>
              <a:t>endochondral ossification</a:t>
            </a:r>
            <a:r>
              <a:rPr lang="tr-TR" sz="3200" dirty="0"/>
              <a:t>.</a:t>
            </a:r>
          </a:p>
          <a:p>
            <a:r>
              <a:rPr lang="en-US" sz="3200" b="1" dirty="0" err="1"/>
              <a:t>Intramembranous</a:t>
            </a:r>
            <a:r>
              <a:rPr lang="en-US" sz="3200" b="1" dirty="0"/>
              <a:t> ossification </a:t>
            </a:r>
            <a:r>
              <a:rPr lang="en-US" sz="3200" dirty="0"/>
              <a:t>involves the formation of bone from </a:t>
            </a:r>
            <a:r>
              <a:rPr lang="en-US" sz="3200" b="1" dirty="0"/>
              <a:t>connective tissue</a:t>
            </a:r>
            <a:r>
              <a:rPr lang="tr-TR" sz="3200" b="1" dirty="0"/>
              <a:t> </a:t>
            </a:r>
            <a:r>
              <a:rPr lang="en-US" sz="3200" dirty="0"/>
              <a:t>whereas </a:t>
            </a:r>
          </a:p>
          <a:p>
            <a:r>
              <a:rPr lang="en-US" sz="3200" b="1" dirty="0"/>
              <a:t>endochondral ossification </a:t>
            </a:r>
            <a:r>
              <a:rPr lang="en-US" sz="3200" dirty="0"/>
              <a:t>involves the formation of bone from </a:t>
            </a:r>
            <a:r>
              <a:rPr lang="en-US" sz="3200" b="1" dirty="0"/>
              <a:t>cartilage</a:t>
            </a:r>
            <a:r>
              <a:rPr lang="en-US" sz="32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0832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3-28"/>
          <p:cNvPicPr>
            <a:picLocks noChangeAspect="1" noChangeArrowheads="1"/>
          </p:cNvPicPr>
          <p:nvPr/>
        </p:nvPicPr>
        <p:blipFill>
          <a:blip r:embed="rId2" cstate="print"/>
          <a:srcRect l="3261" t="2264" r="50169" b="1791"/>
          <a:stretch>
            <a:fillRect/>
          </a:stretch>
        </p:blipFill>
        <p:spPr bwMode="auto">
          <a:xfrm>
            <a:off x="1919288" y="144464"/>
            <a:ext cx="4222750" cy="6524625"/>
          </a:xfrm>
          <a:prstGeom prst="rect">
            <a:avLst/>
          </a:prstGeom>
          <a:noFill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383339" y="4057651"/>
            <a:ext cx="3889375" cy="27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/>
              <a:t>Kıkırdak içi kemikleşme ve</a:t>
            </a:r>
          </a:p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/>
              <a:t> Epifizyal plak. </a:t>
            </a:r>
          </a:p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/>
              <a:t>Hücre çoğalması PC), </a:t>
            </a:r>
          </a:p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/>
              <a:t>hücre ölümü (D),</a:t>
            </a:r>
          </a:p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/>
              <a:t> kalsifikasyon (PC),</a:t>
            </a:r>
          </a:p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/>
              <a:t> Osteoblast (O) </a:t>
            </a:r>
          </a:p>
        </p:txBody>
      </p:sp>
    </p:spTree>
    <p:extLst>
      <p:ext uri="{BB962C8B-B14F-4D97-AF65-F5344CB8AC3E}">
        <p14:creationId xmlns:p14="http://schemas.microsoft.com/office/powerpoint/2010/main" val="2122353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3-27"/>
          <p:cNvPicPr>
            <a:picLocks noChangeAspect="1" noChangeArrowheads="1"/>
          </p:cNvPicPr>
          <p:nvPr/>
        </p:nvPicPr>
        <p:blipFill>
          <a:blip r:embed="rId2" cstate="print"/>
          <a:srcRect l="7474" t="5902" r="44804" b="7465"/>
          <a:stretch>
            <a:fillRect/>
          </a:stretch>
        </p:blipFill>
        <p:spPr bwMode="auto">
          <a:xfrm>
            <a:off x="1847851" y="187326"/>
            <a:ext cx="4759325" cy="6481763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751763" y="4502150"/>
            <a:ext cx="2520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 b="1"/>
              <a:t>Kıkırdak içi kemikleşme ve</a:t>
            </a:r>
          </a:p>
          <a:p>
            <a:pPr algn="r">
              <a:lnSpc>
                <a:spcPct val="110000"/>
              </a:lnSpc>
              <a:spcAft>
                <a:spcPct val="10000"/>
              </a:spcAft>
            </a:pPr>
            <a:r>
              <a:rPr lang="tr-TR" sz="2400" b="1"/>
              <a:t> kireçleşmiş kıkırdak (CC)</a:t>
            </a:r>
          </a:p>
        </p:txBody>
      </p:sp>
    </p:spTree>
    <p:extLst>
      <p:ext uri="{BB962C8B-B14F-4D97-AF65-F5344CB8AC3E}">
        <p14:creationId xmlns:p14="http://schemas.microsoft.com/office/powerpoint/2010/main" val="1315779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-31"/>
          <p:cNvPicPr>
            <a:picLocks noChangeAspect="1" noChangeArrowheads="1"/>
          </p:cNvPicPr>
          <p:nvPr/>
        </p:nvPicPr>
        <p:blipFill>
          <a:blip r:embed="rId2" cstate="print"/>
          <a:srcRect l="8087" r="42560"/>
          <a:stretch>
            <a:fillRect/>
          </a:stretch>
        </p:blipFill>
        <p:spPr bwMode="auto">
          <a:xfrm>
            <a:off x="2208214" y="252414"/>
            <a:ext cx="4175125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248525" y="5300663"/>
            <a:ext cx="28194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tr-TR" sz="2400">
                <a:latin typeface="Arial" charset="0"/>
              </a:rPr>
              <a:t>Endokondral kemikleşme zonu</a:t>
            </a:r>
          </a:p>
        </p:txBody>
      </p:sp>
    </p:spTree>
    <p:extLst>
      <p:ext uri="{BB962C8B-B14F-4D97-AF65-F5344CB8AC3E}">
        <p14:creationId xmlns:p14="http://schemas.microsoft.com/office/powerpoint/2010/main" val="34560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1886" y="1088570"/>
            <a:ext cx="11440885" cy="5552387"/>
          </a:xfrm>
        </p:spPr>
        <p:txBody>
          <a:bodyPr>
            <a:normAutofit/>
          </a:bodyPr>
          <a:lstStyle/>
          <a:p>
            <a:r>
              <a:rPr lang="en-US" sz="3200" dirty="0"/>
              <a:t>Bone is not uniformly solid, but includes a tough matrix. </a:t>
            </a:r>
            <a:endParaRPr lang="tr-TR" sz="3200" dirty="0"/>
          </a:p>
          <a:p>
            <a:r>
              <a:rPr lang="en-US" sz="3200" dirty="0"/>
              <a:t>This matrix makes up about 30% of the bone and the other 70% is salts that give strength to it. </a:t>
            </a:r>
            <a:endParaRPr lang="tr-TR" sz="3200" dirty="0"/>
          </a:p>
          <a:p>
            <a:r>
              <a:rPr lang="en-US" sz="3200" dirty="0"/>
              <a:t>The matrix is made up of between 90-95% collagen fibers, and the remainder is ground substance</a:t>
            </a:r>
            <a:r>
              <a:rPr lang="tr-TR" sz="3200" dirty="0"/>
              <a:t>.</a:t>
            </a:r>
          </a:p>
          <a:p>
            <a:r>
              <a:rPr lang="en-US" sz="3200" dirty="0"/>
              <a:t>The primary bone tissue, is relatively hard and lightweight.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82466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Functio</a:t>
            </a:r>
            <a:r>
              <a:rPr lang="tr-TR" b="1" dirty="0"/>
              <a:t>n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03512" y="1268760"/>
            <a:ext cx="896448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Functions of Bone</a:t>
            </a:r>
            <a:endParaRPr lang="tr-TR" dirty="0"/>
          </a:p>
          <a:p>
            <a:r>
              <a:rPr lang="en-US" b="1" dirty="0"/>
              <a:t>Mechanical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Gives structure</a:t>
            </a:r>
          </a:p>
          <a:p>
            <a:pPr lvl="1"/>
            <a:r>
              <a:rPr lang="en-US" dirty="0"/>
              <a:t>Facilitates movement</a:t>
            </a:r>
          </a:p>
          <a:p>
            <a:pPr lvl="1"/>
            <a:r>
              <a:rPr lang="en-US" dirty="0"/>
              <a:t>Facilitates hearing</a:t>
            </a:r>
          </a:p>
          <a:p>
            <a:r>
              <a:rPr lang="en-US" b="1" dirty="0"/>
              <a:t>Synthetic</a:t>
            </a:r>
            <a:r>
              <a:rPr lang="en-US" dirty="0"/>
              <a:t> </a:t>
            </a:r>
            <a:endParaRPr lang="tr-TR" dirty="0"/>
          </a:p>
          <a:p>
            <a:pPr lvl="1"/>
            <a:r>
              <a:rPr lang="en-US" dirty="0"/>
              <a:t>Contains bone marrow</a:t>
            </a:r>
          </a:p>
          <a:p>
            <a:r>
              <a:rPr lang="en-US" b="1" dirty="0"/>
              <a:t>Metabolic</a:t>
            </a:r>
            <a:r>
              <a:rPr lang="en-US" dirty="0"/>
              <a:t> </a:t>
            </a:r>
            <a:endParaRPr lang="tr-TR" dirty="0"/>
          </a:p>
          <a:p>
            <a:pPr lvl="1"/>
            <a:r>
              <a:rPr lang="en-US" dirty="0"/>
              <a:t>Stores calcium</a:t>
            </a:r>
          </a:p>
          <a:p>
            <a:pPr lvl="1"/>
            <a:r>
              <a:rPr lang="en-US" dirty="0"/>
              <a:t>Helps regulate the acid-base balance</a:t>
            </a:r>
          </a:p>
          <a:p>
            <a:pPr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40970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771900" y="3019425"/>
            <a:ext cx="4658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5400" dirty="0">
                <a:latin typeface="Monotype Corsiva" pitchFamily="66" charset="0"/>
              </a:rPr>
              <a:t>BLOOD TISSUE</a:t>
            </a:r>
          </a:p>
        </p:txBody>
      </p:sp>
    </p:spTree>
    <p:extLst>
      <p:ext uri="{BB962C8B-B14F-4D97-AF65-F5344CB8AC3E}">
        <p14:creationId xmlns:p14="http://schemas.microsoft.com/office/powerpoint/2010/main" val="3766957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47240" y="1527859"/>
            <a:ext cx="11227443" cy="5821543"/>
          </a:xfrm>
        </p:spPr>
        <p:txBody>
          <a:bodyPr/>
          <a:lstStyle/>
          <a:p>
            <a:r>
              <a:rPr lang="en-US" sz="3200" dirty="0"/>
              <a:t>In terms of histology, blood is considered a </a:t>
            </a:r>
            <a:r>
              <a:rPr lang="en-US" sz="3200" b="1" dirty="0"/>
              <a:t>specialized form of connective tissue</a:t>
            </a:r>
            <a:r>
              <a:rPr lang="en-US" sz="3200" dirty="0"/>
              <a:t>, originated from  bones and the presence of potential molecular fibers in the form of </a:t>
            </a:r>
            <a:r>
              <a:rPr lang="en-US" sz="3200" dirty="0" err="1"/>
              <a:t>fibrinoge</a:t>
            </a:r>
            <a:r>
              <a:rPr lang="tr-TR" sz="3200" dirty="0"/>
              <a:t>n</a:t>
            </a:r>
            <a:endParaRPr lang="en-US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5163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5584" y="924858"/>
            <a:ext cx="10232020" cy="5933142"/>
          </a:xfrm>
        </p:spPr>
        <p:txBody>
          <a:bodyPr/>
          <a:lstStyle/>
          <a:p>
            <a:r>
              <a:rPr lang="en-US" sz="3200" b="1" dirty="0"/>
              <a:t>Blood</a:t>
            </a:r>
            <a:r>
              <a:rPr lang="en-US" sz="3200" dirty="0"/>
              <a:t> is a body fluid</a:t>
            </a:r>
            <a:r>
              <a:rPr lang="tr-TR" sz="3200" dirty="0"/>
              <a:t> </a:t>
            </a:r>
            <a:r>
              <a:rPr lang="en-US" sz="3200" dirty="0"/>
              <a:t>that delivers nutrients and oxygen to the cells and transports metabolic waste products away from the cells.</a:t>
            </a:r>
          </a:p>
          <a:p>
            <a:r>
              <a:rPr lang="en-US" sz="3200" dirty="0"/>
              <a:t>In vertebrates, it is composed of blood cells</a:t>
            </a:r>
            <a:r>
              <a:rPr lang="tr-TR" sz="3200" dirty="0"/>
              <a:t> </a:t>
            </a:r>
            <a:r>
              <a:rPr lang="en-US" sz="3200" dirty="0"/>
              <a:t>suspended in blood plasma.</a:t>
            </a:r>
          </a:p>
          <a:p>
            <a:r>
              <a:rPr lang="en-US" sz="3200" dirty="0"/>
              <a:t>The blood cells are mainly </a:t>
            </a:r>
          </a:p>
          <a:p>
            <a:pPr lvl="1"/>
            <a:r>
              <a:rPr lang="en-US" sz="3200" dirty="0"/>
              <a:t>red blood cells (also called RBCs or erythrocytes), </a:t>
            </a:r>
          </a:p>
          <a:p>
            <a:pPr lvl="1"/>
            <a:r>
              <a:rPr lang="en-US" sz="3200" dirty="0"/>
              <a:t>white blood cells (also called WBCs or leukocytes) and </a:t>
            </a:r>
          </a:p>
          <a:p>
            <a:pPr lvl="1"/>
            <a:r>
              <a:rPr lang="en-US" sz="3200" dirty="0"/>
              <a:t>platelets (also called thrombocytes). </a:t>
            </a:r>
            <a:endParaRPr lang="tr-TR" sz="3200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954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5862" y="642657"/>
            <a:ext cx="10741305" cy="5898418"/>
          </a:xfrm>
        </p:spPr>
        <p:txBody>
          <a:bodyPr/>
          <a:lstStyle/>
          <a:p>
            <a:r>
              <a:rPr lang="en-US" sz="3200" dirty="0"/>
              <a:t>The most abundant cells are </a:t>
            </a:r>
            <a:r>
              <a:rPr lang="en-US" sz="3200" b="1" dirty="0"/>
              <a:t>red blood cells</a:t>
            </a:r>
            <a:r>
              <a:rPr lang="en-US" sz="3200" dirty="0"/>
              <a:t>.</a:t>
            </a:r>
            <a:endParaRPr lang="tr-TR" sz="3200" dirty="0"/>
          </a:p>
          <a:p>
            <a:r>
              <a:rPr lang="en-US" sz="3200" dirty="0"/>
              <a:t>These contain </a:t>
            </a:r>
            <a:r>
              <a:rPr lang="en-US" sz="3200" b="1" dirty="0"/>
              <a:t>hemoglobin</a:t>
            </a:r>
            <a:r>
              <a:rPr lang="en-US" sz="3200" dirty="0"/>
              <a:t>, an iron-containing protein, which facilitates </a:t>
            </a:r>
            <a:r>
              <a:rPr lang="en-US" sz="3200" b="1" dirty="0"/>
              <a:t>oxygen transport </a:t>
            </a:r>
            <a:r>
              <a:rPr lang="en-US" sz="3200" dirty="0"/>
              <a:t>by reversibly binding to this respiratory gas and greatly increasing its solubility in blood.</a:t>
            </a:r>
            <a:endParaRPr lang="tr-TR" sz="3200" dirty="0"/>
          </a:p>
          <a:p>
            <a:r>
              <a:rPr lang="en-US" sz="3200" dirty="0"/>
              <a:t> In contrast, carbon dioxide is mostly transported </a:t>
            </a:r>
            <a:r>
              <a:rPr lang="en-US" sz="3200" dirty="0" err="1"/>
              <a:t>extracellularly</a:t>
            </a:r>
            <a:r>
              <a:rPr lang="en-US" sz="3200" dirty="0"/>
              <a:t> as bicarbonate ion transported in plasma.</a:t>
            </a:r>
          </a:p>
          <a:p>
            <a:r>
              <a:rPr lang="en-US" sz="3200" dirty="0"/>
              <a:t>Vertebrate blood is </a:t>
            </a:r>
          </a:p>
          <a:p>
            <a:pPr lvl="1"/>
            <a:r>
              <a:rPr lang="en-US" sz="3200" b="1" dirty="0"/>
              <a:t>bright red </a:t>
            </a:r>
            <a:r>
              <a:rPr lang="en-US" sz="3200" dirty="0"/>
              <a:t>when its hemoglobin is </a:t>
            </a:r>
            <a:r>
              <a:rPr lang="en-US" sz="3200" b="1" dirty="0"/>
              <a:t>oxygenated</a:t>
            </a:r>
            <a:r>
              <a:rPr lang="en-US" sz="3200" dirty="0"/>
              <a:t> and </a:t>
            </a:r>
          </a:p>
          <a:p>
            <a:pPr lvl="1"/>
            <a:r>
              <a:rPr lang="en-US" sz="3200" b="1" dirty="0"/>
              <a:t>dark red </a:t>
            </a:r>
            <a:r>
              <a:rPr lang="en-US" sz="3200" dirty="0"/>
              <a:t>when it is </a:t>
            </a:r>
            <a:r>
              <a:rPr lang="en-US" sz="3200" b="1" dirty="0"/>
              <a:t>deoxygenated</a:t>
            </a:r>
            <a:r>
              <a:rPr lang="en-US" sz="3200" dirty="0"/>
              <a:t>. </a:t>
            </a:r>
            <a:endParaRPr lang="tr-TR" sz="3200" dirty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6693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6137" y="682906"/>
            <a:ext cx="10845478" cy="5741043"/>
          </a:xfrm>
        </p:spPr>
        <p:txBody>
          <a:bodyPr>
            <a:normAutofit/>
          </a:bodyPr>
          <a:lstStyle/>
          <a:p>
            <a:r>
              <a:rPr lang="en-US" sz="3200" dirty="0"/>
              <a:t>Some animals, such as crustaceans and mollusks, use </a:t>
            </a:r>
            <a:r>
              <a:rPr lang="en-US" sz="3200" b="1" dirty="0" err="1"/>
              <a:t>hemocyanin</a:t>
            </a:r>
            <a:r>
              <a:rPr lang="tr-TR" sz="3200" dirty="0"/>
              <a:t> </a:t>
            </a:r>
            <a:r>
              <a:rPr lang="en-US" sz="3200" dirty="0"/>
              <a:t>to carry oxygen, instead of hemoglobin.</a:t>
            </a:r>
            <a:endParaRPr lang="tr-TR" sz="3200" dirty="0"/>
          </a:p>
          <a:p>
            <a:r>
              <a:rPr lang="en-US" sz="3200" dirty="0"/>
              <a:t>Insects and some mollusks use a fluid called </a:t>
            </a:r>
            <a:r>
              <a:rPr lang="en-US" sz="3200" b="1" dirty="0" err="1"/>
              <a:t>hemolymph</a:t>
            </a:r>
            <a:r>
              <a:rPr lang="en-US" sz="3200" dirty="0"/>
              <a:t> instead of blood, the difference is, </a:t>
            </a:r>
            <a:r>
              <a:rPr lang="en-US" sz="3200" dirty="0" err="1"/>
              <a:t>hemolymph</a:t>
            </a:r>
            <a:r>
              <a:rPr lang="en-US" sz="3200" dirty="0"/>
              <a:t> is not a closed circulatory system.</a:t>
            </a:r>
            <a:endParaRPr lang="tr-TR" sz="3200" dirty="0"/>
          </a:p>
          <a:p>
            <a:r>
              <a:rPr lang="en-US" sz="3200" dirty="0"/>
              <a:t> In most insects, this "blood" does not contain oxygen-carrying molecules such as hemoglobin because their bodies are small enough for their tracheal system  for supplying oxygen.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63580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Jawed vertebrates have an </a:t>
            </a:r>
            <a:r>
              <a:rPr lang="en-US" sz="3200" b="1" dirty="0"/>
              <a:t>adaptive immune system</a:t>
            </a:r>
            <a:r>
              <a:rPr lang="en-US" sz="3200" dirty="0"/>
              <a:t>, based largely on </a:t>
            </a:r>
            <a:r>
              <a:rPr lang="en-US" sz="3200" b="1" dirty="0"/>
              <a:t>white blood cells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White blood cells function on defense </a:t>
            </a:r>
            <a:r>
              <a:rPr lang="en-US" sz="3200" dirty="0" err="1"/>
              <a:t>againts</a:t>
            </a:r>
            <a:r>
              <a:rPr lang="en-US" sz="3200" dirty="0"/>
              <a:t> infections and parasites. </a:t>
            </a:r>
            <a:endParaRPr lang="tr-TR" sz="3200" dirty="0"/>
          </a:p>
          <a:p>
            <a:r>
              <a:rPr lang="en-US" sz="3200" b="1" dirty="0"/>
              <a:t>Platelets</a:t>
            </a:r>
            <a:r>
              <a:rPr lang="en-US" sz="3200" dirty="0"/>
              <a:t> are important in </a:t>
            </a:r>
            <a:r>
              <a:rPr lang="en-US" sz="3200" b="1" dirty="0"/>
              <a:t>coagulation</a:t>
            </a:r>
            <a:endParaRPr lang="tr-TR" sz="3200" b="1" dirty="0"/>
          </a:p>
          <a:p>
            <a:r>
              <a:rPr lang="en-US" sz="3200" dirty="0"/>
              <a:t>Arthropods, using </a:t>
            </a:r>
            <a:r>
              <a:rPr lang="en-US" sz="3200" dirty="0" err="1"/>
              <a:t>hemolymph</a:t>
            </a:r>
            <a:r>
              <a:rPr lang="en-US" sz="3200" dirty="0"/>
              <a:t>, have </a:t>
            </a:r>
            <a:r>
              <a:rPr lang="en-US" sz="3200" dirty="0" err="1"/>
              <a:t>hemocytes</a:t>
            </a:r>
            <a:r>
              <a:rPr lang="tr-TR" sz="3200" dirty="0"/>
              <a:t> </a:t>
            </a:r>
            <a:r>
              <a:rPr lang="en-US" sz="3200" dirty="0"/>
              <a:t>as part of their immune system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39852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5585" y="764704"/>
            <a:ext cx="10880202" cy="5462476"/>
          </a:xfrm>
        </p:spPr>
        <p:txBody>
          <a:bodyPr/>
          <a:lstStyle/>
          <a:p>
            <a:r>
              <a:rPr lang="en-US" sz="3200" dirty="0"/>
              <a:t>Blood is circulated around the body through blood </a:t>
            </a:r>
            <a:r>
              <a:rPr lang="en-US" sz="3200" b="1" dirty="0"/>
              <a:t>vessels</a:t>
            </a:r>
            <a:r>
              <a:rPr lang="tr-TR" sz="3200" dirty="0"/>
              <a:t> </a:t>
            </a:r>
            <a:r>
              <a:rPr lang="en-US" sz="3200" dirty="0"/>
              <a:t>by the pumping action of the heart. </a:t>
            </a:r>
            <a:endParaRPr lang="tr-TR" sz="3200" dirty="0"/>
          </a:p>
          <a:p>
            <a:r>
              <a:rPr lang="en-US" sz="3200" dirty="0"/>
              <a:t>In animals with lungs, </a:t>
            </a:r>
            <a:endParaRPr lang="tr-TR" sz="3200" dirty="0"/>
          </a:p>
          <a:p>
            <a:pPr lvl="1"/>
            <a:r>
              <a:rPr lang="en-US" sz="3200" b="1" dirty="0"/>
              <a:t>Arterial vessels </a:t>
            </a:r>
            <a:r>
              <a:rPr lang="en-US" sz="3200" dirty="0"/>
              <a:t>carries oxygen from inhaled air to the tissues</a:t>
            </a:r>
            <a:endParaRPr lang="tr-TR" sz="3200" dirty="0"/>
          </a:p>
          <a:p>
            <a:pPr lvl="1"/>
            <a:r>
              <a:rPr lang="tr-TR" sz="3200" b="1" dirty="0"/>
              <a:t>V</a:t>
            </a:r>
            <a:r>
              <a:rPr lang="en-US" sz="3200" b="1" dirty="0" err="1"/>
              <a:t>enous</a:t>
            </a:r>
            <a:r>
              <a:rPr lang="en-US" sz="3200" b="1" dirty="0"/>
              <a:t> vessels</a:t>
            </a:r>
            <a:r>
              <a:rPr lang="en-US" sz="3200" dirty="0"/>
              <a:t>, carries carbon dioxide, a waste product of metabolism produced by cells, from the tissues to the lungs to be exhaled.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262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9536" y="44624"/>
            <a:ext cx="8229600" cy="1143000"/>
          </a:xfrm>
        </p:spPr>
        <p:txBody>
          <a:bodyPr/>
          <a:lstStyle/>
          <a:p>
            <a:r>
              <a:rPr lang="tr-TR" dirty="0"/>
              <a:t>F</a:t>
            </a:r>
            <a:r>
              <a:rPr lang="en-US" dirty="0" err="1"/>
              <a:t>unctions</a:t>
            </a:r>
            <a:r>
              <a:rPr lang="en-US" dirty="0"/>
              <a:t> of Blood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68101" y="1609546"/>
            <a:ext cx="10602410" cy="4779680"/>
          </a:xfrm>
        </p:spPr>
        <p:txBody>
          <a:bodyPr/>
          <a:lstStyle/>
          <a:p>
            <a:r>
              <a:rPr lang="en-US" sz="3200" b="1" dirty="0"/>
              <a:t>Supply of oxygen to tissues </a:t>
            </a:r>
            <a:r>
              <a:rPr lang="en-US" sz="3200" dirty="0"/>
              <a:t>(bound to hemoglobin, which is carried in red cells)</a:t>
            </a:r>
          </a:p>
          <a:p>
            <a:r>
              <a:rPr lang="en-US" sz="3200" b="1" dirty="0"/>
              <a:t>Supply of nutrients </a:t>
            </a:r>
            <a:r>
              <a:rPr lang="en-US" sz="3200" dirty="0"/>
              <a:t>such as glucose, amino acids, and fatty acids (dissolved in the blood or bound to plasma proteins </a:t>
            </a:r>
            <a:endParaRPr lang="tr-TR" sz="3200" dirty="0"/>
          </a:p>
          <a:p>
            <a:r>
              <a:rPr lang="en-US" sz="3200" b="1" dirty="0"/>
              <a:t>Removal of waste </a:t>
            </a:r>
            <a:r>
              <a:rPr lang="en-US" sz="3200" dirty="0"/>
              <a:t>such as carbon dioxide, urea, and lactic acid</a:t>
            </a:r>
          </a:p>
          <a:p>
            <a:r>
              <a:rPr lang="en-US" sz="3200" b="1" dirty="0"/>
              <a:t>Immunological functions</a:t>
            </a:r>
            <a:r>
              <a:rPr lang="en-US" sz="3200" dirty="0"/>
              <a:t>, including circulation of white blood cells</a:t>
            </a:r>
            <a:r>
              <a:rPr lang="tr-TR" sz="3200" dirty="0"/>
              <a:t>,</a:t>
            </a:r>
            <a:r>
              <a:rPr lang="en-US" sz="3200" dirty="0"/>
              <a:t> and detection of foreign material antigens by antibodies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448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Coagulation</a:t>
            </a:r>
            <a:r>
              <a:rPr lang="en-US" sz="3200" dirty="0"/>
              <a:t>, the response to damaged blood vessel, the conversion of blood from  liquid to  semisolid gel to stop bleeding</a:t>
            </a:r>
          </a:p>
          <a:p>
            <a:r>
              <a:rPr lang="en-US" sz="3200" b="1" dirty="0"/>
              <a:t>Messenger functions</a:t>
            </a:r>
            <a:r>
              <a:rPr lang="en-US" sz="3200" dirty="0"/>
              <a:t>, including the transport of hormones and the signaling of tissue</a:t>
            </a:r>
            <a:r>
              <a:rPr lang="tr-TR" sz="3200" dirty="0"/>
              <a:t> </a:t>
            </a:r>
            <a:r>
              <a:rPr lang="en-US" sz="3200" dirty="0"/>
              <a:t>damage</a:t>
            </a:r>
          </a:p>
          <a:p>
            <a:r>
              <a:rPr lang="en-US" sz="3200" dirty="0"/>
              <a:t>Regulation of </a:t>
            </a:r>
            <a:r>
              <a:rPr lang="en-US" sz="3200" b="1" dirty="0"/>
              <a:t>body temperature</a:t>
            </a:r>
          </a:p>
          <a:p>
            <a:r>
              <a:rPr lang="en-US" sz="3200" b="1" dirty="0"/>
              <a:t>Hydraulic functions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187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689" y="833377"/>
            <a:ext cx="11100397" cy="5343586"/>
          </a:xfrm>
        </p:spPr>
        <p:txBody>
          <a:bodyPr>
            <a:normAutofit/>
          </a:bodyPr>
          <a:lstStyle/>
          <a:p>
            <a:r>
              <a:rPr lang="en-US" dirty="0"/>
              <a:t>Bone matrix is mostly made up of; </a:t>
            </a:r>
            <a:endParaRPr lang="tr-TR" dirty="0"/>
          </a:p>
          <a:p>
            <a:r>
              <a:rPr lang="en-US" dirty="0"/>
              <a:t>A composite material incorporating the inorganic mineral calcium phosphate in a chemical arrangement termed </a:t>
            </a:r>
            <a:r>
              <a:rPr lang="en-US" b="1" dirty="0"/>
              <a:t>calcium </a:t>
            </a:r>
            <a:r>
              <a:rPr lang="en-US" b="1" dirty="0" err="1"/>
              <a:t>hydroxylapatite</a:t>
            </a:r>
            <a:r>
              <a:rPr lang="en-US" dirty="0"/>
              <a:t> (bone mineral that </a:t>
            </a:r>
            <a:r>
              <a:rPr lang="tr-TR" dirty="0" err="1"/>
              <a:t>gives</a:t>
            </a:r>
            <a:r>
              <a:rPr lang="tr-TR" dirty="0"/>
              <a:t> </a:t>
            </a:r>
            <a:r>
              <a:rPr lang="en-US" dirty="0"/>
              <a:t>rigidity) </a:t>
            </a:r>
            <a:endParaRPr lang="tr-TR" dirty="0"/>
          </a:p>
          <a:p>
            <a:r>
              <a:rPr lang="en-US" b="1" dirty="0"/>
              <a:t>Collagen</a:t>
            </a:r>
            <a:r>
              <a:rPr lang="en-US" dirty="0"/>
              <a:t>, improving fracture resistance.</a:t>
            </a:r>
            <a:endParaRPr lang="tr-TR" dirty="0"/>
          </a:p>
          <a:p>
            <a:r>
              <a:rPr lang="en-US" dirty="0"/>
              <a:t>The collagen of bone is known as </a:t>
            </a:r>
            <a:r>
              <a:rPr lang="en-US" b="1" dirty="0" err="1"/>
              <a:t>ossein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Bone is formed by the hardening of this matrix around entrapped cells.</a:t>
            </a:r>
            <a:endParaRPr lang="tr-TR" dirty="0"/>
          </a:p>
          <a:p>
            <a:r>
              <a:rPr lang="en-US" dirty="0"/>
              <a:t>When these cells become entrapped from </a:t>
            </a:r>
            <a:r>
              <a:rPr lang="en-US" dirty="0" err="1"/>
              <a:t>osteoblasts</a:t>
            </a:r>
            <a:r>
              <a:rPr lang="en-US" dirty="0"/>
              <a:t> they become </a:t>
            </a:r>
            <a:r>
              <a:rPr lang="en-US" dirty="0" err="1"/>
              <a:t>osteocytes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16197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4561" y="476672"/>
            <a:ext cx="11227443" cy="6120680"/>
          </a:xfrm>
        </p:spPr>
        <p:txBody>
          <a:bodyPr>
            <a:normAutofit/>
          </a:bodyPr>
          <a:lstStyle/>
          <a:p>
            <a:r>
              <a:rPr lang="en-US" sz="3200" dirty="0"/>
              <a:t>Blood accounts for </a:t>
            </a:r>
            <a:r>
              <a:rPr lang="en-US" sz="3200" b="1" dirty="0"/>
              <a:t>7% </a:t>
            </a:r>
            <a:r>
              <a:rPr lang="en-US" sz="3200" dirty="0"/>
              <a:t>of the human body weight</a:t>
            </a:r>
            <a:r>
              <a:rPr lang="tr-TR" sz="3200" dirty="0"/>
              <a:t>, </a:t>
            </a:r>
            <a:r>
              <a:rPr lang="en-US" sz="3200" dirty="0"/>
              <a:t>with an average density around 1060 kg/m</a:t>
            </a:r>
            <a:r>
              <a:rPr lang="en-US" sz="3200" baseline="30000" dirty="0"/>
              <a:t>3</a:t>
            </a:r>
            <a:r>
              <a:rPr lang="en-US" sz="3200" dirty="0"/>
              <a:t>, very close to pure water's density of 1000 kg/m</a:t>
            </a:r>
            <a:r>
              <a:rPr lang="en-US" sz="3200" baseline="30000" dirty="0"/>
              <a:t>3</a:t>
            </a:r>
            <a:r>
              <a:rPr lang="en-US" sz="3200" dirty="0"/>
              <a:t>.</a:t>
            </a:r>
            <a:endParaRPr lang="tr-TR" sz="3200" baseline="30000" dirty="0"/>
          </a:p>
          <a:p>
            <a:r>
              <a:rPr lang="en-US" sz="3200" dirty="0"/>
              <a:t> The average adult has a blood volume of roughly </a:t>
            </a:r>
            <a:r>
              <a:rPr lang="en-US" sz="3200" b="1" dirty="0"/>
              <a:t>5 </a:t>
            </a:r>
            <a:r>
              <a:rPr lang="en-US" sz="3200" b="1" dirty="0" err="1"/>
              <a:t>litres</a:t>
            </a:r>
            <a:r>
              <a:rPr lang="en-US" sz="3200" b="1" dirty="0"/>
              <a:t> </a:t>
            </a:r>
            <a:r>
              <a:rPr lang="tr-TR" sz="3200" dirty="0"/>
              <a:t>, </a:t>
            </a:r>
            <a:r>
              <a:rPr lang="en-US" sz="3200" dirty="0"/>
              <a:t>which is composed of plasma and cells. </a:t>
            </a:r>
            <a:endParaRPr lang="tr-TR" sz="3200" dirty="0"/>
          </a:p>
          <a:p>
            <a:r>
              <a:rPr lang="en-US" sz="3200" dirty="0"/>
              <a:t>By volume, </a:t>
            </a:r>
          </a:p>
          <a:p>
            <a:pPr lvl="1"/>
            <a:r>
              <a:rPr lang="en-US" sz="3200" dirty="0"/>
              <a:t>the </a:t>
            </a:r>
            <a:r>
              <a:rPr lang="en-US" sz="3200" b="1" dirty="0"/>
              <a:t>red blood </a:t>
            </a:r>
            <a:r>
              <a:rPr lang="en-US" sz="3200" dirty="0"/>
              <a:t>cells constitute about </a:t>
            </a:r>
            <a:r>
              <a:rPr lang="en-US" sz="3200" b="1" dirty="0"/>
              <a:t>45% </a:t>
            </a:r>
            <a:r>
              <a:rPr lang="en-US" sz="3200" dirty="0"/>
              <a:t>of whole blood, </a:t>
            </a:r>
          </a:p>
          <a:p>
            <a:pPr lvl="1"/>
            <a:r>
              <a:rPr lang="en-US" sz="3200" dirty="0"/>
              <a:t>the </a:t>
            </a:r>
            <a:r>
              <a:rPr lang="en-US" sz="3200" b="1" dirty="0"/>
              <a:t>plasma </a:t>
            </a:r>
            <a:r>
              <a:rPr lang="en-US" sz="3200" dirty="0"/>
              <a:t>about </a:t>
            </a:r>
            <a:r>
              <a:rPr lang="en-US" sz="3200" b="1" dirty="0"/>
              <a:t>54.3%, </a:t>
            </a:r>
            <a:r>
              <a:rPr lang="en-US" sz="3200" dirty="0"/>
              <a:t>and </a:t>
            </a:r>
          </a:p>
          <a:p>
            <a:pPr lvl="1"/>
            <a:r>
              <a:rPr lang="en-US" sz="3200" b="1" dirty="0"/>
              <a:t>white </a:t>
            </a:r>
            <a:r>
              <a:rPr lang="en-US" sz="3200" dirty="0"/>
              <a:t>cells about </a:t>
            </a:r>
            <a:r>
              <a:rPr lang="en-US" sz="3200" b="1" dirty="0"/>
              <a:t>0.7%</a:t>
            </a:r>
            <a:r>
              <a:rPr lang="en-US" sz="3200" dirty="0"/>
              <a:t>.</a:t>
            </a:r>
            <a:endParaRPr lang="tr-TR" sz="3200" dirty="0"/>
          </a:p>
          <a:p>
            <a:r>
              <a:rPr lang="en-US" sz="3200" dirty="0"/>
              <a:t> If all human hemoglobin were free in the plasma rather than being contained in RBCs, the circulatory fluid would be too viscous for the cardiovascular system to function effectively.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194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8734" y="332655"/>
            <a:ext cx="10938076" cy="59755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3200" dirty="0"/>
              <a:t>	</a:t>
            </a:r>
            <a:r>
              <a:rPr lang="en-US" sz="3200" b="1" dirty="0"/>
              <a:t>One </a:t>
            </a:r>
            <a:r>
              <a:rPr lang="en-US" sz="3200" b="1" dirty="0" err="1"/>
              <a:t>microliter</a:t>
            </a:r>
            <a:r>
              <a:rPr lang="en-US" sz="3200" b="1" dirty="0"/>
              <a:t> of blood contains:</a:t>
            </a:r>
          </a:p>
          <a:p>
            <a:pPr>
              <a:buNone/>
            </a:pPr>
            <a:r>
              <a:rPr lang="tr-TR" sz="3200" b="1" dirty="0"/>
              <a:t>	</a:t>
            </a:r>
            <a:r>
              <a:rPr lang="en-US" sz="3200" b="1" u="sng" dirty="0"/>
              <a:t>4.7 to 6.1 million (male), 4.2 to 5.4 million (female) erythrocytes:</a:t>
            </a:r>
            <a:endParaRPr lang="tr-TR" sz="3200" u="sng" dirty="0"/>
          </a:p>
          <a:p>
            <a:r>
              <a:rPr lang="en-US" sz="3200" dirty="0"/>
              <a:t>Red blood cells contain the blood's hemoglobin</a:t>
            </a:r>
            <a:r>
              <a:rPr lang="tr-TR" sz="3200" dirty="0"/>
              <a:t> </a:t>
            </a:r>
            <a:r>
              <a:rPr lang="en-US" sz="3200" dirty="0"/>
              <a:t>and distribute oxygen. </a:t>
            </a:r>
            <a:endParaRPr lang="tr-TR" sz="3200" dirty="0"/>
          </a:p>
          <a:p>
            <a:r>
              <a:rPr lang="en-US" sz="3200" dirty="0"/>
              <a:t>Mature red blood cells lack a nucleus and organelles in mammals. </a:t>
            </a:r>
            <a:endParaRPr lang="tr-TR" sz="3200" dirty="0"/>
          </a:p>
          <a:p>
            <a:r>
              <a:rPr lang="en-US" sz="3200" dirty="0"/>
              <a:t>The red blood cells are marked by </a:t>
            </a:r>
            <a:r>
              <a:rPr lang="en-US" sz="3200" b="1" dirty="0"/>
              <a:t>glycoproteins</a:t>
            </a:r>
            <a:r>
              <a:rPr lang="tr-TR" sz="3200" b="1" dirty="0"/>
              <a:t> </a:t>
            </a:r>
            <a:r>
              <a:rPr lang="en-US" sz="3200" dirty="0"/>
              <a:t>that define the different</a:t>
            </a:r>
            <a:r>
              <a:rPr lang="en-US" sz="3200" b="1" dirty="0"/>
              <a:t> blood types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The proportion of blood occupied by red blood cells is referred to as the </a:t>
            </a:r>
            <a:r>
              <a:rPr lang="en-US" sz="3200" dirty="0" err="1"/>
              <a:t>hematocrit</a:t>
            </a:r>
            <a:r>
              <a:rPr lang="en-US" sz="3200" dirty="0"/>
              <a:t>, and is normally about 45%. </a:t>
            </a:r>
            <a:endParaRPr lang="tr-TR" sz="3200" dirty="0"/>
          </a:p>
          <a:p>
            <a:r>
              <a:rPr lang="en-US" sz="3200" dirty="0"/>
              <a:t>The combined surface area of all red blood cells of the human body would be roughly 2,000 times as great as the body's exterior surface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10829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1413" y="908721"/>
            <a:ext cx="11204293" cy="5434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200" b="1" dirty="0"/>
              <a:t>	</a:t>
            </a:r>
            <a:r>
              <a:rPr lang="en-US" sz="3200" b="1" u="sng" dirty="0"/>
              <a:t>4,000–11,000 leukocytes</a:t>
            </a:r>
            <a:r>
              <a:rPr lang="en-US" sz="3200" b="1" dirty="0"/>
              <a:t>:</a:t>
            </a:r>
            <a:endParaRPr lang="tr-TR" sz="3200" baseline="30000" dirty="0"/>
          </a:p>
          <a:p>
            <a:r>
              <a:rPr lang="en-US" sz="3200" dirty="0"/>
              <a:t> White blood cells are part of the body's immune system; they destroy and remove old or aberrant cells and cellular debris, as well as attack infectious agents (pathogens) and foreign substances. </a:t>
            </a:r>
            <a:endParaRPr lang="tr-TR" sz="3200" dirty="0"/>
          </a:p>
          <a:p>
            <a:r>
              <a:rPr lang="en-US" sz="3200" dirty="0"/>
              <a:t>The cancer of leukocytes is called leukemia.</a:t>
            </a:r>
          </a:p>
          <a:p>
            <a:pPr>
              <a:buNone/>
            </a:pPr>
            <a:r>
              <a:rPr lang="tr-TR" sz="3200" b="1" dirty="0"/>
              <a:t>	</a:t>
            </a:r>
            <a:r>
              <a:rPr lang="en-US" sz="3200" b="1" u="sng" dirty="0"/>
              <a:t>200,000–500,000 </a:t>
            </a:r>
            <a:r>
              <a:rPr lang="en-US" sz="3200" b="1" u="sng" dirty="0" err="1"/>
              <a:t>thrombocytes</a:t>
            </a:r>
            <a:r>
              <a:rPr lang="en-US" sz="3200" b="1" dirty="0"/>
              <a:t>:</a:t>
            </a:r>
            <a:endParaRPr lang="tr-TR" sz="3200" b="1" dirty="0"/>
          </a:p>
          <a:p>
            <a:r>
              <a:rPr lang="en-US" sz="3200" dirty="0"/>
              <a:t> Also called platelets, they take part in blood clotting (coagulation). </a:t>
            </a:r>
            <a:endParaRPr lang="tr-TR" sz="3200" dirty="0"/>
          </a:p>
          <a:p>
            <a:r>
              <a:rPr lang="en-US" sz="3200" dirty="0"/>
              <a:t>Fibrin from the coagulation cascade creates a mesh over the platelet plug.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797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99087Cv"/>
          <p:cNvPicPr>
            <a:picLocks noChangeAspect="1" noChangeArrowheads="1"/>
          </p:cNvPicPr>
          <p:nvPr/>
        </p:nvPicPr>
        <p:blipFill>
          <a:blip r:embed="rId2" cstate="print"/>
          <a:srcRect l="13600"/>
          <a:stretch>
            <a:fillRect/>
          </a:stretch>
        </p:blipFill>
        <p:spPr bwMode="auto">
          <a:xfrm>
            <a:off x="1774826" y="333375"/>
            <a:ext cx="6626225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6600826" y="5084763"/>
            <a:ext cx="2303463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047610" y="5414963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 err="1">
                <a:solidFill>
                  <a:schemeClr val="accent2"/>
                </a:solidFill>
                <a:latin typeface="Arial" charset="0"/>
              </a:rPr>
              <a:t>platalets</a:t>
            </a:r>
            <a:endParaRPr lang="tr-TR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5087939" y="4652963"/>
            <a:ext cx="36718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8812213" y="4383088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accent2"/>
                </a:solidFill>
                <a:latin typeface="Arial" charset="0"/>
              </a:rPr>
              <a:t>Monocytes</a:t>
            </a:r>
            <a:endParaRPr lang="tr-TR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6167438" y="2997200"/>
            <a:ext cx="26654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883650" y="2727325"/>
            <a:ext cx="1291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accent2"/>
                </a:solidFill>
                <a:latin typeface="Arial" charset="0"/>
              </a:rPr>
              <a:t>Lymphcyte</a:t>
            </a:r>
            <a:endParaRPr lang="tr-TR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7535864" y="3789363"/>
            <a:ext cx="12969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8883650" y="3519488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accent2"/>
                </a:solidFill>
                <a:latin typeface="Arial" charset="0"/>
              </a:rPr>
              <a:t>Eritrocytes</a:t>
            </a:r>
            <a:endParaRPr lang="tr-TR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8328026" y="715963"/>
            <a:ext cx="21996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/>
                </a:solidFill>
                <a:latin typeface="Monotype Corsiva" pitchFamily="66" charset="0"/>
              </a:rPr>
              <a:t>Blood </a:t>
            </a:r>
            <a:r>
              <a:rPr lang="tr-TR" sz="3200" dirty="0" err="1">
                <a:solidFill>
                  <a:schemeClr val="accent2"/>
                </a:solidFill>
                <a:latin typeface="Monotype Corsiva" pitchFamily="66" charset="0"/>
              </a:rPr>
              <a:t>cells</a:t>
            </a:r>
            <a:r>
              <a:rPr lang="tr-TR" sz="3200" dirty="0">
                <a:solidFill>
                  <a:schemeClr val="accent2"/>
                </a:solidFill>
                <a:latin typeface="Monotype Corsiva" pitchFamily="66" charset="0"/>
              </a:rPr>
              <a:t> in </a:t>
            </a:r>
          </a:p>
          <a:p>
            <a:r>
              <a:rPr lang="tr-TR" sz="3200" dirty="0" err="1">
                <a:solidFill>
                  <a:schemeClr val="accent2"/>
                </a:solidFill>
                <a:latin typeface="Monotype Corsiva" pitchFamily="66" charset="0"/>
              </a:rPr>
              <a:t>mamals</a:t>
            </a:r>
            <a:r>
              <a:rPr lang="tr-TR" sz="3200" dirty="0">
                <a:solidFill>
                  <a:schemeClr val="accent2"/>
                </a:solidFill>
                <a:latin typeface="Monotype Corsiva" pitchFamily="66" charset="0"/>
              </a:rPr>
              <a:t> </a:t>
            </a:r>
          </a:p>
          <a:p>
            <a:r>
              <a:rPr lang="tr-TR" sz="3200" dirty="0">
                <a:solidFill>
                  <a:schemeClr val="accent2"/>
                </a:solidFill>
                <a:latin typeface="Monotype Corsiva" pitchFamily="66" charset="0"/>
              </a:rPr>
              <a:t>SEM, 1.200x</a:t>
            </a:r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6743700" y="5661025"/>
            <a:ext cx="2160588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394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99082B"/>
          <p:cNvPicPr>
            <a:picLocks noChangeAspect="1" noChangeArrowheads="1"/>
          </p:cNvPicPr>
          <p:nvPr/>
        </p:nvPicPr>
        <p:blipFill>
          <a:blip r:embed="rId2" cstate="print"/>
          <a:srcRect b="16138"/>
          <a:stretch>
            <a:fillRect/>
          </a:stretch>
        </p:blipFill>
        <p:spPr bwMode="auto">
          <a:xfrm>
            <a:off x="1631951" y="96839"/>
            <a:ext cx="897572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711451" y="6235700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latin typeface="Arial" charset="0"/>
              </a:rPr>
              <a:t>Human </a:t>
            </a:r>
            <a:r>
              <a:rPr lang="tr-TR" dirty="0" err="1">
                <a:latin typeface="Arial" charset="0"/>
              </a:rPr>
              <a:t>blood</a:t>
            </a:r>
            <a:r>
              <a:rPr lang="tr-TR" dirty="0">
                <a:latin typeface="Arial" charset="0"/>
              </a:rPr>
              <a:t> SEM, 1.200x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9110663" y="739776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  <a:latin typeface="Arial" charset="0"/>
              </a:rPr>
              <a:t>Eritrosit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7937501" y="1674814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Arial" charset="0"/>
              </a:rPr>
              <a:t>Lenfosit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527801" y="4575176"/>
            <a:ext cx="1382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  <a:latin typeface="Arial" charset="0"/>
              </a:rPr>
              <a:t>Kan </a:t>
            </a:r>
          </a:p>
          <a:p>
            <a:r>
              <a:rPr lang="tr-TR" sz="2000" b="1">
                <a:solidFill>
                  <a:schemeClr val="bg1"/>
                </a:solidFill>
                <a:latin typeface="Arial" charset="0"/>
              </a:rPr>
              <a:t>pulcukları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V="1">
            <a:off x="6888163" y="4076701"/>
            <a:ext cx="0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V="1">
            <a:off x="6888164" y="4076701"/>
            <a:ext cx="503237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8896350" y="2874964"/>
            <a:ext cx="1633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chemeClr val="bg1"/>
                </a:solidFill>
                <a:latin typeface="Arial" charset="0"/>
              </a:rPr>
              <a:t>Fibrin telleri</a:t>
            </a: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 flipH="1">
            <a:off x="6743700" y="3140076"/>
            <a:ext cx="2160588" cy="73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 flipH="1">
            <a:off x="8183564" y="3141663"/>
            <a:ext cx="720725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1175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19536" y="-99392"/>
            <a:ext cx="8208912" cy="1143000"/>
          </a:xfrm>
        </p:spPr>
        <p:txBody>
          <a:bodyPr/>
          <a:lstStyle/>
          <a:p>
            <a:r>
              <a:rPr lang="tr-TR" b="1" dirty="0" err="1"/>
              <a:t>Plasma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883" y="1124745"/>
            <a:ext cx="11030673" cy="5241331"/>
          </a:xfrm>
        </p:spPr>
        <p:txBody>
          <a:bodyPr>
            <a:normAutofit/>
          </a:bodyPr>
          <a:lstStyle/>
          <a:p>
            <a:r>
              <a:rPr lang="en-US" sz="3200" dirty="0"/>
              <a:t>About 55% of blood is plasma which is blood's liquid medium, and in straw-yellow  color. </a:t>
            </a:r>
            <a:endParaRPr lang="tr-TR" sz="3200" dirty="0"/>
          </a:p>
          <a:p>
            <a:r>
              <a:rPr lang="en-US" sz="3200" dirty="0"/>
              <a:t>The blood plasma volume is 2.7–3.0 liters in an average human. </a:t>
            </a:r>
            <a:endParaRPr lang="tr-TR" sz="3200" dirty="0"/>
          </a:p>
          <a:p>
            <a:r>
              <a:rPr lang="en-US" sz="3200" dirty="0"/>
              <a:t>It is essentially an aqueous solution containing;</a:t>
            </a:r>
          </a:p>
          <a:p>
            <a:pPr lvl="1"/>
            <a:r>
              <a:rPr lang="en-US" sz="3200" dirty="0"/>
              <a:t> 92% water, </a:t>
            </a:r>
          </a:p>
          <a:p>
            <a:pPr lvl="1"/>
            <a:r>
              <a:rPr lang="en-US" sz="3200" dirty="0"/>
              <a:t>8% blood plasma proteins, and </a:t>
            </a:r>
          </a:p>
          <a:p>
            <a:pPr lvl="1"/>
            <a:r>
              <a:rPr lang="en-US" sz="3200" dirty="0"/>
              <a:t>trace amounts of other materials.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778119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Plasma circulates </a:t>
            </a:r>
          </a:p>
          <a:p>
            <a:pPr lvl="1"/>
            <a:r>
              <a:rPr lang="en-US" sz="3200" dirty="0"/>
              <a:t>dissolved nutrients, such as glucose, amino acids, and fatty acids </a:t>
            </a:r>
          </a:p>
          <a:p>
            <a:pPr lvl="1"/>
            <a:r>
              <a:rPr lang="en-US" sz="3200" dirty="0"/>
              <a:t>dissolved in the blood or bound to plasma proteins, and </a:t>
            </a:r>
          </a:p>
          <a:p>
            <a:pPr lvl="1"/>
            <a:r>
              <a:rPr lang="en-US" sz="3200" dirty="0"/>
              <a:t>removes waste products, such as carbon dioxide, urea, and lactic acid.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2885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263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Art Yer Tutucusu 1025"/>
          <p:cNvGrpSpPr>
            <a:grpSpLocks noChangeAspect="1"/>
          </p:cNvGrpSpPr>
          <p:nvPr/>
        </p:nvGrpSpPr>
        <p:grpSpPr bwMode="auto">
          <a:xfrm>
            <a:off x="1703389" y="476250"/>
            <a:ext cx="8785225" cy="5930900"/>
            <a:chOff x="70" y="255"/>
            <a:chExt cx="5534" cy="37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" y="255"/>
              <a:ext cx="5534" cy="3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cxnSp>
          <p:nvCxnSpPr>
            <p:cNvPr id="1028" name="_s1028"/>
            <p:cNvCxnSpPr>
              <a:cxnSpLocks noChangeShapeType="1"/>
              <a:stCxn id="1050" idx="1"/>
            </p:cNvCxnSpPr>
            <p:nvPr/>
          </p:nvCxnSpPr>
          <p:spPr bwMode="auto">
            <a:xfrm rot="10800000">
              <a:off x="4062" y="1934"/>
              <a:ext cx="79" cy="40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049" idx="1"/>
              <a:endCxn id="1043" idx="2"/>
            </p:cNvCxnSpPr>
            <p:nvPr/>
          </p:nvCxnSpPr>
          <p:spPr bwMode="auto">
            <a:xfrm rot="10800000">
              <a:off x="3209" y="1444"/>
              <a:ext cx="197" cy="220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048" idx="1"/>
              <a:endCxn id="1043" idx="2"/>
            </p:cNvCxnSpPr>
            <p:nvPr/>
          </p:nvCxnSpPr>
          <p:spPr bwMode="auto">
            <a:xfrm rot="10800000">
              <a:off x="3209" y="1444"/>
              <a:ext cx="206" cy="16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047" idx="1"/>
              <a:endCxn id="1043" idx="2"/>
            </p:cNvCxnSpPr>
            <p:nvPr/>
          </p:nvCxnSpPr>
          <p:spPr bwMode="auto">
            <a:xfrm rot="10800000">
              <a:off x="3209" y="1444"/>
              <a:ext cx="297" cy="2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046" idx="3"/>
            </p:cNvCxnSpPr>
            <p:nvPr/>
          </p:nvCxnSpPr>
          <p:spPr bwMode="auto">
            <a:xfrm flipV="1">
              <a:off x="1619" y="1460"/>
              <a:ext cx="220" cy="16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1045" idx="3"/>
            </p:cNvCxnSpPr>
            <p:nvPr/>
          </p:nvCxnSpPr>
          <p:spPr bwMode="auto">
            <a:xfrm flipV="1">
              <a:off x="1619" y="1460"/>
              <a:ext cx="220" cy="108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1044" idx="3"/>
            </p:cNvCxnSpPr>
            <p:nvPr/>
          </p:nvCxnSpPr>
          <p:spPr bwMode="auto">
            <a:xfrm flipV="1">
              <a:off x="1667" y="1460"/>
              <a:ext cx="172" cy="45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</p:cNvCxnSpPr>
            <p:nvPr/>
          </p:nvCxnSpPr>
          <p:spPr bwMode="auto">
            <a:xfrm rot="5400000" flipH="1">
              <a:off x="2746" y="755"/>
              <a:ext cx="137" cy="772"/>
            </a:xfrm>
            <a:prstGeom prst="bentConnector3">
              <a:avLst>
                <a:gd name="adj1" fmla="val 49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1042" idx="0"/>
              <a:endCxn id="1040" idx="2"/>
            </p:cNvCxnSpPr>
            <p:nvPr/>
          </p:nvCxnSpPr>
          <p:spPr bwMode="auto">
            <a:xfrm rot="16200000">
              <a:off x="1984" y="762"/>
              <a:ext cx="180" cy="726"/>
            </a:xfrm>
            <a:prstGeom prst="bentConnector3">
              <a:avLst>
                <a:gd name="adj1" fmla="val 4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/>
            <p:cNvCxnSpPr>
              <a:cxnSpLocks noChangeShapeType="1"/>
            </p:cNvCxnSpPr>
            <p:nvPr/>
          </p:nvCxnSpPr>
          <p:spPr bwMode="auto">
            <a:xfrm rot="5400000" flipH="1">
              <a:off x="3414" y="-357"/>
              <a:ext cx="164" cy="2130"/>
            </a:xfrm>
            <a:prstGeom prst="bentConnector3">
              <a:avLst>
                <a:gd name="adj1" fmla="val 439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_s1038"/>
            <p:cNvCxnSpPr>
              <a:cxnSpLocks noChangeShapeType="1"/>
            </p:cNvCxnSpPr>
            <p:nvPr/>
          </p:nvCxnSpPr>
          <p:spPr bwMode="auto">
            <a:xfrm rot="16200000">
              <a:off x="2313" y="731"/>
              <a:ext cx="22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9" name="_s1039"/>
            <p:cNvSpPr>
              <a:spLocks noChangeArrowheads="1"/>
            </p:cNvSpPr>
            <p:nvPr/>
          </p:nvSpPr>
          <p:spPr bwMode="auto">
            <a:xfrm>
              <a:off x="1703" y="346"/>
              <a:ext cx="1542" cy="271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>
                  <a:latin typeface="Arial" charset="-94"/>
                  <a:ea typeface="Arial" charset="-94"/>
                  <a:cs typeface="Arial" charset="-94"/>
                </a:rPr>
                <a:t>Body </a:t>
              </a:r>
              <a:r>
                <a:rPr lang="tr-TR" altLang="tr-TR" sz="1600" b="1" dirty="0" err="1">
                  <a:latin typeface="Arial" charset="-94"/>
                  <a:ea typeface="Arial" charset="-94"/>
                  <a:cs typeface="Arial" charset="-94"/>
                </a:rPr>
                <a:t>weight</a:t>
              </a:r>
              <a:endParaRPr lang="tr-TR" altLang="tr-TR" sz="1600" b="1" dirty="0">
                <a:latin typeface="Arial" charset="-94"/>
                <a:ea typeface="Arial" charset="-94"/>
                <a:cs typeface="Arial" charset="-94"/>
              </a:endParaRPr>
            </a:p>
          </p:txBody>
        </p:sp>
        <p:sp>
          <p:nvSpPr>
            <p:cNvPr id="1040" name="_s1040"/>
            <p:cNvSpPr>
              <a:spLocks noChangeArrowheads="1"/>
            </p:cNvSpPr>
            <p:nvPr/>
          </p:nvSpPr>
          <p:spPr bwMode="auto">
            <a:xfrm>
              <a:off x="1791" y="799"/>
              <a:ext cx="1291" cy="227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>
                  <a:latin typeface="Arial" charset="-94"/>
                  <a:ea typeface="Arial" charset="-94"/>
                  <a:cs typeface="Arial" charset="-94"/>
                </a:rPr>
                <a:t>Blood,  7%</a:t>
              </a:r>
            </a:p>
          </p:txBody>
        </p:sp>
        <p:sp>
          <p:nvSpPr>
            <p:cNvPr id="1041" name="_s1041"/>
            <p:cNvSpPr>
              <a:spLocks noChangeArrowheads="1"/>
            </p:cNvSpPr>
            <p:nvPr/>
          </p:nvSpPr>
          <p:spPr bwMode="auto">
            <a:xfrm>
              <a:off x="3699" y="799"/>
              <a:ext cx="1814" cy="244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err="1">
                  <a:latin typeface="Arial" charset="-94"/>
                  <a:ea typeface="Arial" charset="-94"/>
                  <a:cs typeface="Arial" charset="-94"/>
                </a:rPr>
                <a:t>Other</a:t>
              </a:r>
              <a:r>
                <a:rPr lang="tr-TR" altLang="tr-TR" sz="1600" b="1" dirty="0">
                  <a:latin typeface="Arial" charset="-94"/>
                  <a:ea typeface="Arial" charset="-94"/>
                  <a:cs typeface="Arial" charset="-94"/>
                </a:rPr>
                <a:t> </a:t>
              </a:r>
              <a:r>
                <a:rPr lang="tr-TR" altLang="tr-TR" sz="1600" b="1" dirty="0" err="1">
                  <a:latin typeface="Arial" charset="-94"/>
                  <a:ea typeface="Arial" charset="-94"/>
                  <a:cs typeface="Arial" charset="-94"/>
                </a:rPr>
                <a:t>tisssues</a:t>
              </a:r>
              <a:r>
                <a:rPr lang="tr-TR" altLang="tr-TR" sz="1600" b="1" dirty="0">
                  <a:latin typeface="Arial" charset="-94"/>
                  <a:ea typeface="Arial" charset="-94"/>
                  <a:cs typeface="Arial" charset="-94"/>
                </a:rPr>
                <a:t>, 92</a:t>
              </a:r>
            </a:p>
          </p:txBody>
        </p:sp>
        <p:sp>
          <p:nvSpPr>
            <p:cNvPr id="1042" name="_s1042"/>
            <p:cNvSpPr>
              <a:spLocks noChangeArrowheads="1"/>
            </p:cNvSpPr>
            <p:nvPr/>
          </p:nvSpPr>
          <p:spPr bwMode="auto">
            <a:xfrm>
              <a:off x="1066" y="1224"/>
              <a:ext cx="1290" cy="227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err="1">
                  <a:latin typeface="Arial" charset="-94"/>
                  <a:ea typeface="Arial" charset="-94"/>
                  <a:cs typeface="Arial" charset="-94"/>
                </a:rPr>
                <a:t>Plasma</a:t>
              </a:r>
              <a:r>
                <a:rPr lang="tr-TR" altLang="tr-TR" sz="1600" b="1" dirty="0">
                  <a:latin typeface="Arial" charset="-94"/>
                  <a:ea typeface="Arial" charset="-94"/>
                  <a:cs typeface="Arial" charset="-94"/>
                </a:rPr>
                <a:t>, 55%</a:t>
              </a:r>
            </a:p>
          </p:txBody>
        </p:sp>
        <p:sp>
          <p:nvSpPr>
            <p:cNvPr id="1043" name="_s1043"/>
            <p:cNvSpPr>
              <a:spLocks noChangeArrowheads="1"/>
            </p:cNvSpPr>
            <p:nvPr/>
          </p:nvSpPr>
          <p:spPr bwMode="auto">
            <a:xfrm>
              <a:off x="2564" y="1209"/>
              <a:ext cx="1290" cy="226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err="1">
                  <a:latin typeface="Arial" charset="-94"/>
                  <a:ea typeface="Arial" charset="-94"/>
                  <a:cs typeface="Arial" charset="-94"/>
                </a:rPr>
                <a:t>cells</a:t>
              </a:r>
              <a:r>
                <a:rPr lang="tr-TR" altLang="tr-TR" sz="1600" b="1" dirty="0">
                  <a:latin typeface="Arial" charset="-94"/>
                  <a:ea typeface="Arial" charset="-94"/>
                  <a:cs typeface="Arial" charset="-94"/>
                </a:rPr>
                <a:t>, % 45</a:t>
              </a:r>
            </a:p>
          </p:txBody>
        </p:sp>
        <p:sp>
          <p:nvSpPr>
            <p:cNvPr id="1044" name="_s1044"/>
            <p:cNvSpPr>
              <a:spLocks noChangeArrowheads="1"/>
            </p:cNvSpPr>
            <p:nvPr/>
          </p:nvSpPr>
          <p:spPr bwMode="auto">
            <a:xfrm>
              <a:off x="115" y="1552"/>
              <a:ext cx="1543" cy="715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Plasma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 </a:t>
              </a: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proteins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,  7%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200" b="1" dirty="0" err="1">
                  <a:latin typeface="Arial" charset="-94"/>
                  <a:ea typeface="Arial" charset="-94"/>
                  <a:cs typeface="Arial" charset="-94"/>
                </a:rPr>
                <a:t>Albumin</a:t>
              </a:r>
              <a:r>
                <a:rPr lang="tr-TR" altLang="tr-TR" sz="1200" dirty="0">
                  <a:latin typeface="Arial" charset="-94"/>
                  <a:ea typeface="Arial" charset="-94"/>
                  <a:cs typeface="Arial" charset="-94"/>
                </a:rPr>
                <a:t>,     % 55 (4.5g)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200" b="1" dirty="0" err="1">
                  <a:latin typeface="Arial" charset="-94"/>
                  <a:ea typeface="Arial" charset="-94"/>
                  <a:cs typeface="Arial" charset="-94"/>
                </a:rPr>
                <a:t>Globuins</a:t>
              </a:r>
              <a:r>
                <a:rPr lang="tr-TR" altLang="tr-TR" sz="1200" dirty="0">
                  <a:latin typeface="Arial" charset="-94"/>
                  <a:ea typeface="Arial" charset="-94"/>
                  <a:cs typeface="Arial" charset="-94"/>
                </a:rPr>
                <a:t>, % 38 (2.2g)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200" dirty="0">
                  <a:latin typeface="Arial" charset="-94"/>
                  <a:ea typeface="Arial" charset="-94"/>
                  <a:cs typeface="Arial" charset="-94"/>
                </a:rPr>
                <a:t>   Alpha %14, Beta %13, Gama %11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200" b="1" dirty="0">
                  <a:latin typeface="Arial" charset="-94"/>
                  <a:ea typeface="Arial" charset="-94"/>
                  <a:cs typeface="Arial" charset="-94"/>
                </a:rPr>
                <a:t>Fibrinojen</a:t>
              </a:r>
              <a:r>
                <a:rPr lang="tr-TR" altLang="tr-TR" sz="1200" dirty="0">
                  <a:latin typeface="Arial" charset="-94"/>
                  <a:ea typeface="Arial" charset="-94"/>
                  <a:cs typeface="Arial" charset="-94"/>
                </a:rPr>
                <a:t>,  % 7 (0.3g)</a:t>
              </a:r>
            </a:p>
          </p:txBody>
        </p:sp>
        <p:sp>
          <p:nvSpPr>
            <p:cNvPr id="1045" name="_s1045"/>
            <p:cNvSpPr>
              <a:spLocks noChangeArrowheads="1"/>
            </p:cNvSpPr>
            <p:nvPr/>
          </p:nvSpPr>
          <p:spPr bwMode="auto">
            <a:xfrm>
              <a:off x="115" y="2365"/>
              <a:ext cx="1495" cy="356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water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% 91</a:t>
              </a:r>
            </a:p>
          </p:txBody>
        </p:sp>
        <p:sp>
          <p:nvSpPr>
            <p:cNvPr id="1046" name="_s1046"/>
            <p:cNvSpPr>
              <a:spLocks noChangeArrowheads="1"/>
            </p:cNvSpPr>
            <p:nvPr/>
          </p:nvSpPr>
          <p:spPr bwMode="auto">
            <a:xfrm>
              <a:off x="115" y="2822"/>
              <a:ext cx="1495" cy="579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6604" tIns="13300" rIns="26604" bIns="133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İnorganic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 </a:t>
              </a: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salts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, </a:t>
              </a: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Lipits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Carbohidrates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, </a:t>
              </a: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Enzymes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Hormons</a:t>
              </a:r>
              <a:r>
                <a:rPr lang="tr-TR" altLang="tr-TR" sz="1400" b="1" dirty="0">
                  <a:latin typeface="Arial" charset="-94"/>
                  <a:ea typeface="Arial" charset="-94"/>
                  <a:cs typeface="Arial" charset="-94"/>
                </a:rPr>
                <a:t>, </a:t>
              </a: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Vitamins</a:t>
              </a:r>
              <a:endParaRPr lang="tr-TR" altLang="tr-TR" sz="1400" b="1" dirty="0">
                <a:latin typeface="Arial" charset="-94"/>
                <a:ea typeface="Arial" charset="-94"/>
                <a:cs typeface="Arial" charset="-94"/>
              </a:endParaRPr>
            </a:p>
          </p:txBody>
        </p:sp>
        <p:sp>
          <p:nvSpPr>
            <p:cNvPr id="1047" name="_s1047"/>
            <p:cNvSpPr>
              <a:spLocks noChangeArrowheads="1"/>
            </p:cNvSpPr>
            <p:nvPr/>
          </p:nvSpPr>
          <p:spPr bwMode="auto">
            <a:xfrm>
              <a:off x="3515" y="1525"/>
              <a:ext cx="1192" cy="409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25200" tIns="36000" rIns="25200" bIns="3600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Leucytes</a:t>
              </a:r>
              <a:endParaRPr lang="tr-TR" altLang="tr-TR" sz="1400" b="1" dirty="0">
                <a:latin typeface="Arial" charset="-94"/>
                <a:ea typeface="Arial" charset="-94"/>
                <a:cs typeface="Arial" charset="-94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5.000-10.000</a:t>
              </a:r>
            </a:p>
          </p:txBody>
        </p:sp>
        <p:sp>
          <p:nvSpPr>
            <p:cNvPr id="1048" name="_s1048"/>
            <p:cNvSpPr>
              <a:spLocks noChangeArrowheads="1"/>
            </p:cNvSpPr>
            <p:nvPr/>
          </p:nvSpPr>
          <p:spPr bwMode="auto">
            <a:xfrm>
              <a:off x="3424" y="2811"/>
              <a:ext cx="1283" cy="529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863" tIns="30933" rIns="61863" bIns="30933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Eritrocytes</a:t>
              </a:r>
              <a:endParaRPr lang="tr-TR" altLang="tr-TR" sz="1400" b="1" dirty="0">
                <a:latin typeface="Arial" charset="-94"/>
                <a:ea typeface="Arial" charset="-94"/>
                <a:cs typeface="Arial" charset="-94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Male, 5 </a:t>
              </a:r>
              <a:r>
                <a:rPr lang="tr-TR" altLang="tr-TR" sz="1400" dirty="0" err="1">
                  <a:latin typeface="Arial" charset="-94"/>
                  <a:ea typeface="Arial" charset="-94"/>
                  <a:cs typeface="Arial" charset="-94"/>
                </a:rPr>
                <a:t>milion</a:t>
              </a:r>
              <a:endParaRPr lang="tr-TR" altLang="tr-TR" sz="1400" dirty="0">
                <a:latin typeface="Arial" charset="-94"/>
                <a:ea typeface="Arial" charset="-94"/>
                <a:cs typeface="Arial" charset="-94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dirty="0" err="1">
                  <a:latin typeface="Arial" charset="-94"/>
                  <a:ea typeface="Arial" charset="-94"/>
                  <a:cs typeface="Arial" charset="-94"/>
                </a:rPr>
                <a:t>Female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4.5 </a:t>
              </a:r>
              <a:r>
                <a:rPr lang="tr-TR" altLang="tr-TR" sz="1400" dirty="0" err="1">
                  <a:latin typeface="Arial" charset="-94"/>
                  <a:ea typeface="Arial" charset="-94"/>
                  <a:cs typeface="Arial" charset="-94"/>
                </a:rPr>
                <a:t>milion</a:t>
              </a:r>
              <a:endParaRPr lang="tr-TR" altLang="tr-TR" sz="1400" dirty="0">
                <a:latin typeface="Arial" charset="-94"/>
                <a:ea typeface="Arial" charset="-94"/>
                <a:cs typeface="Arial" charset="-94"/>
              </a:endParaRPr>
            </a:p>
          </p:txBody>
        </p:sp>
        <p:sp>
          <p:nvSpPr>
            <p:cNvPr id="1049" name="_s1049"/>
            <p:cNvSpPr>
              <a:spLocks noChangeArrowheads="1"/>
            </p:cNvSpPr>
            <p:nvPr/>
          </p:nvSpPr>
          <p:spPr bwMode="auto">
            <a:xfrm>
              <a:off x="3415" y="3414"/>
              <a:ext cx="1292" cy="470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863" tIns="30933" rIns="61863" bIns="30933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Trombocytes</a:t>
              </a:r>
              <a:endParaRPr lang="tr-TR" altLang="tr-TR" sz="1400" b="1" dirty="0">
                <a:latin typeface="Arial" charset="-94"/>
                <a:ea typeface="Arial" charset="-94"/>
                <a:cs typeface="Arial" charset="-94"/>
              </a:endParaRP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140.000-340.000</a:t>
              </a:r>
            </a:p>
          </p:txBody>
        </p:sp>
        <p:sp>
          <p:nvSpPr>
            <p:cNvPr id="1050" name="_s1050"/>
            <p:cNvSpPr>
              <a:spLocks noChangeArrowheads="1"/>
            </p:cNvSpPr>
            <p:nvPr/>
          </p:nvSpPr>
          <p:spPr bwMode="auto">
            <a:xfrm>
              <a:off x="4150" y="1980"/>
              <a:ext cx="1318" cy="725"/>
            </a:xfrm>
            <a:prstGeom prst="roundRect">
              <a:avLst>
                <a:gd name="adj" fmla="val 16667"/>
              </a:avLst>
            </a:prstGeom>
            <a:solidFill>
              <a:srgbClr val="FFFDC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36000" tIns="32861" rIns="36000" bIns="32861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Notrophils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   % 57-67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Eozinophil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 %  1-3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Basophils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    %  0-1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Lymphocytes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  % 25-33</a:t>
              </a: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err="1">
                  <a:latin typeface="Arial" charset="-94"/>
                  <a:ea typeface="Arial" charset="-94"/>
                  <a:cs typeface="Arial" charset="-94"/>
                </a:rPr>
                <a:t>Monocytes</a:t>
              </a:r>
              <a:r>
                <a:rPr lang="tr-TR" altLang="tr-TR" sz="1400" dirty="0">
                  <a:latin typeface="Arial" charset="-94"/>
                  <a:ea typeface="Arial" charset="-94"/>
                  <a:cs typeface="Arial" charset="-94"/>
                </a:rPr>
                <a:t>,   % 3-7</a:t>
              </a:r>
            </a:p>
          </p:txBody>
        </p:sp>
      </p:grpSp>
      <p:sp>
        <p:nvSpPr>
          <p:cNvPr id="1052" name="Text Box 27"/>
          <p:cNvSpPr txBox="1">
            <a:spLocks noChangeArrowheads="1"/>
          </p:cNvSpPr>
          <p:nvPr/>
        </p:nvSpPr>
        <p:spPr bwMode="auto">
          <a:xfrm>
            <a:off x="1703388" y="6237288"/>
            <a:ext cx="2265364" cy="400110"/>
          </a:xfrm>
          <a:prstGeom prst="rect">
            <a:avLst/>
          </a:prstGeom>
          <a:noFill/>
          <a:ln w="28575">
            <a:solidFill>
              <a:srgbClr val="FFAD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latin typeface="Arial" charset="0"/>
              </a:rPr>
              <a:t>Blood in </a:t>
            </a:r>
            <a:r>
              <a:rPr lang="tr-TR" sz="2000" b="1" dirty="0" err="1">
                <a:latin typeface="Arial" charset="0"/>
              </a:rPr>
              <a:t>humans</a:t>
            </a:r>
            <a:endParaRPr lang="tr-TR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04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491" y="344346"/>
            <a:ext cx="11239018" cy="6169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	</a:t>
            </a:r>
            <a:r>
              <a:rPr lang="tr-TR" b="1" dirty="0" err="1"/>
              <a:t>Other</a:t>
            </a:r>
            <a:r>
              <a:rPr lang="tr-TR" b="1" dirty="0"/>
              <a:t> </a:t>
            </a:r>
            <a:r>
              <a:rPr lang="tr-TR" b="1" dirty="0" err="1"/>
              <a:t>important</a:t>
            </a:r>
            <a:r>
              <a:rPr lang="tr-TR" b="1" dirty="0"/>
              <a:t> </a:t>
            </a:r>
            <a:r>
              <a:rPr lang="tr-TR" b="1" dirty="0" err="1"/>
              <a:t>components</a:t>
            </a:r>
            <a:r>
              <a:rPr lang="tr-TR" b="1" dirty="0"/>
              <a:t> </a:t>
            </a:r>
            <a:r>
              <a:rPr lang="tr-TR" b="1" dirty="0" err="1"/>
              <a:t>include</a:t>
            </a:r>
            <a:r>
              <a:rPr lang="tr-TR" dirty="0"/>
              <a:t>:</a:t>
            </a:r>
          </a:p>
          <a:p>
            <a:r>
              <a:rPr lang="tr-TR" dirty="0"/>
              <a:t>Serum </a:t>
            </a:r>
            <a:r>
              <a:rPr lang="tr-TR" dirty="0" err="1"/>
              <a:t>albumin</a:t>
            </a:r>
            <a:endParaRPr lang="tr-TR" dirty="0"/>
          </a:p>
          <a:p>
            <a:pPr lvl="1"/>
            <a:r>
              <a:rPr lang="en-US" dirty="0"/>
              <a:t>Albumin is the main protein in plasma, and it functions to regulate the colloidal osmotic pressure of blood. </a:t>
            </a:r>
            <a:endParaRPr lang="tr-TR" dirty="0"/>
          </a:p>
          <a:p>
            <a:r>
              <a:rPr lang="tr-TR" dirty="0" err="1"/>
              <a:t>Blood</a:t>
            </a:r>
            <a:r>
              <a:rPr lang="tr-TR" dirty="0"/>
              <a:t>-</a:t>
            </a:r>
            <a:r>
              <a:rPr lang="tr-TR" dirty="0" err="1"/>
              <a:t>clotting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(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facilitate</a:t>
            </a:r>
            <a:r>
              <a:rPr lang="tr-TR" dirty="0"/>
              <a:t> </a:t>
            </a:r>
            <a:r>
              <a:rPr lang="tr-TR" dirty="0" err="1"/>
              <a:t>coagulation</a:t>
            </a:r>
            <a:r>
              <a:rPr lang="tr-TR" dirty="0"/>
              <a:t>)</a:t>
            </a:r>
          </a:p>
          <a:p>
            <a:r>
              <a:rPr lang="tr-TR" dirty="0" err="1"/>
              <a:t>Immunoglobulins</a:t>
            </a:r>
            <a:r>
              <a:rPr lang="tr-TR" dirty="0"/>
              <a:t> (</a:t>
            </a:r>
            <a:r>
              <a:rPr lang="tr-TR" dirty="0" err="1"/>
              <a:t>antibodies</a:t>
            </a:r>
            <a:r>
              <a:rPr lang="tr-TR" dirty="0"/>
              <a:t>)</a:t>
            </a:r>
          </a:p>
          <a:p>
            <a:r>
              <a:rPr lang="tr-TR" dirty="0" err="1"/>
              <a:t>lipoprotein</a:t>
            </a:r>
            <a:r>
              <a:rPr lang="tr-TR" dirty="0"/>
              <a:t> </a:t>
            </a:r>
            <a:r>
              <a:rPr lang="tr-TR" dirty="0" err="1"/>
              <a:t>particles</a:t>
            </a:r>
            <a:endParaRPr lang="tr-TR" dirty="0"/>
          </a:p>
          <a:p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proteins</a:t>
            </a:r>
            <a:endParaRPr lang="tr-TR" dirty="0"/>
          </a:p>
          <a:p>
            <a:r>
              <a:rPr lang="tr-TR" dirty="0" err="1"/>
              <a:t>Various</a:t>
            </a:r>
            <a:r>
              <a:rPr lang="tr-TR" dirty="0"/>
              <a:t> </a:t>
            </a:r>
            <a:r>
              <a:rPr lang="tr-TR" dirty="0" err="1"/>
              <a:t>electrolytes</a:t>
            </a:r>
            <a:r>
              <a:rPr lang="tr-TR" dirty="0"/>
              <a:t> (</a:t>
            </a:r>
            <a:r>
              <a:rPr lang="tr-TR" dirty="0" err="1"/>
              <a:t>mainly</a:t>
            </a:r>
            <a:r>
              <a:rPr lang="tr-TR" dirty="0"/>
              <a:t> </a:t>
            </a:r>
            <a:r>
              <a:rPr lang="tr-TR" dirty="0" err="1"/>
              <a:t>sodium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chloride</a:t>
            </a:r>
            <a:r>
              <a:rPr lang="tr-TR" dirty="0"/>
              <a:t>)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term</a:t>
            </a:r>
            <a:r>
              <a:rPr lang="tr-TR" dirty="0"/>
              <a:t> </a:t>
            </a:r>
            <a:r>
              <a:rPr lang="tr-TR" b="1" dirty="0"/>
              <a:t>serum</a:t>
            </a:r>
            <a:r>
              <a:rPr lang="tr-TR" dirty="0"/>
              <a:t> </a:t>
            </a:r>
            <a:r>
              <a:rPr lang="tr-TR" dirty="0" err="1"/>
              <a:t>refers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plasma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clotting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removed</a:t>
            </a:r>
            <a:r>
              <a:rPr lang="tr-TR" dirty="0"/>
              <a:t>. </a:t>
            </a:r>
          </a:p>
          <a:p>
            <a:r>
              <a:rPr lang="tr-TR" dirty="0" err="1"/>
              <a:t>Most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albumin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immunoglobulins</a:t>
            </a:r>
            <a:r>
              <a:rPr lang="tr-TR" dirty="0"/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9465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6462" y="112877"/>
            <a:ext cx="10515600" cy="1325563"/>
          </a:xfrm>
        </p:spPr>
        <p:txBody>
          <a:bodyPr/>
          <a:lstStyle/>
          <a:p>
            <a:r>
              <a:rPr lang="tr-TR" b="1" dirty="0"/>
              <a:t>Bone </a:t>
            </a:r>
            <a:r>
              <a:rPr lang="tr-TR" b="1" dirty="0" err="1"/>
              <a:t>Tissue</a:t>
            </a:r>
            <a:r>
              <a:rPr lang="tr-TR" b="1" dirty="0"/>
              <a:t> </a:t>
            </a:r>
            <a:r>
              <a:rPr lang="tr-TR" b="1" dirty="0" err="1"/>
              <a:t>Anatomy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Structure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977461"/>
            <a:ext cx="11647713" cy="5684595"/>
          </a:xfrm>
        </p:spPr>
        <p:txBody>
          <a:bodyPr>
            <a:normAutofit/>
          </a:bodyPr>
          <a:lstStyle/>
          <a:p>
            <a:r>
              <a:rPr lang="tr-TR" sz="3200" dirty="0" err="1"/>
              <a:t>There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primarily</a:t>
            </a:r>
            <a:r>
              <a:rPr lang="tr-TR" sz="3200" dirty="0"/>
              <a:t> </a:t>
            </a:r>
            <a:r>
              <a:rPr lang="tr-TR" sz="3200" dirty="0" err="1"/>
              <a:t>five</a:t>
            </a:r>
            <a:r>
              <a:rPr lang="tr-TR" sz="3200" dirty="0"/>
              <a:t> </a:t>
            </a:r>
            <a:r>
              <a:rPr lang="tr-TR" sz="3200" dirty="0" err="1"/>
              <a:t>types</a:t>
            </a:r>
            <a:r>
              <a:rPr lang="tr-TR" sz="3200" dirty="0"/>
              <a:t> of </a:t>
            </a:r>
            <a:r>
              <a:rPr lang="tr-TR" sz="3200" dirty="0" err="1"/>
              <a:t>bones</a:t>
            </a:r>
            <a:r>
              <a:rPr lang="tr-TR" sz="3200" dirty="0"/>
              <a:t> </a:t>
            </a:r>
            <a:r>
              <a:rPr lang="tr-TR" sz="3200" dirty="0" err="1"/>
              <a:t>that</a:t>
            </a:r>
            <a:r>
              <a:rPr lang="tr-TR" sz="3200" dirty="0"/>
              <a:t> can be </a:t>
            </a:r>
            <a:r>
              <a:rPr lang="tr-TR" sz="3200" dirty="0" err="1"/>
              <a:t>generally</a:t>
            </a:r>
            <a:r>
              <a:rPr lang="tr-TR" sz="3200" dirty="0"/>
              <a:t> </a:t>
            </a:r>
            <a:r>
              <a:rPr lang="tr-TR" sz="3200" dirty="0" err="1"/>
              <a:t>identified</a:t>
            </a:r>
            <a:r>
              <a:rPr lang="tr-TR" sz="3200" dirty="0"/>
              <a:t> </a:t>
            </a:r>
            <a:r>
              <a:rPr lang="tr-TR" sz="3200" dirty="0" err="1"/>
              <a:t>based</a:t>
            </a:r>
            <a:r>
              <a:rPr lang="tr-TR" sz="3200" dirty="0"/>
              <a:t> on </a:t>
            </a:r>
            <a:r>
              <a:rPr lang="tr-TR" sz="3200" dirty="0" err="1"/>
              <a:t>their</a:t>
            </a:r>
            <a:r>
              <a:rPr lang="tr-TR" sz="3200" dirty="0"/>
              <a:t> </a:t>
            </a:r>
            <a:r>
              <a:rPr lang="tr-TR" sz="3200" dirty="0" err="1"/>
              <a:t>forms</a:t>
            </a:r>
            <a:r>
              <a:rPr lang="tr-TR" sz="3200" dirty="0"/>
              <a:t> (general </a:t>
            </a:r>
            <a:r>
              <a:rPr lang="tr-TR" sz="3200" dirty="0" err="1"/>
              <a:t>shape</a:t>
            </a:r>
            <a:r>
              <a:rPr lang="tr-TR" sz="3200" dirty="0"/>
              <a:t>).</a:t>
            </a:r>
          </a:p>
          <a:p>
            <a:r>
              <a:rPr lang="en-US" sz="3200" dirty="0"/>
              <a:t>Bones in the human body: </a:t>
            </a:r>
            <a:endParaRPr lang="tr-TR" sz="3200" dirty="0"/>
          </a:p>
          <a:p>
            <a:pPr lvl="1"/>
            <a:r>
              <a:rPr lang="en-US" sz="3200" dirty="0"/>
              <a:t>long, </a:t>
            </a:r>
            <a:endParaRPr lang="tr-TR" sz="3200" dirty="0"/>
          </a:p>
          <a:p>
            <a:pPr lvl="1"/>
            <a:r>
              <a:rPr lang="en-US" sz="3200" dirty="0"/>
              <a:t>short, </a:t>
            </a:r>
            <a:endParaRPr lang="tr-TR" sz="3200" dirty="0"/>
          </a:p>
          <a:p>
            <a:pPr lvl="1"/>
            <a:r>
              <a:rPr lang="en-US" sz="3200" dirty="0"/>
              <a:t>flat, </a:t>
            </a:r>
            <a:endParaRPr lang="tr-TR" sz="3200" dirty="0"/>
          </a:p>
          <a:p>
            <a:pPr lvl="1"/>
            <a:r>
              <a:rPr lang="en-US" sz="3200" dirty="0"/>
              <a:t>irregular, and </a:t>
            </a:r>
            <a:endParaRPr lang="tr-TR" sz="3200" dirty="0"/>
          </a:p>
          <a:p>
            <a:pPr lvl="1"/>
            <a:r>
              <a:rPr lang="en-US" sz="3200" dirty="0" err="1"/>
              <a:t>sesamoid</a:t>
            </a:r>
            <a:r>
              <a:rPr lang="en-US" sz="3200" dirty="0"/>
              <a:t>.</a:t>
            </a:r>
            <a:endParaRPr lang="tr-TR" sz="3200" baseline="30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55495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91544" y="1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ea typeface="ＭＳ Ｐゴシック" charset="-128"/>
              </a:rPr>
              <a:t>Major Plasma Proteins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60526" y="1508125"/>
            <a:ext cx="9007475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endParaRPr lang="es-ES_tradnl"/>
          </a:p>
        </p:txBody>
      </p:sp>
      <p:sp>
        <p:nvSpPr>
          <p:cNvPr id="276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7898" y="1137654"/>
            <a:ext cx="9356203" cy="480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tabLst>
                <a:tab pos="855663" algn="l"/>
                <a:tab pos="1255713" algn="l"/>
              </a:tabLst>
            </a:pPr>
            <a:r>
              <a:rPr lang="en-US" sz="3200" dirty="0"/>
              <a:t>	</a:t>
            </a:r>
            <a:r>
              <a:rPr lang="en-US" sz="3200" u="sng" dirty="0">
                <a:solidFill>
                  <a:schemeClr val="accent2"/>
                </a:solidFill>
              </a:rPr>
              <a:t>Protein</a:t>
            </a:r>
            <a:r>
              <a:rPr lang="en-US" sz="3200" dirty="0">
                <a:solidFill>
                  <a:schemeClr val="accent2"/>
                </a:solidFill>
              </a:rPr>
              <a:t>				</a:t>
            </a:r>
            <a:r>
              <a:rPr lang="en-US" sz="3200" u="sng" dirty="0">
                <a:solidFill>
                  <a:schemeClr val="accent2"/>
                </a:solidFill>
              </a:rPr>
              <a:t>Function</a:t>
            </a:r>
          </a:p>
          <a:p>
            <a:pPr>
              <a:tabLst>
                <a:tab pos="855663" algn="l"/>
                <a:tab pos="1255713" algn="l"/>
              </a:tabLst>
            </a:pPr>
            <a:r>
              <a:rPr lang="en-US" sz="2000" dirty="0"/>
              <a:t>	</a:t>
            </a:r>
          </a:p>
          <a:p>
            <a:pPr>
              <a:tabLst>
                <a:tab pos="855663" algn="l"/>
                <a:tab pos="1255713" algn="l"/>
              </a:tabLst>
            </a:pPr>
            <a:r>
              <a:rPr lang="en-US" sz="2000" dirty="0"/>
              <a:t>	</a:t>
            </a:r>
            <a:r>
              <a:rPr lang="en-US" dirty="0"/>
              <a:t>Albumin			             Maintain colloid osmotic pressure; 						                                transport insoluble metabolites</a:t>
            </a:r>
          </a:p>
          <a:p>
            <a:pPr>
              <a:tabLst>
                <a:tab pos="855663" algn="l"/>
                <a:tab pos="1255713" algn="l"/>
              </a:tabLst>
            </a:pPr>
            <a:r>
              <a:rPr lang="en-US" dirty="0"/>
              <a:t>	Globulins</a:t>
            </a:r>
          </a:p>
          <a:p>
            <a:pPr>
              <a:tabLst>
                <a:tab pos="855663" algn="l"/>
                <a:tab pos="1255713" algn="l"/>
              </a:tabLst>
            </a:pPr>
            <a:r>
              <a:rPr lang="en-US" dirty="0"/>
              <a:t>		</a:t>
            </a:r>
            <a:r>
              <a:rPr lang="en-US" dirty="0">
                <a:sym typeface="Symbol" pitchFamily="18" charset="2"/>
              </a:rPr>
              <a:t> and 			Transport metal ions, protein-bound 						                               lipids, lipid-soluble vitamins</a:t>
            </a:r>
          </a:p>
          <a:p>
            <a:pPr>
              <a:tabLst>
                <a:tab pos="855663" algn="l"/>
                <a:tab pos="1255713" algn="l"/>
              </a:tabLst>
            </a:pPr>
            <a:endParaRPr lang="en-US" dirty="0">
              <a:sym typeface="Symbol" pitchFamily="18" charset="2"/>
            </a:endParaRPr>
          </a:p>
          <a:p>
            <a:pPr>
              <a:tabLst>
                <a:tab pos="855663" algn="l"/>
                <a:tab pos="1255713" algn="l"/>
              </a:tabLst>
            </a:pPr>
            <a:r>
              <a:rPr lang="en-US" dirty="0">
                <a:sym typeface="Symbol" pitchFamily="18" charset="2"/>
              </a:rPr>
              <a:t>						Antibodies for host defense</a:t>
            </a:r>
          </a:p>
          <a:p>
            <a:pPr>
              <a:tabLst>
                <a:tab pos="855663" algn="l"/>
                <a:tab pos="1255713" algn="l"/>
              </a:tabLst>
            </a:pPr>
            <a:endParaRPr lang="en-US" dirty="0">
              <a:sym typeface="Symbol" pitchFamily="18" charset="2"/>
            </a:endParaRPr>
          </a:p>
          <a:p>
            <a:pPr>
              <a:tabLst>
                <a:tab pos="855663" algn="l"/>
                <a:tab pos="1255713" algn="l"/>
              </a:tabLst>
            </a:pPr>
            <a:r>
              <a:rPr lang="en-US" dirty="0">
                <a:sym typeface="Symbol" pitchFamily="18" charset="2"/>
              </a:rPr>
              <a:t>	Complement proteins		Destruction of microorganisms</a:t>
            </a:r>
          </a:p>
          <a:p>
            <a:pPr>
              <a:tabLst>
                <a:tab pos="855663" algn="l"/>
                <a:tab pos="1255713" algn="l"/>
              </a:tabLst>
            </a:pPr>
            <a:endParaRPr lang="en-US" dirty="0">
              <a:sym typeface="Symbol" pitchFamily="18" charset="2"/>
            </a:endParaRPr>
          </a:p>
          <a:p>
            <a:pPr>
              <a:tabLst>
                <a:tab pos="855663" algn="l"/>
                <a:tab pos="1255713" algn="l"/>
              </a:tabLst>
            </a:pPr>
            <a:r>
              <a:rPr lang="en-US" dirty="0">
                <a:sym typeface="Symbol" pitchFamily="18" charset="2"/>
              </a:rPr>
              <a:t>	Clotting factors			Formation of blood clots</a:t>
            </a:r>
          </a:p>
          <a:p>
            <a:pPr>
              <a:tabLst>
                <a:tab pos="855663" algn="l"/>
                <a:tab pos="1255713" algn="l"/>
              </a:tabLst>
            </a:pPr>
            <a:endParaRPr lang="en-US" dirty="0">
              <a:sym typeface="Symbol" pitchFamily="18" charset="2"/>
            </a:endParaRPr>
          </a:p>
          <a:p>
            <a:pPr>
              <a:tabLst>
                <a:tab pos="855663" algn="l"/>
                <a:tab pos="1255713" algn="l"/>
              </a:tabLst>
            </a:pPr>
            <a:r>
              <a:rPr lang="en-US" dirty="0">
                <a:sym typeface="Symbol" pitchFamily="18" charset="2"/>
              </a:rPr>
              <a:t>	Plasma lipoproteins		               Transport of triglycerides and 						                                                         cholesterol to/from 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9397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838" y="0"/>
            <a:ext cx="10515600" cy="1325563"/>
          </a:xfrm>
        </p:spPr>
        <p:txBody>
          <a:bodyPr/>
          <a:lstStyle/>
          <a:p>
            <a:r>
              <a:rPr lang="en-US" dirty="0"/>
              <a:t>Formation of Blood Cells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838" y="1268761"/>
            <a:ext cx="11134846" cy="5097315"/>
          </a:xfrm>
        </p:spPr>
        <p:txBody>
          <a:bodyPr>
            <a:normAutofit/>
          </a:bodyPr>
          <a:lstStyle/>
          <a:p>
            <a:r>
              <a:rPr lang="en-US" sz="3200" dirty="0"/>
              <a:t>Negative feedback systems regulate the total number of RBCs and platelets in circulation</a:t>
            </a:r>
          </a:p>
          <a:p>
            <a:r>
              <a:rPr lang="en-US" sz="3200" dirty="0"/>
              <a:t>Abundance of WBC types based of response to invading pathogens or foreign antigens</a:t>
            </a:r>
          </a:p>
          <a:p>
            <a:r>
              <a:rPr lang="en-US" sz="3200" dirty="0" err="1"/>
              <a:t>Hemopoiesis</a:t>
            </a:r>
            <a:r>
              <a:rPr lang="en-US" sz="3200" dirty="0"/>
              <a:t> or </a:t>
            </a:r>
            <a:r>
              <a:rPr lang="en-US" sz="3200" dirty="0" err="1"/>
              <a:t>hemotopoiesis</a:t>
            </a:r>
            <a:endParaRPr lang="en-US" sz="3200" dirty="0"/>
          </a:p>
          <a:p>
            <a:r>
              <a:rPr lang="en-US" sz="3200" dirty="0"/>
              <a:t>Red bone marrow primary site</a:t>
            </a:r>
          </a:p>
          <a:p>
            <a:r>
              <a:rPr lang="en-US" sz="3200" dirty="0" err="1"/>
              <a:t>Pluripotent</a:t>
            </a:r>
            <a:r>
              <a:rPr lang="en-US" sz="3200" dirty="0"/>
              <a:t> stem cells have the ability to develop into many differ</a:t>
            </a:r>
            <a:r>
              <a:rPr lang="tr-TR" sz="3200" dirty="0"/>
              <a:t>e</a:t>
            </a:r>
            <a:r>
              <a:rPr lang="en-US" sz="3200" dirty="0" err="1"/>
              <a:t>nt</a:t>
            </a:r>
            <a:r>
              <a:rPr lang="en-US" sz="3200" dirty="0"/>
              <a:t> types of cells</a:t>
            </a:r>
          </a:p>
        </p:txBody>
      </p:sp>
    </p:spTree>
    <p:extLst>
      <p:ext uri="{BB962C8B-B14F-4D97-AF65-F5344CB8AC3E}">
        <p14:creationId xmlns:p14="http://schemas.microsoft.com/office/powerpoint/2010/main" val="33982496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2009, John Wiley &amp; Sons, Inc.</a:t>
            </a:r>
          </a:p>
        </p:txBody>
      </p:sp>
      <p:pic>
        <p:nvPicPr>
          <p:cNvPr id="70661" name="Picture 5" descr="19_0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8452" y="1"/>
            <a:ext cx="7980340" cy="6919923"/>
          </a:xfrm>
        </p:spPr>
      </p:pic>
    </p:spTree>
    <p:extLst>
      <p:ext uri="{BB962C8B-B14F-4D97-AF65-F5344CB8AC3E}">
        <p14:creationId xmlns:p14="http://schemas.microsoft.com/office/powerpoint/2010/main" val="35376013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Stem cells in bone marrow</a:t>
            </a:r>
          </a:p>
          <a:p>
            <a:pPr lvl="1"/>
            <a:r>
              <a:rPr lang="en-US" sz="3200" dirty="0"/>
              <a:t>Reproduce themselves</a:t>
            </a:r>
          </a:p>
          <a:p>
            <a:pPr lvl="1"/>
            <a:r>
              <a:rPr lang="en-US" sz="3200" dirty="0"/>
              <a:t>Proliferate and differentiate</a:t>
            </a:r>
          </a:p>
          <a:p>
            <a:r>
              <a:rPr lang="en-US" sz="3200" dirty="0"/>
              <a:t>Cells enter blood stream through sinusoids</a:t>
            </a:r>
          </a:p>
          <a:p>
            <a:r>
              <a:rPr lang="en-US" sz="3200" dirty="0"/>
              <a:t>Formed elements do not divide once they leave red bone marrow</a:t>
            </a:r>
          </a:p>
          <a:p>
            <a:pPr lvl="1"/>
            <a:r>
              <a:rPr lang="en-US" sz="3200" dirty="0"/>
              <a:t>Exception is lymphocytes</a:t>
            </a:r>
          </a:p>
        </p:txBody>
      </p:sp>
    </p:spTree>
    <p:extLst>
      <p:ext uri="{BB962C8B-B14F-4D97-AF65-F5344CB8AC3E}">
        <p14:creationId xmlns:p14="http://schemas.microsoft.com/office/powerpoint/2010/main" val="37538274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P2086"/>
          <p:cNvPicPr>
            <a:picLocks noChangeAspect="1" noChangeArrowheads="1"/>
          </p:cNvPicPr>
          <p:nvPr/>
        </p:nvPicPr>
        <p:blipFill>
          <a:blip r:embed="rId2" cstate="print"/>
          <a:srcRect t="10583" b="10583"/>
          <a:stretch>
            <a:fillRect/>
          </a:stretch>
        </p:blipFill>
        <p:spPr bwMode="auto">
          <a:xfrm>
            <a:off x="2279650" y="188913"/>
            <a:ext cx="741680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711451" y="6161088"/>
            <a:ext cx="66976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dirty="0" err="1">
                <a:latin typeface="Arial" charset="0"/>
              </a:rPr>
              <a:t>Adult</a:t>
            </a:r>
            <a:r>
              <a:rPr lang="tr-TR" sz="1600" dirty="0">
                <a:latin typeface="Arial" charset="0"/>
              </a:rPr>
              <a:t> bone </a:t>
            </a:r>
            <a:r>
              <a:rPr lang="tr-TR" sz="1600" dirty="0" err="1">
                <a:latin typeface="Arial" charset="0"/>
              </a:rPr>
              <a:t>marrow</a:t>
            </a:r>
            <a:r>
              <a:rPr lang="tr-TR" sz="1600" dirty="0">
                <a:latin typeface="Arial" charset="0"/>
              </a:rPr>
              <a:t> </a:t>
            </a:r>
            <a:r>
              <a:rPr lang="tr-TR" sz="1600" dirty="0" err="1">
                <a:latin typeface="Arial" charset="0"/>
              </a:rPr>
              <a:t>stem</a:t>
            </a:r>
            <a:r>
              <a:rPr lang="tr-TR" sz="1600" dirty="0">
                <a:latin typeface="Arial" charset="0"/>
              </a:rPr>
              <a:t> </a:t>
            </a:r>
            <a:r>
              <a:rPr lang="tr-TR" sz="1600" dirty="0" err="1">
                <a:latin typeface="Arial" charset="0"/>
              </a:rPr>
              <a:t>cell</a:t>
            </a:r>
            <a:r>
              <a:rPr lang="tr-TR" sz="1600" dirty="0">
                <a:latin typeface="Arial" charset="0"/>
              </a:rPr>
              <a:t>    </a:t>
            </a:r>
            <a:r>
              <a:rPr lang="tr-TR" sz="1400" dirty="0">
                <a:latin typeface="Arial" charset="0"/>
                <a:hlinkClick r:id="rId3"/>
              </a:rPr>
              <a:t>http://www.astrographics.com/GalleryPrints/Display/GP2008.jpg</a:t>
            </a:r>
            <a:r>
              <a:rPr lang="tr-TR" sz="1400" dirty="0">
                <a:latin typeface="Arial" charset="0"/>
              </a:rPr>
              <a:t> </a:t>
            </a:r>
            <a:r>
              <a:rPr lang="tr-TR" sz="1400" dirty="0" err="1">
                <a:latin typeface="Arial" charset="0"/>
              </a:rPr>
              <a:t>Dennis</a:t>
            </a:r>
            <a:r>
              <a:rPr lang="tr-TR" sz="1400" dirty="0">
                <a:latin typeface="Arial" charset="0"/>
              </a:rPr>
              <a:t> </a:t>
            </a:r>
            <a:r>
              <a:rPr lang="tr-TR" sz="1400" dirty="0" err="1">
                <a:latin typeface="Arial" charset="0"/>
              </a:rPr>
              <a:t>Kunkel</a:t>
            </a:r>
            <a:r>
              <a:rPr lang="tr-TR" sz="14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1469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992314" y="6056512"/>
            <a:ext cx="79200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000" dirty="0">
                <a:latin typeface="Arial" charset="0"/>
              </a:rPr>
              <a:t>Human </a:t>
            </a:r>
            <a:r>
              <a:rPr lang="tr-TR" sz="2000" dirty="0" err="1">
                <a:latin typeface="Arial" charset="0"/>
              </a:rPr>
              <a:t>adult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hemopoietik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stem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cell</a:t>
            </a:r>
            <a:endParaRPr lang="tr-TR" sz="2000" dirty="0">
              <a:latin typeface="Arial" charset="0"/>
            </a:endParaRPr>
          </a:p>
          <a:p>
            <a:pPr algn="ctr"/>
            <a:r>
              <a:rPr lang="tr-TR" sz="1400" dirty="0">
                <a:latin typeface="Arial" charset="0"/>
                <a:hlinkClick r:id="rId2"/>
              </a:rPr>
              <a:t>http://www.astrographics.com/GalleryPrints/Display/GP2008.jpg</a:t>
            </a:r>
            <a:r>
              <a:rPr lang="tr-TR" sz="1400" dirty="0">
                <a:latin typeface="Arial" charset="0"/>
              </a:rPr>
              <a:t> </a:t>
            </a:r>
            <a:r>
              <a:rPr lang="tr-TR" sz="1400" dirty="0" err="1">
                <a:latin typeface="Arial" charset="0"/>
              </a:rPr>
              <a:t>Dennis</a:t>
            </a:r>
            <a:r>
              <a:rPr lang="tr-TR" sz="1400" dirty="0">
                <a:latin typeface="Arial" charset="0"/>
              </a:rPr>
              <a:t> </a:t>
            </a:r>
            <a:r>
              <a:rPr lang="tr-TR" sz="1400" dirty="0" err="1">
                <a:latin typeface="Arial" charset="0"/>
              </a:rPr>
              <a:t>Kunkel</a:t>
            </a:r>
            <a:endParaRPr lang="tr-TR" sz="1400" dirty="0">
              <a:latin typeface="Arial" charset="0"/>
            </a:endParaRPr>
          </a:p>
        </p:txBody>
      </p:sp>
      <p:pic>
        <p:nvPicPr>
          <p:cNvPr id="26627" name="Picture 5" descr="GP2075"/>
          <p:cNvPicPr>
            <a:picLocks noChangeAspect="1" noChangeArrowheads="1"/>
          </p:cNvPicPr>
          <p:nvPr/>
        </p:nvPicPr>
        <p:blipFill>
          <a:blip r:embed="rId3" cstate="print"/>
          <a:srcRect l="2307" t="11641" r="1154" b="12769"/>
          <a:stretch>
            <a:fillRect/>
          </a:stretch>
        </p:blipFill>
        <p:spPr bwMode="auto">
          <a:xfrm>
            <a:off x="2208214" y="188914"/>
            <a:ext cx="7488237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7764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Erythrocyte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780" y="838200"/>
            <a:ext cx="10405640" cy="6019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Biconcave disk which has no nucleus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There is about 7.8 µm diameter in fresh state and  7.2 - 7.4 µm in stained smears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Large surface area for gas exchange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4-6 million per mm³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Flexible; squeeze when pass through capillaries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Survive about 120 days in circulation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Old RBC removed by macrophages in spleen and bone marrow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Reticulocytes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are about 1% of total population </a:t>
            </a:r>
          </a:p>
        </p:txBody>
      </p:sp>
    </p:spTree>
    <p:extLst>
      <p:ext uri="{BB962C8B-B14F-4D97-AF65-F5344CB8AC3E}">
        <p14:creationId xmlns:p14="http://schemas.microsoft.com/office/powerpoint/2010/main" val="1821041205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229600" cy="1378449"/>
          </a:xfrm>
        </p:spPr>
        <p:txBody>
          <a:bodyPr/>
          <a:lstStyle/>
          <a:p>
            <a:pPr algn="l"/>
            <a:r>
              <a:rPr lang="en-US" sz="4000" dirty="0" err="1"/>
              <a:t>Erythropoiesis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9286" y="1124743"/>
            <a:ext cx="5874746" cy="5299205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sz="2800" dirty="0"/>
              <a:t>Starts in red bone marrow with </a:t>
            </a:r>
            <a:r>
              <a:rPr lang="en-US" sz="2800" dirty="0" err="1"/>
              <a:t>proerythroblast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Cell near the end of development ejects nucleus and becomes a </a:t>
            </a:r>
            <a:r>
              <a:rPr lang="en-US" sz="2800" dirty="0" err="1"/>
              <a:t>reticulocyte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Develop into mature RBC within 1-2 days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Negative feedback balances production with destruction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Controlled condition is amount of oxygen delivery to tissues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Hypoxia stimulates release of erythropoietin</a:t>
            </a:r>
          </a:p>
        </p:txBody>
      </p:sp>
      <p:pic>
        <p:nvPicPr>
          <p:cNvPr id="78856" name="Picture 8" descr="19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1"/>
            <a:ext cx="3312368" cy="688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0901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Eruthropoisis medical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1" y="260351"/>
            <a:ext cx="8748713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143250" y="6259514"/>
            <a:ext cx="579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latin typeface="Arial" charset="0"/>
              </a:rPr>
              <a:t>Eritropoiez.</a:t>
            </a:r>
            <a:r>
              <a:rPr lang="tr-TR" sz="1600" b="1">
                <a:latin typeface="Arial" charset="0"/>
              </a:rPr>
              <a:t> </a:t>
            </a:r>
            <a:r>
              <a:rPr lang="tr-TR" sz="1400" b="1">
                <a:latin typeface="Arial" charset="0"/>
                <a:hlinkClick r:id="rId3"/>
              </a:rPr>
              <a:t>www231.pair.com/grpulse/ gp/medill/wblood.html</a:t>
            </a:r>
            <a:endParaRPr lang="tr-TR" sz="1400" b="1">
              <a:latin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656138" y="533400"/>
            <a:ext cx="2271776" cy="52322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latin typeface="Arial" charset="0"/>
              </a:rPr>
              <a:t> </a:t>
            </a:r>
            <a:r>
              <a:rPr lang="tr-TR">
                <a:latin typeface="Arial" charset="0"/>
              </a:rPr>
              <a:t>                               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2566989" y="2924176"/>
            <a:ext cx="2135187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       Proeritroblast      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290888" y="5075238"/>
            <a:ext cx="14986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    Bazofilik</a:t>
            </a:r>
          </a:p>
          <a:p>
            <a:pPr>
              <a:lnSpc>
                <a:spcPct val="90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  Eritroblast     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4968876" y="4508500"/>
            <a:ext cx="1458913" cy="50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 Polikromatofil</a:t>
            </a:r>
          </a:p>
          <a:p>
            <a:pPr algn="ctr">
              <a:lnSpc>
                <a:spcPct val="85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Eritroblast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600826" y="3143250"/>
            <a:ext cx="1349375" cy="50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Ortokromatik</a:t>
            </a:r>
          </a:p>
          <a:p>
            <a:pPr>
              <a:lnSpc>
                <a:spcPct val="85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Eritroblast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456363" y="3141663"/>
            <a:ext cx="241300" cy="184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tr-TR" sz="800">
                <a:latin typeface="Arial" charset="0"/>
              </a:rPr>
              <a:t> .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7443789" y="2360614"/>
            <a:ext cx="1290637" cy="2873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 Retikülosit  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8956676" y="2781300"/>
            <a:ext cx="1273175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1600">
                <a:solidFill>
                  <a:srgbClr val="FFFA9F"/>
                </a:solidFill>
                <a:latin typeface="Arial" charset="0"/>
              </a:rPr>
              <a:t>  Eritrosit     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8832850" y="5084764"/>
            <a:ext cx="1530350" cy="44563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r-TR" sz="2800"/>
              <a:t>.  .    .   .  .</a:t>
            </a:r>
          </a:p>
        </p:txBody>
      </p:sp>
    </p:spTree>
    <p:extLst>
      <p:ext uri="{BB962C8B-B14F-4D97-AF65-F5344CB8AC3E}">
        <p14:creationId xmlns:p14="http://schemas.microsoft.com/office/powerpoint/2010/main" val="22792370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Blood diseases involving the red blood cells include:</a:t>
            </a:r>
            <a:br>
              <a:rPr lang="en-US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0703" y="1390962"/>
            <a:ext cx="11250593" cy="5380228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Anemias</a:t>
            </a:r>
            <a:r>
              <a:rPr lang="en-US" dirty="0"/>
              <a:t> are diseases characterized by low oxygen transport capacity of the blood, because of low red cell count or some abnormality of the red blood cells or the hemoglobin.</a:t>
            </a:r>
          </a:p>
          <a:p>
            <a:r>
              <a:rPr lang="en-US" b="1" dirty="0"/>
              <a:t>Iron deficiency anemia </a:t>
            </a:r>
            <a:r>
              <a:rPr lang="en-US" dirty="0"/>
              <a:t>is the most common anemia; it occurs when the dietary intake or absorption of iron</a:t>
            </a:r>
            <a:r>
              <a:rPr lang="tr-TR" dirty="0"/>
              <a:t> </a:t>
            </a:r>
            <a:r>
              <a:rPr lang="en-US" dirty="0"/>
              <a:t>is insufficient, and hemoglobin, which contains iron, cannot be formed</a:t>
            </a:r>
          </a:p>
          <a:p>
            <a:r>
              <a:rPr lang="en-US" b="1" dirty="0"/>
              <a:t>Sickle-cell disease</a:t>
            </a:r>
            <a:r>
              <a:rPr lang="tr-TR" b="1" dirty="0"/>
              <a:t> </a:t>
            </a:r>
            <a:r>
              <a:rPr lang="en-US" dirty="0"/>
              <a:t>is a genetic disease that results in abnormal hemoglobin molecules. </a:t>
            </a:r>
            <a:endParaRPr lang="tr-TR" dirty="0"/>
          </a:p>
          <a:p>
            <a:r>
              <a:rPr lang="en-US" dirty="0"/>
              <a:t>When these release their oxygen load in the tissues, they become insoluble, leading to </a:t>
            </a:r>
            <a:r>
              <a:rPr lang="en-US" dirty="0" err="1"/>
              <a:t>mis</a:t>
            </a:r>
            <a:r>
              <a:rPr lang="en-US" dirty="0"/>
              <a:t>-shaped red blood cells. </a:t>
            </a:r>
            <a:endParaRPr lang="tr-TR" dirty="0"/>
          </a:p>
          <a:p>
            <a:r>
              <a:rPr lang="en-US" dirty="0"/>
              <a:t>These sickle shaped red cells are less deformable and </a:t>
            </a:r>
            <a:r>
              <a:rPr lang="en-US" dirty="0" err="1"/>
              <a:t>viscoelastic</a:t>
            </a:r>
            <a:r>
              <a:rPr lang="en-US" dirty="0"/>
              <a:t> meaning that they have become rigid and can cause blood vessel blockage, pain, strokes, and other tissue damage.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61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429" y="435430"/>
            <a:ext cx="11517085" cy="6052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u="sng" dirty="0" err="1"/>
              <a:t>Long</a:t>
            </a:r>
            <a:r>
              <a:rPr lang="tr-TR" b="1" u="sng" dirty="0"/>
              <a:t> </a:t>
            </a:r>
            <a:r>
              <a:rPr lang="tr-TR" b="1" u="sng" dirty="0" err="1"/>
              <a:t>Bones</a:t>
            </a:r>
            <a:r>
              <a:rPr lang="tr-TR" dirty="0"/>
              <a:t> - </a:t>
            </a:r>
          </a:p>
          <a:p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endochondral</a:t>
            </a:r>
            <a:r>
              <a:rPr lang="tr-TR" dirty="0"/>
              <a:t> </a:t>
            </a:r>
            <a:r>
              <a:rPr lang="tr-TR" dirty="0" err="1"/>
              <a:t>ossification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located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appendicular</a:t>
            </a:r>
            <a:r>
              <a:rPr lang="tr-TR" dirty="0"/>
              <a:t> </a:t>
            </a:r>
            <a:r>
              <a:rPr lang="tr-TR" dirty="0" err="1"/>
              <a:t>skeleton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tibia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femur</a:t>
            </a:r>
            <a:r>
              <a:rPr lang="tr-TR" dirty="0"/>
              <a:t>. 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shaft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connects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ends</a:t>
            </a:r>
            <a:r>
              <a:rPr lang="tr-TR" dirty="0"/>
              <a:t> </a:t>
            </a:r>
            <a:r>
              <a:rPr lang="tr-TR" dirty="0" err="1"/>
              <a:t>referred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as </a:t>
            </a:r>
            <a:r>
              <a:rPr lang="tr-TR" dirty="0" err="1"/>
              <a:t>epiphysis</a:t>
            </a:r>
            <a:r>
              <a:rPr lang="tr-TR" dirty="0"/>
              <a:t> (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spongy</a:t>
            </a:r>
            <a:r>
              <a:rPr lang="tr-TR" dirty="0"/>
              <a:t> bone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of </a:t>
            </a:r>
            <a:r>
              <a:rPr lang="tr-TR" dirty="0" err="1"/>
              <a:t>compact</a:t>
            </a:r>
            <a:r>
              <a:rPr lang="tr-TR" dirty="0"/>
              <a:t> bone). 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metaphysis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shaft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epiphysis</a:t>
            </a:r>
            <a:r>
              <a:rPr lang="tr-TR" dirty="0"/>
              <a:t>, is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 of </a:t>
            </a:r>
            <a:r>
              <a:rPr lang="tr-TR" dirty="0" err="1"/>
              <a:t>growth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b="1" u="sng" dirty="0" err="1"/>
              <a:t>Short</a:t>
            </a:r>
            <a:r>
              <a:rPr lang="tr-TR" b="1" u="sng" dirty="0"/>
              <a:t> </a:t>
            </a:r>
            <a:r>
              <a:rPr lang="tr-TR" b="1" u="sng" dirty="0" err="1"/>
              <a:t>Bones</a:t>
            </a:r>
            <a:r>
              <a:rPr lang="tr-TR" dirty="0"/>
              <a:t> - </a:t>
            </a:r>
          </a:p>
          <a:p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largely</a:t>
            </a:r>
            <a:r>
              <a:rPr lang="tr-TR" dirty="0"/>
              <a:t> </a:t>
            </a:r>
            <a:r>
              <a:rPr lang="tr-TR" dirty="0" err="1"/>
              <a:t>composed</a:t>
            </a:r>
            <a:r>
              <a:rPr lang="tr-TR" dirty="0"/>
              <a:t> of a 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of </a:t>
            </a:r>
            <a:r>
              <a:rPr lang="tr-TR" dirty="0" err="1"/>
              <a:t>compact</a:t>
            </a:r>
            <a:r>
              <a:rPr lang="tr-TR" dirty="0"/>
              <a:t> bone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covers</a:t>
            </a:r>
            <a:r>
              <a:rPr lang="tr-TR" dirty="0"/>
              <a:t> </a:t>
            </a:r>
            <a:r>
              <a:rPr lang="tr-TR" dirty="0" err="1"/>
              <a:t>vast</a:t>
            </a:r>
            <a:r>
              <a:rPr lang="tr-TR" dirty="0"/>
              <a:t> </a:t>
            </a:r>
            <a:r>
              <a:rPr lang="tr-TR" dirty="0" err="1"/>
              <a:t>spongy</a:t>
            </a:r>
            <a:r>
              <a:rPr lang="tr-TR" dirty="0"/>
              <a:t> bone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marrow</a:t>
            </a:r>
            <a:r>
              <a:rPr lang="tr-TR" dirty="0"/>
              <a:t>. 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appear</a:t>
            </a:r>
            <a:r>
              <a:rPr lang="tr-TR" dirty="0"/>
              <a:t> </a:t>
            </a:r>
            <a:r>
              <a:rPr lang="tr-TR" dirty="0" err="1"/>
              <a:t>cuboid</a:t>
            </a:r>
            <a:r>
              <a:rPr lang="tr-TR" dirty="0"/>
              <a:t> in </a:t>
            </a:r>
            <a:r>
              <a:rPr lang="tr-TR" dirty="0" err="1"/>
              <a:t>shape</a:t>
            </a:r>
            <a:r>
              <a:rPr lang="tr-TR" dirty="0"/>
              <a:t>. 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stability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carpal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tarsal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. 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4580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4562" y="260649"/>
            <a:ext cx="11100122" cy="6394794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/>
              <a:t>Thalassemia</a:t>
            </a:r>
            <a:r>
              <a:rPr lang="en-US" sz="3200" b="1" dirty="0"/>
              <a:t> </a:t>
            </a:r>
            <a:r>
              <a:rPr lang="en-US" sz="3200" dirty="0"/>
              <a:t>is a genetic disease that results in the production of an abnormal ratio of hemoglobin subunits.</a:t>
            </a:r>
            <a:endParaRPr lang="tr-TR" sz="3200" dirty="0"/>
          </a:p>
          <a:p>
            <a:r>
              <a:rPr lang="en-US" sz="3200" b="1" dirty="0"/>
              <a:t>Hereditary </a:t>
            </a:r>
            <a:r>
              <a:rPr lang="en-US" sz="3200" b="1" dirty="0" err="1"/>
              <a:t>spherocytosis</a:t>
            </a:r>
            <a:r>
              <a:rPr lang="en-US" sz="3200" b="1" dirty="0"/>
              <a:t> syndromes </a:t>
            </a:r>
            <a:r>
              <a:rPr lang="en-US" sz="3200" dirty="0"/>
              <a:t>are a group of inherited disorders characterized by defects in the red blood cell's cell membrane, causing the cells to be small, sphere-shaped, and fragile instead of donut-shaped and flexible. </a:t>
            </a:r>
            <a:endParaRPr lang="tr-TR" sz="3200" dirty="0"/>
          </a:p>
          <a:p>
            <a:r>
              <a:rPr lang="en-US" sz="3200" dirty="0"/>
              <a:t>These abnormal red blood cells are destroyed by the spleen. </a:t>
            </a:r>
            <a:endParaRPr lang="tr-TR" sz="3200" dirty="0"/>
          </a:p>
          <a:p>
            <a:r>
              <a:rPr lang="en-US" sz="3200" dirty="0"/>
              <a:t>Several other hereditary disorders of the red blood cell membrane are known.</a:t>
            </a:r>
          </a:p>
          <a:p>
            <a:r>
              <a:rPr lang="en-US" sz="3200" b="1" dirty="0"/>
              <a:t>Pernicious anemia</a:t>
            </a:r>
            <a:r>
              <a:rPr lang="tr-TR" sz="3200" b="1" dirty="0"/>
              <a:t> </a:t>
            </a:r>
            <a:r>
              <a:rPr lang="en-US" sz="3200" dirty="0"/>
              <a:t>is an autoimmune disease</a:t>
            </a:r>
            <a:r>
              <a:rPr lang="tr-TR" sz="3200" dirty="0"/>
              <a:t> </a:t>
            </a:r>
            <a:r>
              <a:rPr lang="en-US" sz="3200" dirty="0"/>
              <a:t>wherein the body lacks intrinsic factor, required to absorb vitamin B</a:t>
            </a:r>
            <a:r>
              <a:rPr lang="en-US" sz="3200" baseline="-25000" dirty="0"/>
              <a:t>12</a:t>
            </a:r>
            <a:r>
              <a:rPr lang="en-US" sz="3200" dirty="0"/>
              <a:t> from food. </a:t>
            </a:r>
            <a:endParaRPr lang="tr-TR" sz="3200" dirty="0"/>
          </a:p>
          <a:p>
            <a:r>
              <a:rPr lang="en-US" sz="3200" dirty="0"/>
              <a:t>Vitamin B</a:t>
            </a:r>
            <a:r>
              <a:rPr lang="en-US" sz="3200" baseline="-25000" dirty="0"/>
              <a:t>12</a:t>
            </a:r>
            <a:r>
              <a:rPr lang="en-US" sz="3200" dirty="0"/>
              <a:t> is needed for the production of hemoglobin.</a:t>
            </a:r>
          </a:p>
          <a:p>
            <a:r>
              <a:rPr lang="en-US" sz="3200" b="1" dirty="0" err="1"/>
              <a:t>Aplastic</a:t>
            </a:r>
            <a:r>
              <a:rPr lang="en-US" sz="3200" b="1" dirty="0"/>
              <a:t> anemia </a:t>
            </a:r>
            <a:r>
              <a:rPr lang="en-US" sz="3200" dirty="0"/>
              <a:t>is caused by the inability of the bone marrow to produce blood cells.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96066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309" y="836713"/>
            <a:ext cx="10763491" cy="5772431"/>
          </a:xfrm>
        </p:spPr>
        <p:txBody>
          <a:bodyPr/>
          <a:lstStyle/>
          <a:p>
            <a:r>
              <a:rPr lang="en-US" sz="3200" b="1" dirty="0" err="1"/>
              <a:t>Hemolysis</a:t>
            </a:r>
            <a:r>
              <a:rPr lang="tr-TR" sz="3200" dirty="0"/>
              <a:t> </a:t>
            </a:r>
            <a:r>
              <a:rPr lang="en-US" sz="3200" dirty="0"/>
              <a:t>is the general term for excessive breakdown of red blood cells.</a:t>
            </a:r>
            <a:endParaRPr lang="tr-TR" sz="3200" dirty="0"/>
          </a:p>
          <a:p>
            <a:r>
              <a:rPr lang="en-US" sz="3200" dirty="0"/>
              <a:t> It can have several causes and can result in hemolytic anemia.</a:t>
            </a:r>
          </a:p>
          <a:p>
            <a:r>
              <a:rPr lang="en-US" sz="3200" dirty="0"/>
              <a:t>The malaria parasite spends part of its life-cycle in red blood cells, feeds on their hemoglobin and then breaks them apart, causing fever.</a:t>
            </a:r>
            <a:endParaRPr lang="tr-TR" sz="3200" dirty="0"/>
          </a:p>
          <a:p>
            <a:r>
              <a:rPr lang="en-US" sz="3200" dirty="0"/>
              <a:t> Both sickle-cell disease</a:t>
            </a:r>
            <a:r>
              <a:rPr lang="tr-TR" sz="3200" dirty="0"/>
              <a:t> </a:t>
            </a:r>
            <a:r>
              <a:rPr lang="en-US" sz="3200" dirty="0"/>
              <a:t>and </a:t>
            </a:r>
            <a:r>
              <a:rPr lang="en-US" sz="3200" dirty="0" err="1"/>
              <a:t>thalassemia</a:t>
            </a:r>
            <a:r>
              <a:rPr lang="en-US" sz="3200" dirty="0"/>
              <a:t> are more common in malaria areas, because these mutations convey some protection against the parasite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729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5-01"/>
          <p:cNvPicPr>
            <a:picLocks noChangeAspect="1" noChangeArrowheads="1"/>
          </p:cNvPicPr>
          <p:nvPr/>
        </p:nvPicPr>
        <p:blipFill>
          <a:blip r:embed="rId2" cstate="print"/>
          <a:srcRect l="5179" t="6110" r="3555" b="9311"/>
          <a:stretch>
            <a:fillRect/>
          </a:stretch>
        </p:blipFill>
        <p:spPr bwMode="auto">
          <a:xfrm>
            <a:off x="1919289" y="333375"/>
            <a:ext cx="8353425" cy="5805488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179763" y="6262688"/>
            <a:ext cx="6502614" cy="400110"/>
          </a:xfrm>
          <a:prstGeom prst="rect">
            <a:avLst/>
          </a:prstGeom>
          <a:noFill/>
          <a:ln w="38100" cmpd="dbl">
            <a:solidFill>
              <a:srgbClr val="9933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9933FF"/>
                </a:solidFill>
                <a:latin typeface="Arial" charset="0"/>
              </a:rPr>
              <a:t>Alabalık kanı. Çekirdekli alyuvarlar ve Trombositler. </a:t>
            </a:r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 flipV="1">
            <a:off x="5808663" y="5589588"/>
            <a:ext cx="863600" cy="6477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 flipH="1" flipV="1">
            <a:off x="5376863" y="5589588"/>
            <a:ext cx="431800" cy="64770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 flipH="1" flipV="1">
            <a:off x="6383339" y="2133600"/>
            <a:ext cx="1512887" cy="4032250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 flipH="1" flipV="1">
            <a:off x="7824789" y="4652964"/>
            <a:ext cx="71437" cy="1512887"/>
          </a:xfrm>
          <a:prstGeom prst="line">
            <a:avLst/>
          </a:prstGeom>
          <a:noFill/>
          <a:ln w="76200">
            <a:solidFill>
              <a:srgbClr val="CC00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326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RB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391" b="1620"/>
          <a:stretch>
            <a:fillRect/>
          </a:stretch>
        </p:blipFill>
        <p:spPr bwMode="auto">
          <a:xfrm>
            <a:off x="1922463" y="296863"/>
            <a:ext cx="8350250" cy="6227762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863976" y="5680076"/>
            <a:ext cx="4710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000">
                <a:solidFill>
                  <a:schemeClr val="bg1"/>
                </a:solidFill>
                <a:latin typeface="Monotype Corsiva" pitchFamily="66" charset="0"/>
              </a:rPr>
              <a:t>Alyuvarlar (Eritrositler ) </a:t>
            </a:r>
          </a:p>
        </p:txBody>
      </p:sp>
    </p:spTree>
    <p:extLst>
      <p:ext uri="{BB962C8B-B14F-4D97-AF65-F5344CB8AC3E}">
        <p14:creationId xmlns:p14="http://schemas.microsoft.com/office/powerpoint/2010/main" val="33789927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724053"/>
          <p:cNvPicPr>
            <a:picLocks noChangeAspect="1" noChangeArrowheads="1"/>
          </p:cNvPicPr>
          <p:nvPr/>
        </p:nvPicPr>
        <p:blipFill>
          <a:blip r:embed="rId2" cstate="print"/>
          <a:srcRect r="5801" b="12015"/>
          <a:stretch>
            <a:fillRect/>
          </a:stretch>
        </p:blipFill>
        <p:spPr bwMode="auto">
          <a:xfrm>
            <a:off x="1630364" y="244476"/>
            <a:ext cx="8929687" cy="5561013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851026" y="6092826"/>
            <a:ext cx="834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Yayma </a:t>
            </a:r>
            <a:r>
              <a:rPr lang="tr-TR" sz="2000">
                <a:latin typeface="Arial" charset="0"/>
              </a:rPr>
              <a:t>memeli </a:t>
            </a:r>
            <a:r>
              <a:rPr lang="en-US" sz="2000">
                <a:latin typeface="Arial" charset="0"/>
              </a:rPr>
              <a:t>kan preparatı, eritrositler</a:t>
            </a:r>
            <a:r>
              <a:rPr lang="tr-TR" sz="2000">
                <a:latin typeface="Arial" charset="0"/>
              </a:rPr>
              <a:t>, n</a:t>
            </a:r>
            <a:r>
              <a:rPr lang="en-US" sz="2000">
                <a:latin typeface="Arial" charset="0"/>
              </a:rPr>
              <a:t>ötrofil lökosit</a:t>
            </a:r>
            <a:r>
              <a:rPr lang="tr-TR" sz="2000">
                <a:latin typeface="Arial" charset="0"/>
              </a:rPr>
              <a:t> ve</a:t>
            </a:r>
            <a:r>
              <a:rPr lang="en-US" sz="2000">
                <a:latin typeface="Arial" charset="0"/>
              </a:rPr>
              <a:t> kan pulcukları</a:t>
            </a:r>
            <a:endParaRPr lang="tr-TR" sz="2000">
              <a:latin typeface="Arial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7032626" y="4149726"/>
            <a:ext cx="1800225" cy="20161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 flipV="1">
            <a:off x="6022976" y="4724401"/>
            <a:ext cx="1152525" cy="13684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 flipV="1">
            <a:off x="3503614" y="4221163"/>
            <a:ext cx="2160587" cy="18716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 flipV="1">
            <a:off x="3071814" y="5229225"/>
            <a:ext cx="2592387" cy="86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2761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GP2120"/>
          <p:cNvPicPr>
            <a:picLocks noChangeAspect="1" noChangeArrowheads="1"/>
          </p:cNvPicPr>
          <p:nvPr/>
        </p:nvPicPr>
        <p:blipFill>
          <a:blip r:embed="rId2" cstate="print"/>
          <a:srcRect l="10339" r="11481"/>
          <a:stretch>
            <a:fillRect/>
          </a:stretch>
        </p:blipFill>
        <p:spPr bwMode="auto">
          <a:xfrm>
            <a:off x="1958976" y="333376"/>
            <a:ext cx="4784725" cy="6119813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7175500" y="4887913"/>
            <a:ext cx="3132138" cy="1585912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ct val="10000"/>
              </a:spcAft>
            </a:pPr>
            <a:r>
              <a:rPr lang="tr-TR" sz="2000">
                <a:latin typeface="Arial" charset="0"/>
              </a:rPr>
              <a:t>İnsan kılcal damarı (mavi) içinde eritrositler (Kırmızı) </a:t>
            </a:r>
            <a:r>
              <a:rPr lang="tr-TR" sz="1400">
                <a:latin typeface="Arial" charset="0"/>
                <a:hlinkClick r:id="rId3"/>
              </a:rPr>
              <a:t>http://www.astrographics.com/GalleryPrints/Display/GP2008.jpg</a:t>
            </a:r>
            <a:r>
              <a:rPr lang="tr-TR" sz="1400">
                <a:latin typeface="Arial" charset="0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tr-TR" sz="1400">
                <a:latin typeface="Arial" charset="0"/>
              </a:rPr>
              <a:t>Dennis Kunkel’den</a:t>
            </a:r>
          </a:p>
        </p:txBody>
      </p:sp>
    </p:spTree>
    <p:extLst>
      <p:ext uri="{BB962C8B-B14F-4D97-AF65-F5344CB8AC3E}">
        <p14:creationId xmlns:p14="http://schemas.microsoft.com/office/powerpoint/2010/main" val="2458689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GP2070"/>
          <p:cNvPicPr>
            <a:picLocks noChangeAspect="1" noChangeArrowheads="1"/>
          </p:cNvPicPr>
          <p:nvPr/>
        </p:nvPicPr>
        <p:blipFill>
          <a:blip r:embed="rId2" cstate="print"/>
          <a:srcRect l="9901" t="2629" r="10602" b="642"/>
          <a:stretch>
            <a:fillRect/>
          </a:stretch>
        </p:blipFill>
        <p:spPr bwMode="auto">
          <a:xfrm>
            <a:off x="3863976" y="476250"/>
            <a:ext cx="44989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424113" y="6021389"/>
            <a:ext cx="79930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tr-TR" sz="2000">
                <a:latin typeface="Arial" charset="0"/>
              </a:rPr>
              <a:t>Kılcal damar içinde insan eritrositleri (Kırmızı) ve kan damarı (Sarı).</a:t>
            </a:r>
            <a:r>
              <a:rPr lang="tr-TR">
                <a:latin typeface="Arial" charset="0"/>
              </a:rPr>
              <a:t> </a:t>
            </a:r>
            <a:r>
              <a:rPr lang="tr-TR" sz="1400">
                <a:latin typeface="Arial" charset="0"/>
                <a:hlinkClick r:id="rId3"/>
              </a:rPr>
              <a:t>http://www.astrographics.com/GalleryPrints/Display/GP2008.jpg</a:t>
            </a:r>
            <a:r>
              <a:rPr lang="tr-TR" sz="1400">
                <a:latin typeface="Arial" charset="0"/>
              </a:rPr>
              <a:t>   Dennis Kunkel’den</a:t>
            </a:r>
          </a:p>
        </p:txBody>
      </p:sp>
    </p:spTree>
    <p:extLst>
      <p:ext uri="{BB962C8B-B14F-4D97-AF65-F5344CB8AC3E}">
        <p14:creationId xmlns:p14="http://schemas.microsoft.com/office/powerpoint/2010/main" val="10913247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1" y="687389"/>
            <a:ext cx="8748713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19289" y="3043238"/>
            <a:ext cx="201850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İzotonik ortam  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779964" y="3878263"/>
            <a:ext cx="209544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Arial" charset="0"/>
              </a:rPr>
              <a:t>Hipertonik ortam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781925" y="2924175"/>
            <a:ext cx="26352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Arial" charset="0"/>
              </a:rPr>
              <a:t>Hipotonik ortam   </a:t>
            </a:r>
          </a:p>
        </p:txBody>
      </p:sp>
    </p:spTree>
    <p:extLst>
      <p:ext uri="{BB962C8B-B14F-4D97-AF65-F5344CB8AC3E}">
        <p14:creationId xmlns:p14="http://schemas.microsoft.com/office/powerpoint/2010/main" val="25385537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hl2B-64"/>
          <p:cNvPicPr>
            <a:picLocks noChangeAspect="1" noChangeArrowheads="1"/>
          </p:cNvPicPr>
          <p:nvPr/>
        </p:nvPicPr>
        <p:blipFill>
          <a:blip r:embed="rId2" cstate="print"/>
          <a:srcRect t="7254"/>
          <a:stretch>
            <a:fillRect/>
          </a:stretch>
        </p:blipFill>
        <p:spPr bwMode="auto">
          <a:xfrm>
            <a:off x="1703389" y="333376"/>
            <a:ext cx="8766175" cy="5453063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774826" y="5141914"/>
            <a:ext cx="2024063" cy="592137"/>
          </a:xfrm>
          <a:prstGeom prst="rect">
            <a:avLst/>
          </a:prstGeom>
          <a:solidFill>
            <a:srgbClr val="FFFDCF"/>
          </a:solidFill>
          <a:ln w="12700">
            <a:solidFill>
              <a:srgbClr val="CC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tr-TR" sz="3200" i="1">
                <a:latin typeface="Arial" charset="0"/>
              </a:rPr>
              <a:t>Eritrositler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774826" y="6157914"/>
            <a:ext cx="862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latin typeface="Arial" charset="0"/>
              </a:rPr>
              <a:t>Hipertonik solüsyonda bikonkav şekilli ve dikensi çıkıntılı eritrositler (SEM)</a:t>
            </a:r>
          </a:p>
        </p:txBody>
      </p:sp>
    </p:spTree>
    <p:extLst>
      <p:ext uri="{BB962C8B-B14F-4D97-AF65-F5344CB8AC3E}">
        <p14:creationId xmlns:p14="http://schemas.microsoft.com/office/powerpoint/2010/main" val="28092872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ho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264" y="333375"/>
            <a:ext cx="8497887" cy="6343650"/>
          </a:xfrm>
          <a:prstGeom prst="rect">
            <a:avLst/>
          </a:prstGeom>
          <a:noFill/>
          <a:ln w="38100" cmpd="dbl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847850" y="6272214"/>
            <a:ext cx="84963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latin typeface="Arial" charset="0"/>
              </a:rPr>
              <a:t>Hemolizle içi boşaltılmış eritrosit zarları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 flipV="1">
            <a:off x="3575050" y="4797426"/>
            <a:ext cx="1944688" cy="1439863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5448301" y="2493964"/>
            <a:ext cx="1008063" cy="3743325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5448301" y="4724400"/>
            <a:ext cx="1871663" cy="1512888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2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4287" y="435429"/>
            <a:ext cx="11146970" cy="616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 err="1"/>
              <a:t>Flat</a:t>
            </a:r>
            <a:r>
              <a:rPr lang="tr-TR" b="1" u="sng" dirty="0"/>
              <a:t> </a:t>
            </a:r>
            <a:r>
              <a:rPr lang="tr-TR" b="1" u="sng" dirty="0" err="1"/>
              <a:t>Bones</a:t>
            </a:r>
            <a:r>
              <a:rPr lang="tr-TR" dirty="0"/>
              <a:t> - </a:t>
            </a:r>
          </a:p>
          <a:p>
            <a:r>
              <a:rPr lang="tr-TR" dirty="0" err="1"/>
              <a:t>Unlike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,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layers</a:t>
            </a:r>
            <a:r>
              <a:rPr lang="tr-TR" dirty="0"/>
              <a:t> of </a:t>
            </a:r>
            <a:r>
              <a:rPr lang="tr-TR" dirty="0" err="1"/>
              <a:t>compact</a:t>
            </a:r>
            <a:r>
              <a:rPr lang="tr-TR" dirty="0"/>
              <a:t> bone </a:t>
            </a:r>
            <a:r>
              <a:rPr lang="tr-TR" dirty="0" err="1"/>
              <a:t>cover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spongy</a:t>
            </a:r>
            <a:r>
              <a:rPr lang="tr-TR" dirty="0"/>
              <a:t> bone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marrow</a:t>
            </a:r>
            <a:r>
              <a:rPr lang="tr-TR" dirty="0"/>
              <a:t> in </a:t>
            </a:r>
            <a:r>
              <a:rPr lang="tr-TR" dirty="0" err="1"/>
              <a:t>flat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. </a:t>
            </a:r>
          </a:p>
          <a:p>
            <a:r>
              <a:rPr lang="tr-TR" dirty="0" err="1"/>
              <a:t>Examples</a:t>
            </a:r>
            <a:r>
              <a:rPr lang="tr-TR" dirty="0"/>
              <a:t> of </a:t>
            </a:r>
            <a:r>
              <a:rPr lang="tr-TR" dirty="0" err="1"/>
              <a:t>flat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ribs</a:t>
            </a:r>
            <a:r>
              <a:rPr lang="tr-TR" dirty="0"/>
              <a:t>, </a:t>
            </a:r>
            <a:r>
              <a:rPr lang="tr-TR" dirty="0" err="1"/>
              <a:t>scapulae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skull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. </a:t>
            </a:r>
          </a:p>
          <a:p>
            <a:pPr marL="0" indent="0">
              <a:buNone/>
            </a:pPr>
            <a:r>
              <a:rPr lang="tr-TR" b="1" u="sng" dirty="0" err="1"/>
              <a:t>Sesamoid</a:t>
            </a:r>
            <a:r>
              <a:rPr lang="tr-TR" b="1" u="sng" dirty="0"/>
              <a:t> </a:t>
            </a:r>
            <a:r>
              <a:rPr lang="tr-TR" b="1" u="sng" dirty="0" err="1"/>
              <a:t>Bones</a:t>
            </a:r>
            <a:r>
              <a:rPr lang="tr-TR" dirty="0"/>
              <a:t> - </a:t>
            </a:r>
          </a:p>
          <a:p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largely</a:t>
            </a:r>
            <a:r>
              <a:rPr lang="tr-TR" dirty="0"/>
              <a:t> </a:t>
            </a:r>
            <a:r>
              <a:rPr lang="tr-TR" dirty="0" err="1"/>
              <a:t>found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patella</a:t>
            </a:r>
            <a:r>
              <a:rPr lang="tr-TR" dirty="0"/>
              <a:t> bone </a:t>
            </a:r>
            <a:r>
              <a:rPr lang="tr-TR" dirty="0" err="1"/>
              <a:t>located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knee</a:t>
            </a:r>
            <a:r>
              <a:rPr lang="tr-TR" dirty="0"/>
              <a:t>. </a:t>
            </a:r>
          </a:p>
          <a:p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primarily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protect</a:t>
            </a:r>
            <a:r>
              <a:rPr lang="tr-TR" dirty="0"/>
              <a:t> </a:t>
            </a:r>
            <a:r>
              <a:rPr lang="tr-TR" dirty="0" err="1"/>
              <a:t>tendons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excess</a:t>
            </a:r>
            <a:r>
              <a:rPr lang="tr-TR" dirty="0"/>
              <a:t> </a:t>
            </a:r>
            <a:r>
              <a:rPr lang="tr-TR" dirty="0" err="1"/>
              <a:t>wear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b="1" u="sng" dirty="0" err="1"/>
              <a:t>Irregular</a:t>
            </a:r>
            <a:r>
              <a:rPr lang="tr-TR" b="1" u="sng" dirty="0"/>
              <a:t> </a:t>
            </a:r>
            <a:r>
              <a:rPr lang="tr-TR" b="1" u="sng" dirty="0" err="1"/>
              <a:t>Bones</a:t>
            </a:r>
            <a:r>
              <a:rPr lang="tr-TR" dirty="0"/>
              <a:t> - </a:t>
            </a:r>
          </a:p>
          <a:p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irregular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, a 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compact</a:t>
            </a:r>
            <a:r>
              <a:rPr lang="tr-TR" dirty="0"/>
              <a:t> bone </a:t>
            </a:r>
            <a:r>
              <a:rPr lang="tr-TR" dirty="0" err="1"/>
              <a:t>cover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spongy</a:t>
            </a:r>
            <a:r>
              <a:rPr lang="tr-TR" dirty="0"/>
              <a:t> bone. 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category</a:t>
            </a:r>
            <a:r>
              <a:rPr lang="tr-TR" dirty="0"/>
              <a:t> is </a:t>
            </a:r>
            <a:r>
              <a:rPr lang="tr-TR" dirty="0" err="1"/>
              <a:t>largely</a:t>
            </a:r>
            <a:r>
              <a:rPr lang="tr-TR" dirty="0"/>
              <a:t> </a:t>
            </a:r>
            <a:r>
              <a:rPr lang="tr-TR" dirty="0" err="1"/>
              <a:t>categorized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bone </a:t>
            </a:r>
            <a:r>
              <a:rPr lang="tr-TR" dirty="0" err="1"/>
              <a:t>rather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shape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</a:t>
            </a:r>
            <a:r>
              <a:rPr lang="tr-TR" dirty="0" err="1"/>
              <a:t>bones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hip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vertebrae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6963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GP2146"/>
          <p:cNvPicPr>
            <a:picLocks noChangeAspect="1" noChangeArrowheads="1"/>
          </p:cNvPicPr>
          <p:nvPr/>
        </p:nvPicPr>
        <p:blipFill>
          <a:blip r:embed="rId2" cstate="print"/>
          <a:srcRect t="11273" b="14163"/>
          <a:stretch>
            <a:fillRect/>
          </a:stretch>
        </p:blipFill>
        <p:spPr bwMode="auto">
          <a:xfrm>
            <a:off x="1774825" y="188913"/>
            <a:ext cx="8675688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774826" y="6140450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FFFDCF"/>
                </a:solidFill>
                <a:latin typeface="Arial" charset="0"/>
              </a:rPr>
              <a:t>Orak hücre anemisinde eritrositler. </a:t>
            </a:r>
            <a:r>
              <a:rPr lang="tr-TR" sz="2000" b="1">
                <a:solidFill>
                  <a:srgbClr val="FFFDCF"/>
                </a:solidFill>
                <a:latin typeface="Arial" charset="0"/>
              </a:rPr>
              <a:t>Dennis Kunkel’den</a:t>
            </a:r>
          </a:p>
        </p:txBody>
      </p:sp>
    </p:spTree>
    <p:extLst>
      <p:ext uri="{BB962C8B-B14F-4D97-AF65-F5344CB8AC3E}">
        <p14:creationId xmlns:p14="http://schemas.microsoft.com/office/powerpoint/2010/main" val="29780533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/>
              <a:t>White blood cells</a:t>
            </a:r>
            <a:r>
              <a:rPr lang="en-US" dirty="0"/>
              <a:t> (</a:t>
            </a:r>
            <a:r>
              <a:rPr lang="en-US" b="1" dirty="0"/>
              <a:t>WBCs</a:t>
            </a:r>
            <a:r>
              <a:rPr lang="en-US" dirty="0"/>
              <a:t>),</a:t>
            </a:r>
            <a:endParaRPr lang="tr-TR" dirty="0"/>
          </a:p>
        </p:txBody>
      </p:sp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>
          <a:xfrm>
            <a:off x="787077" y="1196752"/>
            <a:ext cx="10683433" cy="5377668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dirty="0"/>
              <a:t>A</a:t>
            </a:r>
            <a:r>
              <a:rPr lang="en-US" sz="3200" dirty="0" err="1"/>
              <a:t>lso</a:t>
            </a:r>
            <a:r>
              <a:rPr lang="en-US" sz="3200" dirty="0"/>
              <a:t> called </a:t>
            </a:r>
            <a:r>
              <a:rPr lang="en-US" sz="3200" b="1" dirty="0"/>
              <a:t>leukocytes</a:t>
            </a:r>
            <a:r>
              <a:rPr lang="en-US" sz="3200" dirty="0"/>
              <a:t>, are the cells of the immune system that are involved in protecting the body against both infectious disease and foreign invaders. </a:t>
            </a:r>
            <a:endParaRPr lang="tr-TR" sz="3200" dirty="0"/>
          </a:p>
          <a:p>
            <a:pPr eaLnBrk="1" hangingPunct="1"/>
            <a:r>
              <a:rPr lang="en-US" sz="3200" dirty="0"/>
              <a:t>All white blood cells are produced and derived from </a:t>
            </a:r>
            <a:r>
              <a:rPr lang="en-US" sz="3200" dirty="0" err="1"/>
              <a:t>multipotent</a:t>
            </a:r>
            <a:r>
              <a:rPr lang="en-US" sz="3200" dirty="0"/>
              <a:t> cells in the bone marrow</a:t>
            </a:r>
            <a:r>
              <a:rPr lang="tr-TR" sz="3200" dirty="0"/>
              <a:t> </a:t>
            </a:r>
            <a:r>
              <a:rPr lang="en-US" sz="3200" dirty="0"/>
              <a:t>known as hematopoietic stem cells. </a:t>
            </a:r>
            <a:endParaRPr lang="tr-TR" sz="3200" dirty="0"/>
          </a:p>
          <a:p>
            <a:pPr eaLnBrk="1" hangingPunct="1"/>
            <a:r>
              <a:rPr lang="en-US" sz="3200" dirty="0"/>
              <a:t>Leukocytes are found throughout the body, including the blood</a:t>
            </a:r>
            <a:r>
              <a:rPr lang="tr-TR" sz="3200" dirty="0"/>
              <a:t> </a:t>
            </a:r>
            <a:r>
              <a:rPr lang="en-US" sz="3200" dirty="0"/>
              <a:t>and lymphatic system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980719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6608" y="692696"/>
            <a:ext cx="11111696" cy="5522909"/>
          </a:xfrm>
        </p:spPr>
        <p:txBody>
          <a:bodyPr>
            <a:normAutofit/>
          </a:bodyPr>
          <a:lstStyle/>
          <a:p>
            <a:r>
              <a:rPr lang="en-US" sz="3200" dirty="0"/>
              <a:t>All white blood cells have nuclei, which distinguishes them from the other blood cells, the </a:t>
            </a:r>
            <a:r>
              <a:rPr lang="en-US" sz="3200" dirty="0" err="1"/>
              <a:t>anucleated</a:t>
            </a:r>
            <a:r>
              <a:rPr lang="en-US" sz="3200" dirty="0"/>
              <a:t> RBCs and platelets. </a:t>
            </a:r>
            <a:endParaRPr lang="tr-TR" sz="3200" dirty="0"/>
          </a:p>
          <a:p>
            <a:r>
              <a:rPr lang="en-US" sz="3200" dirty="0"/>
              <a:t>Two pairs of broadest categories classify them either by structure </a:t>
            </a:r>
            <a:endParaRPr lang="tr-TR" sz="3200" dirty="0"/>
          </a:p>
          <a:p>
            <a:pPr lvl="1"/>
            <a:r>
              <a:rPr lang="en-US" sz="3200" dirty="0"/>
              <a:t>granulocytes</a:t>
            </a:r>
            <a:endParaRPr lang="tr-TR" sz="3200" dirty="0"/>
          </a:p>
          <a:p>
            <a:pPr lvl="1"/>
            <a:r>
              <a:rPr lang="en-US" sz="3200" dirty="0" err="1"/>
              <a:t>agranulocytes</a:t>
            </a:r>
            <a:r>
              <a:rPr lang="en-US" sz="3200" dirty="0"/>
              <a:t>) </a:t>
            </a:r>
            <a:endParaRPr lang="tr-TR" sz="3200" dirty="0"/>
          </a:p>
          <a:p>
            <a:r>
              <a:rPr lang="en-US" sz="3200" dirty="0"/>
              <a:t>or by cell division lineage </a:t>
            </a:r>
            <a:endParaRPr lang="tr-TR" sz="3200" dirty="0"/>
          </a:p>
          <a:p>
            <a:pPr lvl="1"/>
            <a:r>
              <a:rPr lang="en-US" sz="3200" dirty="0"/>
              <a:t>myeloid cells or</a:t>
            </a:r>
            <a:endParaRPr lang="tr-TR" sz="3200" dirty="0"/>
          </a:p>
          <a:p>
            <a:pPr lvl="1"/>
            <a:r>
              <a:rPr lang="en-US" sz="3200" dirty="0"/>
              <a:t> lymphoid cells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6381575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7711" y="476673"/>
            <a:ext cx="11366340" cy="6097747"/>
          </a:xfrm>
        </p:spPr>
        <p:txBody>
          <a:bodyPr>
            <a:normAutofit/>
          </a:bodyPr>
          <a:lstStyle/>
          <a:p>
            <a:r>
              <a:rPr lang="en-US" sz="3200" dirty="0"/>
              <a:t>These broadest categories can be further divided into the five main types: </a:t>
            </a:r>
            <a:endParaRPr lang="tr-TR" sz="3200" dirty="0"/>
          </a:p>
          <a:p>
            <a:pPr lvl="1"/>
            <a:r>
              <a:rPr lang="en-US" sz="3200" dirty="0" err="1"/>
              <a:t>neutrophils</a:t>
            </a:r>
            <a:r>
              <a:rPr lang="en-US" sz="3200" dirty="0"/>
              <a:t>, </a:t>
            </a:r>
            <a:endParaRPr lang="tr-TR" sz="3200" dirty="0"/>
          </a:p>
          <a:p>
            <a:pPr lvl="1"/>
            <a:r>
              <a:rPr lang="en-US" sz="3200" dirty="0" err="1"/>
              <a:t>eosinophils</a:t>
            </a:r>
            <a:r>
              <a:rPr lang="en-US" sz="3200" dirty="0"/>
              <a:t> (acidophilus),</a:t>
            </a:r>
            <a:endParaRPr lang="tr-TR" sz="3200" dirty="0"/>
          </a:p>
          <a:p>
            <a:pPr lvl="1"/>
            <a:r>
              <a:rPr lang="en-US" sz="3200" dirty="0"/>
              <a:t> </a:t>
            </a:r>
            <a:r>
              <a:rPr lang="en-US" sz="3200" dirty="0" err="1"/>
              <a:t>basophils</a:t>
            </a:r>
            <a:r>
              <a:rPr lang="en-US" sz="3200" dirty="0"/>
              <a:t>, </a:t>
            </a:r>
            <a:endParaRPr lang="tr-TR" sz="3200" dirty="0"/>
          </a:p>
          <a:p>
            <a:pPr lvl="1"/>
            <a:r>
              <a:rPr lang="en-US" sz="3200" dirty="0"/>
              <a:t>lymphocytes and </a:t>
            </a:r>
            <a:endParaRPr lang="tr-TR" sz="3200" dirty="0"/>
          </a:p>
          <a:p>
            <a:pPr lvl="1"/>
            <a:r>
              <a:rPr lang="en-US" sz="3200" dirty="0" err="1"/>
              <a:t>monocytes</a:t>
            </a:r>
            <a:endParaRPr lang="tr-TR" sz="3200" dirty="0"/>
          </a:p>
          <a:p>
            <a:r>
              <a:rPr lang="en-US" sz="3200" dirty="0"/>
              <a:t>These types are distinguished by their physical and functional characteristics. </a:t>
            </a:r>
            <a:endParaRPr lang="tr-TR" sz="3200" dirty="0"/>
          </a:p>
          <a:p>
            <a:r>
              <a:rPr lang="en-US" sz="3200" dirty="0" err="1"/>
              <a:t>Monocytes</a:t>
            </a:r>
            <a:r>
              <a:rPr lang="en-US" sz="3200" dirty="0"/>
              <a:t> and </a:t>
            </a:r>
            <a:r>
              <a:rPr lang="en-US" sz="3200" dirty="0" err="1"/>
              <a:t>neutrophils</a:t>
            </a:r>
            <a:r>
              <a:rPr lang="en-US" sz="3200" dirty="0"/>
              <a:t> are </a:t>
            </a:r>
            <a:r>
              <a:rPr lang="en-US" sz="3200" dirty="0" err="1"/>
              <a:t>phagocytic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Further subtypes can be classified; for example, among lymphocytes, there are B cells, T cells, and NK cells.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7839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1413" y="413678"/>
            <a:ext cx="11088546" cy="6288064"/>
          </a:xfrm>
        </p:spPr>
        <p:txBody>
          <a:bodyPr/>
          <a:lstStyle/>
          <a:p>
            <a:r>
              <a:rPr lang="tr-TR" dirty="0" err="1"/>
              <a:t>Granulocytes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distinguished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agranulocytes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nucleus</a:t>
            </a:r>
            <a:r>
              <a:rPr lang="tr-TR" dirty="0"/>
              <a:t> </a:t>
            </a:r>
            <a:r>
              <a:rPr lang="tr-TR" dirty="0" err="1"/>
              <a:t>shape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lobed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round</a:t>
            </a:r>
            <a:r>
              <a:rPr lang="tr-TR" dirty="0"/>
              <a:t>, </a:t>
            </a:r>
          </a:p>
          <a:p>
            <a:pPr lvl="1"/>
            <a:r>
              <a:rPr lang="tr-TR" dirty="0" err="1"/>
              <a:t>that</a:t>
            </a:r>
            <a:r>
              <a:rPr lang="tr-TR" dirty="0"/>
              <a:t> is, </a:t>
            </a:r>
            <a:r>
              <a:rPr lang="tr-TR" dirty="0" err="1"/>
              <a:t>polymorphonuclear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mononuclear</a:t>
            </a:r>
            <a:r>
              <a:rPr lang="tr-TR" dirty="0"/>
              <a:t>) </a:t>
            </a:r>
          </a:p>
          <a:p>
            <a:pPr lvl="1"/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cytoplasm</a:t>
            </a:r>
            <a:r>
              <a:rPr lang="tr-TR" dirty="0"/>
              <a:t> </a:t>
            </a:r>
            <a:r>
              <a:rPr lang="tr-TR" dirty="0" err="1"/>
              <a:t>granules</a:t>
            </a:r>
            <a:r>
              <a:rPr lang="tr-TR" dirty="0"/>
              <a:t> (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absent</a:t>
            </a:r>
            <a:r>
              <a:rPr lang="tr-TR" dirty="0"/>
              <a:t>), </a:t>
            </a:r>
          </a:p>
          <a:p>
            <a:pPr lvl="1"/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precisely</a:t>
            </a:r>
            <a:r>
              <a:rPr lang="tr-TR" dirty="0"/>
              <a:t>, </a:t>
            </a:r>
            <a:r>
              <a:rPr lang="tr-TR" dirty="0" err="1"/>
              <a:t>visible</a:t>
            </a:r>
            <a:r>
              <a:rPr lang="tr-TR" dirty="0"/>
              <a:t> on 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microscopy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not </a:t>
            </a:r>
            <a:r>
              <a:rPr lang="tr-TR" dirty="0" err="1"/>
              <a:t>thus</a:t>
            </a:r>
            <a:r>
              <a:rPr lang="tr-TR" dirty="0"/>
              <a:t> </a:t>
            </a:r>
            <a:r>
              <a:rPr lang="tr-TR" dirty="0" err="1"/>
              <a:t>visible</a:t>
            </a:r>
            <a:r>
              <a:rPr lang="tr-TR" dirty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dichotomy</a:t>
            </a:r>
            <a:r>
              <a:rPr lang="tr-TR" dirty="0"/>
              <a:t> is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lineage</a:t>
            </a:r>
            <a:r>
              <a:rPr lang="tr-TR" dirty="0"/>
              <a:t>: </a:t>
            </a:r>
          </a:p>
          <a:p>
            <a:r>
              <a:rPr lang="tr-TR" dirty="0" err="1"/>
              <a:t>Myeloid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(</a:t>
            </a:r>
            <a:r>
              <a:rPr lang="tr-TR" dirty="0" err="1"/>
              <a:t>neutrophils</a:t>
            </a:r>
            <a:r>
              <a:rPr lang="tr-TR" dirty="0"/>
              <a:t>, </a:t>
            </a:r>
            <a:r>
              <a:rPr lang="tr-TR" dirty="0" err="1"/>
              <a:t>monocytes</a:t>
            </a:r>
            <a:r>
              <a:rPr lang="tr-TR" dirty="0"/>
              <a:t>, </a:t>
            </a:r>
            <a:r>
              <a:rPr lang="tr-TR" dirty="0" err="1"/>
              <a:t>eosinophils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basophils</a:t>
            </a:r>
            <a:r>
              <a:rPr lang="tr-TR" dirty="0"/>
              <a:t>)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distinguished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</a:p>
          <a:p>
            <a:r>
              <a:rPr lang="tr-TR" dirty="0" err="1"/>
              <a:t>lymphoid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(</a:t>
            </a:r>
            <a:r>
              <a:rPr lang="tr-TR" dirty="0" err="1"/>
              <a:t>lymphocytes</a:t>
            </a:r>
            <a:r>
              <a:rPr lang="tr-TR" dirty="0"/>
              <a:t>)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hematopoietic</a:t>
            </a:r>
            <a:r>
              <a:rPr lang="tr-TR" dirty="0"/>
              <a:t> </a:t>
            </a:r>
            <a:r>
              <a:rPr lang="tr-TR" dirty="0" err="1"/>
              <a:t>lineage</a:t>
            </a:r>
            <a:r>
              <a:rPr lang="tr-TR" dirty="0"/>
              <a:t> (</a:t>
            </a:r>
            <a:r>
              <a:rPr lang="tr-TR" dirty="0" err="1"/>
              <a:t>cellular</a:t>
            </a:r>
            <a:r>
              <a:rPr lang="tr-TR" dirty="0"/>
              <a:t> </a:t>
            </a:r>
            <a:r>
              <a:rPr lang="tr-TR" dirty="0" err="1"/>
              <a:t>differentiation</a:t>
            </a:r>
            <a:r>
              <a:rPr lang="tr-TR" dirty="0"/>
              <a:t> </a:t>
            </a:r>
            <a:r>
              <a:rPr lang="tr-TR" dirty="0" err="1"/>
              <a:t>lineage</a:t>
            </a:r>
            <a:r>
              <a:rPr lang="tr-TR" dirty="0"/>
              <a:t>).</a:t>
            </a:r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23490926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Türker\Pictures\Hematopoiesis_simpl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764704"/>
            <a:ext cx="8311125" cy="5547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8530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leukocytes-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82766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5033" y="692696"/>
            <a:ext cx="11065397" cy="5765977"/>
          </a:xfrm>
        </p:spPr>
        <p:txBody>
          <a:bodyPr/>
          <a:lstStyle/>
          <a:p>
            <a:r>
              <a:rPr lang="en-US" dirty="0"/>
              <a:t>The number of leukocytes in the blood is often an indicator of disease, and thus the </a:t>
            </a:r>
            <a:r>
              <a:rPr lang="en-US" b="1" dirty="0"/>
              <a:t>WBC count</a:t>
            </a:r>
            <a:r>
              <a:rPr lang="en-US" dirty="0"/>
              <a:t> is an important subset of the complete blood count. </a:t>
            </a:r>
            <a:endParaRPr lang="tr-TR" dirty="0"/>
          </a:p>
          <a:p>
            <a:r>
              <a:rPr lang="en-US" dirty="0"/>
              <a:t>The normal white cell count is usually</a:t>
            </a:r>
            <a:r>
              <a:rPr lang="tr-TR" dirty="0"/>
              <a:t> </a:t>
            </a:r>
            <a:r>
              <a:rPr lang="en-US" dirty="0"/>
              <a:t>between 4 × 10</a:t>
            </a:r>
            <a:r>
              <a:rPr lang="en-US" baseline="30000" dirty="0"/>
              <a:t>9</a:t>
            </a:r>
            <a:r>
              <a:rPr lang="en-US" dirty="0"/>
              <a:t>/L and 1.1 × 10</a:t>
            </a:r>
            <a:r>
              <a:rPr lang="en-US" baseline="30000" dirty="0"/>
              <a:t>10</a:t>
            </a:r>
            <a:r>
              <a:rPr lang="en-US" dirty="0"/>
              <a:t>/L. </a:t>
            </a:r>
          </a:p>
          <a:p>
            <a:r>
              <a:rPr lang="en-US" dirty="0"/>
              <a:t>In the US, this is usually expressed as 4,000 to 11,000 white blood cells per microliter of blood.</a:t>
            </a:r>
            <a:endParaRPr lang="tr-TR" baseline="30000" dirty="0"/>
          </a:p>
          <a:p>
            <a:r>
              <a:rPr lang="en-US" dirty="0"/>
              <a:t>They make up approximately 1% of the total blood volume in a healthy adult</a:t>
            </a:r>
            <a:endParaRPr lang="tr-TR" dirty="0"/>
          </a:p>
          <a:p>
            <a:r>
              <a:rPr lang="en-US" dirty="0"/>
              <a:t> However, this 1% of the blood makes a large difference to health, because immunity</a:t>
            </a:r>
            <a:r>
              <a:rPr lang="tr-TR" dirty="0"/>
              <a:t> </a:t>
            </a:r>
            <a:r>
              <a:rPr lang="en-US" dirty="0"/>
              <a:t>depends on it.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6610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1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163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5110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980728"/>
            <a:ext cx="10238772" cy="5616841"/>
          </a:xfrm>
        </p:spPr>
        <p:txBody>
          <a:bodyPr/>
          <a:lstStyle/>
          <a:p>
            <a:r>
              <a:rPr lang="en-US" sz="3200" dirty="0"/>
              <a:t>An increase in the number of leukocytes over the upper limits is called </a:t>
            </a:r>
            <a:r>
              <a:rPr lang="en-US" sz="3200" dirty="0" err="1"/>
              <a:t>leukocytosis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tr-TR" sz="3200" dirty="0"/>
              <a:t>I</a:t>
            </a:r>
            <a:r>
              <a:rPr lang="en-US" sz="3200" dirty="0"/>
              <a:t>t is normal when it is part of healthy immune responses, which happen frequently. </a:t>
            </a:r>
            <a:endParaRPr lang="tr-TR" sz="3200" dirty="0"/>
          </a:p>
          <a:p>
            <a:r>
              <a:rPr lang="en-US" sz="3200" dirty="0"/>
              <a:t>It is occasionally abnormal, when it is </a:t>
            </a:r>
            <a:r>
              <a:rPr lang="en-US" sz="3200" dirty="0" err="1"/>
              <a:t>neoplastic</a:t>
            </a:r>
            <a:r>
              <a:rPr lang="en-US" sz="3200" dirty="0"/>
              <a:t> or autoimmune in origin. </a:t>
            </a:r>
            <a:endParaRPr lang="tr-TR" sz="3200" dirty="0"/>
          </a:p>
          <a:p>
            <a:r>
              <a:rPr lang="en-US" sz="3200" dirty="0"/>
              <a:t>A decrease below the lower limit is called </a:t>
            </a:r>
            <a:r>
              <a:rPr lang="en-US" sz="3200" dirty="0" err="1"/>
              <a:t>leukopenia</a:t>
            </a:r>
            <a:r>
              <a:rPr lang="en-US" sz="3200" dirty="0"/>
              <a:t>. </a:t>
            </a:r>
            <a:endParaRPr lang="tr-TR" sz="3200" dirty="0"/>
          </a:p>
          <a:p>
            <a:r>
              <a:rPr lang="en-US" sz="3200" dirty="0"/>
              <a:t>This indicates a weakened immune system.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9962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6349</Words>
  <Application>Microsoft Macintosh PowerPoint</Application>
  <PresentationFormat>Geniş ekran</PresentationFormat>
  <Paragraphs>607</Paragraphs>
  <Slides>149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149</vt:i4>
      </vt:variant>
    </vt:vector>
  </HeadingPairs>
  <TitlesOfParts>
    <vt:vector size="155" baseType="lpstr">
      <vt:lpstr>Arial</vt:lpstr>
      <vt:lpstr>Calibri</vt:lpstr>
      <vt:lpstr>Calibri Light</vt:lpstr>
      <vt:lpstr>Monotype Corsiva</vt:lpstr>
      <vt:lpstr>Times New Roman</vt:lpstr>
      <vt:lpstr>Office Teması</vt:lpstr>
      <vt:lpstr>Bone Tissue</vt:lpstr>
      <vt:lpstr>Bone</vt:lpstr>
      <vt:lpstr>PowerPoint Sunusu</vt:lpstr>
      <vt:lpstr>PowerPoint Sunusu</vt:lpstr>
      <vt:lpstr>PowerPoint Sunusu</vt:lpstr>
      <vt:lpstr>PowerPoint Sunusu</vt:lpstr>
      <vt:lpstr>Bone Tissue Anatomy and Structure </vt:lpstr>
      <vt:lpstr>PowerPoint Sunusu</vt:lpstr>
      <vt:lpstr>PowerPoint Sunusu</vt:lpstr>
      <vt:lpstr>PowerPoint Sunusu</vt:lpstr>
      <vt:lpstr>Cortical bone (Compact bone)</vt:lpstr>
      <vt:lpstr>PowerPoint Sunusu</vt:lpstr>
      <vt:lpstr>PowerPoint Sunusu</vt:lpstr>
      <vt:lpstr>PowerPoint Sunusu</vt:lpstr>
      <vt:lpstr>PowerPoint Sunusu</vt:lpstr>
      <vt:lpstr>PowerPoint Sunusu</vt:lpstr>
      <vt:lpstr>Cancellous bone (Spongy Bone) Tissue </vt:lpstr>
      <vt:lpstr>PowerPoint Sunusu</vt:lpstr>
      <vt:lpstr>PowerPoint Sunusu</vt:lpstr>
      <vt:lpstr>Bone marrow</vt:lpstr>
      <vt:lpstr>PowerPoint Sunusu</vt:lpstr>
      <vt:lpstr>PowerPoint Sunusu</vt:lpstr>
      <vt:lpstr>Bone tissue</vt:lpstr>
      <vt:lpstr>PowerPoint Sunusu</vt:lpstr>
      <vt:lpstr>Osteoblast</vt:lpstr>
      <vt:lpstr>PowerPoint Sunusu</vt:lpstr>
      <vt:lpstr>PowerPoint Sunusu</vt:lpstr>
      <vt:lpstr>PowerPoint Sunusu</vt:lpstr>
      <vt:lpstr>Osteocyte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Osteoclast</vt:lpstr>
      <vt:lpstr>PowerPoint Sunusu</vt:lpstr>
      <vt:lpstr>PowerPoint Sunusu</vt:lpstr>
      <vt:lpstr>PowerPoint Sunusu</vt:lpstr>
      <vt:lpstr>PowerPoint Sunusu</vt:lpstr>
      <vt:lpstr>PowerPoint Sunusu</vt:lpstr>
      <vt:lpstr>Deposition </vt:lpstr>
      <vt:lpstr>PowerPoint Sunusu</vt:lpstr>
      <vt:lpstr>Development</vt:lpstr>
      <vt:lpstr>PowerPoint Sunusu</vt:lpstr>
      <vt:lpstr>PowerPoint Sunusu</vt:lpstr>
      <vt:lpstr>PowerPoint Sunusu</vt:lpstr>
      <vt:lpstr>Function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Functions of Blood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Plasma</vt:lpstr>
      <vt:lpstr>PowerPoint Sunusu</vt:lpstr>
      <vt:lpstr>PowerPoint Sunusu</vt:lpstr>
      <vt:lpstr>PowerPoint Sunusu</vt:lpstr>
      <vt:lpstr>PowerPoint Sunusu</vt:lpstr>
      <vt:lpstr>Major Plasma Proteins</vt:lpstr>
      <vt:lpstr>Formation of Blood Cells</vt:lpstr>
      <vt:lpstr>PowerPoint Sunusu</vt:lpstr>
      <vt:lpstr>PowerPoint Sunusu</vt:lpstr>
      <vt:lpstr>PowerPoint Sunusu</vt:lpstr>
      <vt:lpstr>PowerPoint Sunusu</vt:lpstr>
      <vt:lpstr>Erythrocyte</vt:lpstr>
      <vt:lpstr>Erythropoiesis </vt:lpstr>
      <vt:lpstr>PowerPoint Sunusu</vt:lpstr>
      <vt:lpstr>Blood diseases involving the red blood cells include: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White blood cells (WBCs),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Neutrophils</vt:lpstr>
      <vt:lpstr>PowerPoint Sunusu</vt:lpstr>
      <vt:lpstr>PowerPoint Sunusu</vt:lpstr>
      <vt:lpstr>PowerPoint Sunusu</vt:lpstr>
      <vt:lpstr>Nötrofil  lökositler   ve   Eritrositler</vt:lpstr>
      <vt:lpstr>PowerPoint Sunusu</vt:lpstr>
      <vt:lpstr>PowerPoint Sunusu</vt:lpstr>
      <vt:lpstr>PowerPoint Sunusu</vt:lpstr>
      <vt:lpstr>Eosinophil </vt:lpstr>
      <vt:lpstr>PowerPoint Sunusu</vt:lpstr>
      <vt:lpstr>PowerPoint Sunusu</vt:lpstr>
      <vt:lpstr>PowerPoint Sunusu</vt:lpstr>
      <vt:lpstr>PowerPoint Sunusu</vt:lpstr>
      <vt:lpstr>Eozinofil  lökosit  ve  eritrositler</vt:lpstr>
      <vt:lpstr>PowerPoint Sunusu</vt:lpstr>
      <vt:lpstr>PowerPoint Sunusu</vt:lpstr>
      <vt:lpstr>PowerPoint Sunusu</vt:lpstr>
      <vt:lpstr>Basophil </vt:lpstr>
      <vt:lpstr>PowerPoint Sunusu</vt:lpstr>
      <vt:lpstr>PowerPoint Sunusu</vt:lpstr>
      <vt:lpstr>PowerPoint Sunusu</vt:lpstr>
      <vt:lpstr>Lymphocytes</vt:lpstr>
      <vt:lpstr>PowerPoint Sunusu</vt:lpstr>
      <vt:lpstr>B lymphocytes </vt:lpstr>
      <vt:lpstr>T lymphocytes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Monocyte </vt:lpstr>
      <vt:lpstr>PowerPoint Sunusu</vt:lpstr>
      <vt:lpstr>PowerPoint Sunusu</vt:lpstr>
      <vt:lpstr>PowerPoint Sunusu</vt:lpstr>
      <vt:lpstr>PowerPoint Sunusu</vt:lpstr>
      <vt:lpstr>Monositler</vt:lpstr>
      <vt:lpstr>PowerPoint Sunusu</vt:lpstr>
      <vt:lpstr>PowerPoint Sunusu</vt:lpstr>
      <vt:lpstr>PowerPoint Sunusu</vt:lpstr>
      <vt:lpstr>PowerPoint Sunusu</vt:lpstr>
      <vt:lpstr>PowerPoint Sunusu</vt:lpstr>
      <vt:lpstr>Platelets (thrombocytes) 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16</cp:revision>
  <dcterms:created xsi:type="dcterms:W3CDTF">2021-04-05T07:14:04Z</dcterms:created>
  <dcterms:modified xsi:type="dcterms:W3CDTF">2021-04-06T06:34:29Z</dcterms:modified>
</cp:coreProperties>
</file>