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9" r:id="rId3"/>
    <p:sldId id="263" r:id="rId4"/>
    <p:sldId id="264" r:id="rId5"/>
    <p:sldId id="265" r:id="rId6"/>
    <p:sldId id="270" r:id="rId7"/>
    <p:sldId id="266" r:id="rId8"/>
    <p:sldId id="271"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111" d="100"/>
          <a:sy n="111" d="100"/>
        </p:scale>
        <p:origin x="510" y="11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7464814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0880369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18695068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6542577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2D9DA68-E58C-4900-B0F1-8EAFE382B735}" type="datetimeFigureOut">
              <a:rPr lang="tr-TR" smtClean="0"/>
              <a:t>27.07.2018</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9332147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1696226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42D9DA68-E58C-4900-B0F1-8EAFE382B735}" type="datetimeFigureOut">
              <a:rPr lang="tr-TR" smtClean="0"/>
              <a:t>27.07.2018</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24976010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42D9DA68-E58C-4900-B0F1-8EAFE382B735}" type="datetimeFigureOut">
              <a:rPr lang="tr-TR" smtClean="0"/>
              <a:t>27.07.2018</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16277438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D9DA68-E58C-4900-B0F1-8EAFE382B735}" type="datetimeFigureOut">
              <a:rPr lang="tr-TR" smtClean="0"/>
              <a:t>27.07.2018</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4827088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312673199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2D9DA68-E58C-4900-B0F1-8EAFE382B735}" type="datetimeFigureOut">
              <a:rPr lang="tr-TR" smtClean="0"/>
              <a:t>27.07.2018</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365298DF-2C04-4F7A-8F54-6469D440728B}" type="slidenum">
              <a:rPr lang="tr-TR" smtClean="0"/>
              <a:t>‹#›</a:t>
            </a:fld>
            <a:endParaRPr lang="tr-TR"/>
          </a:p>
        </p:txBody>
      </p:sp>
    </p:spTree>
    <p:extLst>
      <p:ext uri="{BB962C8B-B14F-4D97-AF65-F5344CB8AC3E}">
        <p14:creationId xmlns:p14="http://schemas.microsoft.com/office/powerpoint/2010/main" val="28029550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D9DA68-E58C-4900-B0F1-8EAFE382B735}" type="datetimeFigureOut">
              <a:rPr lang="tr-TR" smtClean="0"/>
              <a:t>27.07.2018</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65298DF-2C04-4F7A-8F54-6469D440728B}" type="slidenum">
              <a:rPr lang="tr-TR" smtClean="0"/>
              <a:t>‹#›</a:t>
            </a:fld>
            <a:endParaRPr lang="tr-TR"/>
          </a:p>
        </p:txBody>
      </p:sp>
    </p:spTree>
    <p:extLst>
      <p:ext uri="{BB962C8B-B14F-4D97-AF65-F5344CB8AC3E}">
        <p14:creationId xmlns:p14="http://schemas.microsoft.com/office/powerpoint/2010/main" val="16583086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97427" y="1913597"/>
            <a:ext cx="11662064" cy="3323987"/>
          </a:xfrm>
          <a:prstGeom prst="rect">
            <a:avLst/>
          </a:prstGeom>
        </p:spPr>
        <p:txBody>
          <a:bodyPr wrap="square">
            <a:spAutoFit/>
          </a:bodyPr>
          <a:lstStyle/>
          <a:p>
            <a:pPr indent="457200" algn="just">
              <a:lnSpc>
                <a:spcPct val="150000"/>
              </a:lnSpc>
              <a:spcAft>
                <a:spcPts val="0"/>
              </a:spcAft>
            </a:pPr>
            <a:r>
              <a:rPr lang="tr-TR" sz="2800" b="1" dirty="0" smtClean="0">
                <a:solidFill>
                  <a:srgbClr val="0000FF"/>
                </a:solidFill>
                <a:effectLst/>
                <a:latin typeface="Times New Roman" panose="02020603050405020304" pitchFamily="18" charset="0"/>
                <a:ea typeface="Times New Roman" panose="02020603050405020304" pitchFamily="18" charset="0"/>
                <a:cs typeface="Times New Roman" panose="02020603050405020304" pitchFamily="18" charset="0"/>
              </a:rPr>
              <a:t>Using Mass as a Signal</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indent="457200" algn="just">
              <a:lnSpc>
                <a:spcPct val="150000"/>
              </a:lnSpc>
              <a:spcAft>
                <a:spcPts val="0"/>
              </a:spcAft>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There are two ways to use mass as an analytical signal. We can, of course, measure an analyte’s mass directly by placing it on a balance and recording its mass. For example, determination of the total suspended solids in water released from a sewage-treatment facility.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451162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76745" y="751758"/>
            <a:ext cx="8956964" cy="5262979"/>
          </a:xfrm>
          <a:prstGeom prst="rect">
            <a:avLst/>
          </a:prstGeom>
        </p:spPr>
        <p:txBody>
          <a:bodyPr wrap="square">
            <a:spAutoFit/>
          </a:bodyPr>
          <a:lstStyle/>
          <a:p>
            <a:pPr lvl="0" indent="457200" algn="just">
              <a:lnSpc>
                <a:spcPct val="150000"/>
              </a:lnSpc>
            </a:pP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Suspended solids are just that; solid matter that has yet to settle out of its solution matrix. The analysis is easy. A sample collects and passes it through a preweighed filter that retains the suspended solids. After drying to remove any residual moisture, the filter weighs. The difference between the filter’s original mass and final mass gives the mass of suspended solids. It is a direct analysis because the analyte itself is the object being weighed.</a:t>
            </a:r>
            <a:endParaRPr lang="tr-TR"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0747371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028700" y="318976"/>
            <a:ext cx="9902536" cy="5262979"/>
          </a:xfrm>
          <a:prstGeom prst="rect">
            <a:avLst/>
          </a:prstGeom>
        </p:spPr>
        <p:txBody>
          <a:bodyPr wrap="square">
            <a:spAutoFit/>
          </a:bodyPr>
          <a:lstStyle/>
          <a:p>
            <a:pPr indent="457200" algn="just">
              <a:lnSpc>
                <a:spcPct val="150000"/>
              </a:lnSpc>
              <a:spcAft>
                <a:spcPts val="0"/>
              </a:spcAft>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If the analyte is an aqueous ion, such as Pb</a:t>
            </a:r>
            <a:r>
              <a:rPr lang="tr-TR" sz="28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we cannot isolate the analyte by filtration because the Pb</a:t>
            </a:r>
            <a:r>
              <a:rPr lang="tr-TR" sz="28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is dissolved in the solution’s matrix. We can still measure the analyte’s mass, however, by chemically converting it to a solid form. If we suspend a pair of Pt electrodes in our solution and apply a sufficiently positive potential between them for a long enough time, we can force the reaction </a:t>
            </a:r>
            <a:r>
              <a:rPr lang="tr-TR" sz="2800" dirty="0" smtClean="0"/>
              <a:t>to </a:t>
            </a:r>
            <a:r>
              <a:rPr lang="tr-TR" sz="2800" dirty="0"/>
              <a:t>go to completion. </a:t>
            </a:r>
            <a:endParaRPr lang="tr-TR" sz="28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50000"/>
              </a:lnSpc>
              <a:spcAft>
                <a:spcPts val="0"/>
              </a:spcAft>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Pb</a:t>
            </a:r>
            <a:r>
              <a:rPr lang="tr-TR" sz="28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+ 4H</a:t>
            </a:r>
            <a:r>
              <a:rPr lang="tr-TR" sz="28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 </a:t>
            </a:r>
            <a:r>
              <a:rPr lang="tr-TR" sz="2800" dirty="0" smtClean="0">
                <a:solidFill>
                  <a:srgbClr val="000000"/>
                </a:solidFill>
                <a:effectLst/>
                <a:latin typeface="Symbol" panose="05050102010706020507" pitchFamily="18" charset="2"/>
                <a:ea typeface="Times New Roman" panose="02020603050405020304" pitchFamily="18" charset="0"/>
                <a:cs typeface="Times New Roman" panose="02020603050405020304" pitchFamily="18" charset="0"/>
              </a:rPr>
              <a:t>«</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PbO</a:t>
            </a:r>
            <a:r>
              <a:rPr lang="tr-TR" sz="28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H</a:t>
            </a:r>
            <a:r>
              <a:rPr lang="tr-TR" sz="28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+ 2H</a:t>
            </a:r>
            <a:r>
              <a:rPr lang="tr-TR" sz="28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3</a:t>
            </a: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O</a:t>
            </a:r>
            <a:r>
              <a:rPr lang="tr-TR" sz="28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297859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924789" y="736847"/>
            <a:ext cx="10110355" cy="5262979"/>
          </a:xfrm>
          <a:prstGeom prst="rect">
            <a:avLst/>
          </a:prstGeom>
        </p:spPr>
        <p:txBody>
          <a:bodyPr wrap="square">
            <a:spAutoFit/>
          </a:bodyPr>
          <a:lstStyle/>
          <a:p>
            <a:pPr indent="457200" algn="just">
              <a:lnSpc>
                <a:spcPct val="150000"/>
              </a:lnSpc>
              <a:spcAft>
                <a:spcPts val="0"/>
              </a:spcAft>
            </a:pPr>
            <a:r>
              <a:rPr lang="tr-TR"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Pb</a:t>
            </a:r>
            <a:r>
              <a:rPr lang="tr-TR" sz="32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ion in solution oxidizes to PbO</a:t>
            </a:r>
            <a:r>
              <a:rPr lang="tr-TR" sz="32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deposits on the Pt electrode serving as the anode. If we weigh the Pt anode before and after applying the potential, the difference in the two measurements gives the mass of PbO</a:t>
            </a:r>
            <a:r>
              <a:rPr lang="tr-TR" sz="3200" baseline="-25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and, from the reaction’s stoichiometry, the mass of Pb</a:t>
            </a:r>
            <a:r>
              <a:rPr lang="tr-TR" sz="3200" baseline="300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2+</a:t>
            </a:r>
            <a:r>
              <a:rPr lang="tr-TR" sz="32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 This also is a direct analysis because the material being weighed contains the analyte.</a:t>
            </a:r>
            <a:endParaRPr lang="tr-TR" sz="32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314483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22119" y="2070576"/>
            <a:ext cx="11752118" cy="2677656"/>
          </a:xfrm>
          <a:prstGeom prst="rect">
            <a:avLst/>
          </a:prstGeom>
        </p:spPr>
        <p:txBody>
          <a:bodyPr wrap="square">
            <a:spAutoFit/>
          </a:bodyPr>
          <a:lstStyle/>
          <a:p>
            <a:pPr indent="457200" algn="just">
              <a:lnSpc>
                <a:spcPct val="150000"/>
              </a:lnSpc>
              <a:spcAft>
                <a:spcPts val="0"/>
              </a:spcAft>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Sometimes it is easier to remove the analyte and use a change in mass as the analytical signal. For example, determine a food’s moisture content by a direct analysis. One possibility is to heat a sample of the food to a temperature at which the water in the sample vaporizes.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7439881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841664" y="772540"/>
            <a:ext cx="9320645" cy="5262979"/>
          </a:xfrm>
          <a:prstGeom prst="rect">
            <a:avLst/>
          </a:prstGeom>
        </p:spPr>
        <p:txBody>
          <a:bodyPr wrap="square">
            <a:spAutoFit/>
          </a:bodyPr>
          <a:lstStyle/>
          <a:p>
            <a:pPr lvl="0" indent="457200" algn="just">
              <a:lnSpc>
                <a:spcPct val="150000"/>
              </a:lnSpc>
            </a:pP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If we capture the vapor in a preweighed absorbent trap, then the change in the absorbent’s mass provides a direct determination of the amount of water in the sample. An easier approach, however, is to weigh the sample of food before and after heating, using the change in its mass as an indication of the amount of water originally present. This technique calls an indirect analysis since we determine the analyte by a signal representing its disappearance.</a:t>
            </a:r>
            <a:endParaRPr lang="tr-TR"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249659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768927" y="2625758"/>
            <a:ext cx="10619510" cy="2031325"/>
          </a:xfrm>
          <a:prstGeom prst="rect">
            <a:avLst/>
          </a:prstGeom>
        </p:spPr>
        <p:txBody>
          <a:bodyPr wrap="square">
            <a:spAutoFit/>
          </a:bodyPr>
          <a:lstStyle/>
          <a:p>
            <a:pPr indent="449580" algn="just">
              <a:lnSpc>
                <a:spcPct val="150000"/>
              </a:lnSpc>
              <a:spcAft>
                <a:spcPts val="0"/>
              </a:spcAft>
            </a:pPr>
            <a:r>
              <a:rPr lang="tr-TR" sz="2800" dirty="0" smtClean="0">
                <a:solidFill>
                  <a:srgbClr val="000000"/>
                </a:solidFill>
                <a:effectLst/>
                <a:latin typeface="Times New Roman" panose="02020603050405020304" pitchFamily="18" charset="0"/>
                <a:ea typeface="Times New Roman" panose="02020603050405020304" pitchFamily="18" charset="0"/>
                <a:cs typeface="Times New Roman" panose="02020603050405020304" pitchFamily="18" charset="0"/>
              </a:rPr>
              <a:t>The indirect determination of moisture content in foods is done by difference. The sample’s initial mass includes the water, whereas the final mass is measured after removing the water. </a:t>
            </a:r>
            <a:endParaRPr lang="tr-TR"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764548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79418" y="1971684"/>
            <a:ext cx="8437418" cy="3970318"/>
          </a:xfrm>
          <a:prstGeom prst="rect">
            <a:avLst/>
          </a:prstGeom>
        </p:spPr>
        <p:txBody>
          <a:bodyPr wrap="square">
            <a:spAutoFit/>
          </a:bodyPr>
          <a:lstStyle/>
          <a:p>
            <a:pPr lvl="0" indent="449580" algn="just">
              <a:lnSpc>
                <a:spcPct val="150000"/>
              </a:lnSpc>
            </a:pP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We can also determine an analyte indirectly without its ever being weighed. Again, as with the determination of Pb</a:t>
            </a:r>
            <a:r>
              <a:rPr lang="tr-TR" sz="28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as PbO</a:t>
            </a:r>
            <a:r>
              <a:rPr lang="tr-TR" sz="28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we take advantage of the analyte’s chemistry. For example, phosphite, PO</a:t>
            </a:r>
            <a:r>
              <a:rPr lang="tr-TR" sz="28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a:t>
            </a:r>
            <a:r>
              <a:rPr lang="tr-TR" sz="28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3–</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reduces Hg</a:t>
            </a:r>
            <a:r>
              <a:rPr lang="tr-TR" sz="28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to Hg</a:t>
            </a:r>
            <a:r>
              <a:rPr lang="tr-TR" sz="28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In the presence of Cl</a:t>
            </a:r>
            <a:r>
              <a:rPr lang="tr-TR" sz="2800" baseline="30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 solid precipitate of Hg</a:t>
            </a:r>
            <a:r>
              <a:rPr lang="tr-TR" sz="28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Cl</a:t>
            </a:r>
            <a:r>
              <a:rPr lang="tr-TR" sz="2800" baseline="-250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2</a:t>
            </a:r>
            <a:r>
              <a:rPr lang="tr-TR"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forms.</a:t>
            </a:r>
            <a:endParaRPr lang="tr-TR" sz="2800" dirty="0">
              <a:solidFill>
                <a:prstClr val="black"/>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0818893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TotalTime>
  <Words>489</Words>
  <Application>Microsoft Office PowerPoint</Application>
  <PresentationFormat>Widescreen</PresentationFormat>
  <Paragraphs>10</Paragraphs>
  <Slides>8</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Calibri</vt:lpstr>
      <vt:lpstr>Calibri Light</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kullanicii</dc:creator>
  <cp:lastModifiedBy>Ceren Ertekin</cp:lastModifiedBy>
  <cp:revision>4</cp:revision>
  <dcterms:created xsi:type="dcterms:W3CDTF">2018-04-25T06:18:39Z</dcterms:created>
  <dcterms:modified xsi:type="dcterms:W3CDTF">2018-07-27T10:31:28Z</dcterms:modified>
</cp:coreProperties>
</file>