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1143000"/>
          </a:xfrm>
          <a:prstGeom prst="rect">
            <a:avLst/>
          </a:prstGeo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1435608" y="1447800"/>
            <a:ext cx="7498080" cy="4800600"/>
          </a:xfrm>
          <a:prstGeom prst="rect">
            <a:avLst/>
          </a:prstGeo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3581400" y="6305550"/>
            <a:ext cx="2133600" cy="476250"/>
          </a:xfrm>
          <a:prstGeom prst="rect">
            <a:avLst/>
          </a:prstGeom>
        </p:spPr>
        <p:txBody>
          <a:bodyPr/>
          <a:lstStyle>
            <a:extLst/>
          </a:lstStyle>
          <a:p>
            <a:fld id="{7F401C3C-A6F0-44EE-B186-CD3D406B509D}" type="datetimeFigureOut">
              <a:rPr lang="tr-TR" smtClean="0"/>
              <a:pPr/>
              <a:t>2.3.2020</a:t>
            </a:fld>
            <a:endParaRPr lang="tr-TR"/>
          </a:p>
        </p:txBody>
      </p:sp>
      <p:sp>
        <p:nvSpPr>
          <p:cNvPr id="5" name="4 Altbilgi Yer Tutucusu"/>
          <p:cNvSpPr>
            <a:spLocks noGrp="1"/>
          </p:cNvSpPr>
          <p:nvPr>
            <p:ph type="ftr" sz="quarter" idx="11"/>
          </p:nvPr>
        </p:nvSpPr>
        <p:spPr>
          <a:xfrm>
            <a:off x="5715000" y="6305550"/>
            <a:ext cx="2895600" cy="476250"/>
          </a:xfrm>
          <a:prstGeom prst="rect">
            <a:avLst/>
          </a:prstGeom>
        </p:spPr>
        <p:txBody>
          <a:bodyPr/>
          <a:lstStyle>
            <a:extLst/>
          </a:lstStyle>
          <a:p>
            <a:endParaRPr lang="tr-TR"/>
          </a:p>
        </p:txBody>
      </p:sp>
      <p:sp>
        <p:nvSpPr>
          <p:cNvPr id="6" name="5 Slayt Numarası Yer Tutucusu"/>
          <p:cNvSpPr>
            <a:spLocks noGrp="1"/>
          </p:cNvSpPr>
          <p:nvPr>
            <p:ph type="sldNum" sz="quarter" idx="12"/>
          </p:nvPr>
        </p:nvSpPr>
        <p:spPr>
          <a:xfrm>
            <a:off x="8613648" y="6305550"/>
            <a:ext cx="457200" cy="476250"/>
          </a:xfrm>
          <a:prstGeom prst="rect">
            <a:avLst/>
          </a:prstGeom>
        </p:spPr>
        <p:txBody>
          <a:bodyPr/>
          <a:lstStyle>
            <a:extLst/>
          </a:lstStyle>
          <a:p>
            <a:fld id="{F5660408-ED38-4420-B38F-52345564F5D6}" type="slidenum">
              <a:rPr lang="tr-TR" smtClean="0"/>
              <a:pPr/>
              <a:t>‹#›</a:t>
            </a:fld>
            <a:endParaRPr lang="tr-TR"/>
          </a:p>
        </p:txBody>
      </p:sp>
    </p:spTree>
    <p:extLst>
      <p:ext uri="{BB962C8B-B14F-4D97-AF65-F5344CB8AC3E}">
        <p14:creationId xmlns:p14="http://schemas.microsoft.com/office/powerpoint/2010/main" val="4219456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450</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Yapı Hasarları ve Kusurlarının Analizi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Mustafa TOMBUL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a:t>Çelik </a:t>
            </a:r>
            <a:r>
              <a:rPr lang="tr-TR" sz="2800" dirty="0" smtClean="0"/>
              <a:t>Yapılarda Hasar/Kusur Değerlendirme ve Örnek Uygulamalar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algn="just"/>
            <a:r>
              <a:rPr lang="tr-TR" sz="2400" b="1" dirty="0" smtClean="0"/>
              <a:t>Çelik Yapılarda Güçlendirme Alternatifleri</a:t>
            </a:r>
            <a:endParaRPr lang="tr-TR" sz="2400" b="1" dirty="0" smtClean="0"/>
          </a:p>
          <a:p>
            <a:pPr algn="just"/>
            <a:r>
              <a:rPr lang="tr-TR" sz="2000" dirty="0" smtClean="0"/>
              <a:t>Çelik çapraz elemanlarla güçlendirme</a:t>
            </a:r>
            <a:endParaRPr lang="tr-TR" sz="2000" dirty="0" smtClean="0"/>
          </a:p>
          <a:p>
            <a:pPr algn="just"/>
            <a:r>
              <a:rPr lang="tr-TR" sz="2000" dirty="0" smtClean="0"/>
              <a:t>Perde elemanlarla güçlendirme</a:t>
            </a:r>
          </a:p>
          <a:p>
            <a:pPr algn="just"/>
            <a:r>
              <a:rPr lang="tr-TR" sz="2000" dirty="0" smtClean="0"/>
              <a:t>Çelik levha ile güçlendirme</a:t>
            </a:r>
          </a:p>
          <a:p>
            <a:pPr algn="just"/>
            <a:r>
              <a:rPr lang="tr-TR" sz="2000" dirty="0" smtClean="0"/>
              <a:t>Birleşim bölgelerinin güçlendirilmesi</a:t>
            </a:r>
          </a:p>
          <a:p>
            <a:pPr algn="just"/>
            <a:endParaRPr lang="tr-TR" sz="2000" dirty="0" smtClean="0"/>
          </a:p>
        </p:txBody>
      </p:sp>
    </p:spTree>
    <p:extLst>
      <p:ext uri="{BB962C8B-B14F-4D97-AF65-F5344CB8AC3E}">
        <p14:creationId xmlns:p14="http://schemas.microsoft.com/office/powerpoint/2010/main" val="3982546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a:t>Çelik </a:t>
            </a:r>
            <a:r>
              <a:rPr lang="tr-TR" sz="2800" dirty="0" smtClean="0"/>
              <a:t>Yapılarda Hasar/Kusur Değerlendirme ve Örnek Uygulamalar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algn="just"/>
            <a:r>
              <a:rPr lang="tr-TR" sz="2400" b="1" dirty="0" smtClean="0"/>
              <a:t>Perde Elemanlarla Güçlendirme</a:t>
            </a:r>
            <a:endParaRPr lang="tr-TR" sz="2400" b="1" dirty="0" smtClean="0"/>
          </a:p>
          <a:p>
            <a:pPr algn="just"/>
            <a:r>
              <a:rPr lang="tr-TR" sz="2000" dirty="0"/>
              <a:t>Betonarme deprem perdelerinin ilavesi mevcut bir yapımı deprem davranışını iyileştirmek bakımından oldukça kullanılan bir güçlendirme yöntemidir. Bu uygulamada genellikle perdeler yerinde dökülür nadiren de olsa püskürtme ile yapıldıkları da olabilir. Yeni deprem perdelerinin teşkili için ön döküm (prefabrike) elemanlar kullanılabilir. Fakat detayları son derece kritik ve istenilen davranışın elde edilmesi zordur. </a:t>
            </a:r>
            <a:r>
              <a:rPr lang="tr-TR" sz="2000" dirty="0" err="1"/>
              <a:t>Monolitik</a:t>
            </a:r>
            <a:r>
              <a:rPr lang="tr-TR" sz="2000" dirty="0"/>
              <a:t> betonarme deprem perdeleri ya binanın çevresinde veya içinde olabilirler </a:t>
            </a:r>
            <a:endParaRPr lang="tr-TR" sz="2000" dirty="0" smtClean="0"/>
          </a:p>
        </p:txBody>
      </p:sp>
    </p:spTree>
    <p:extLst>
      <p:ext uri="{BB962C8B-B14F-4D97-AF65-F5344CB8AC3E}">
        <p14:creationId xmlns:p14="http://schemas.microsoft.com/office/powerpoint/2010/main" val="201832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a:t>Çelik </a:t>
            </a:r>
            <a:r>
              <a:rPr lang="tr-TR" sz="2800" dirty="0" smtClean="0"/>
              <a:t>Yapılarda Hasar/Kusur Değerlendirme ve Örnek Uygulamalar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algn="just"/>
            <a:r>
              <a:rPr lang="tr-TR" sz="2400" b="1" dirty="0" smtClean="0"/>
              <a:t>Perde Elemanlarla Güçlendirme</a:t>
            </a:r>
            <a:endParaRPr lang="tr-TR" sz="2400" b="1" dirty="0" smtClean="0"/>
          </a:p>
          <a:p>
            <a:pPr algn="just"/>
            <a:r>
              <a:rPr lang="tr-TR" sz="2000" dirty="0"/>
              <a:t>Perdelerin mevcut yapıya güçlendirme amacıyla ilave edilmesi halinde binanın oda ve diğer hacimlerinin bölümlendirilmesini bozmayacağından çok kere daha kolaydır. Fakat binanın görünüşünde ve pencere durumunda değişikliklere neden olabilir ve problemler çıkartabilir. Bu halde, eğilme momenti için perde ucundaki düşey ana donatı ve kesme kuvveti için gövde donatısı perdenin tüm yüksekliğince devam eder. Yeni deprem perdelerinin döşeme ve çatı diyaframlarıyla ve temellerle uygun ve yeterli bir birleşim ve bağlantısının temin edilmesi oldukça önemli bir noktadır. Bu bağlantı mevcut döşeme veya çatı ile yeni yapılan deprem perdesi arasındaki kesme kuvvetlerini aktarmalıdır. Birleşim ve bağlantı planda köşegen olarak yerleştirilmiş bağ çubuklarının döşemeye </a:t>
            </a:r>
            <a:r>
              <a:rPr lang="tr-TR" sz="2000" dirty="0" err="1"/>
              <a:t>ankre</a:t>
            </a:r>
            <a:r>
              <a:rPr lang="tr-TR" sz="2000" dirty="0"/>
              <a:t> edilmesi ile veya deprem perdelerinde oluşturulan ve yerinde dökme ek bir betonarme döşeme ile döşeme sistemine </a:t>
            </a:r>
            <a:r>
              <a:rPr lang="tr-TR" sz="2000" dirty="0" err="1"/>
              <a:t>ankre</a:t>
            </a:r>
            <a:r>
              <a:rPr lang="tr-TR" sz="2000" dirty="0"/>
              <a:t> edilen kirişlerle yapılabilir. Bu yeni döşemenin mevcut döşemeye bağlanması betonarme dübellerle </a:t>
            </a:r>
            <a:r>
              <a:rPr lang="tr-TR" sz="2000" dirty="0" smtClean="0"/>
              <a:t>gerçekleştirilir. </a:t>
            </a:r>
            <a:endParaRPr lang="tr-TR" sz="2000" dirty="0" smtClean="0"/>
          </a:p>
        </p:txBody>
      </p:sp>
    </p:spTree>
    <p:extLst>
      <p:ext uri="{BB962C8B-B14F-4D97-AF65-F5344CB8AC3E}">
        <p14:creationId xmlns:p14="http://schemas.microsoft.com/office/powerpoint/2010/main" val="3785570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a:t>Çelik </a:t>
            </a:r>
            <a:r>
              <a:rPr lang="tr-TR" sz="2800" dirty="0" smtClean="0"/>
              <a:t>Yapılarda Hasar/Kusur Değerlendirme ve Örnek Uygulamalar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algn="just"/>
            <a:r>
              <a:rPr lang="tr-TR" sz="2400" b="1" dirty="0" smtClean="0"/>
              <a:t>Çelik Levha ile Güçlendirme</a:t>
            </a:r>
            <a:endParaRPr lang="tr-TR" sz="2400" b="1" dirty="0" smtClean="0"/>
          </a:p>
          <a:p>
            <a:pPr algn="just"/>
            <a:r>
              <a:rPr lang="tr-TR" sz="2000" dirty="0"/>
              <a:t>Güçlendirme için çelik levha ile donatma yeni bir tekniktir ve esas itibariyle statik yüklere maruz olan kirişlerin kesme mukavemetini ve/veya açıklıkta eğilme mukavemetini arttırmak için kullanılabilir. Bu yöntemde çelik levhalar betonarme elemanların beton yüzlerine </a:t>
            </a:r>
            <a:r>
              <a:rPr lang="tr-TR" sz="2000" dirty="0" err="1"/>
              <a:t>epoksi</a:t>
            </a:r>
            <a:r>
              <a:rPr lang="tr-TR" sz="2000" dirty="0"/>
              <a:t> reçineleri ile dıştan yapıştırılırlar. </a:t>
            </a:r>
            <a:r>
              <a:rPr lang="tr-TR" sz="2000" dirty="0" err="1"/>
              <a:t>Epoksinin</a:t>
            </a:r>
            <a:r>
              <a:rPr lang="tr-TR" sz="2000" dirty="0"/>
              <a:t> sertleşme süresince çelik levhalar mengenelerle sıkıştırılıp beton yüzeye bastırılmalıdırlar. Çelik levhaların ya betona çakılmış çivilerle veya </a:t>
            </a:r>
            <a:r>
              <a:rPr lang="tr-TR" sz="2000" dirty="0" err="1"/>
              <a:t>ankraj</a:t>
            </a:r>
            <a:r>
              <a:rPr lang="tr-TR" sz="2000" dirty="0"/>
              <a:t> </a:t>
            </a:r>
            <a:r>
              <a:rPr lang="tr-TR" sz="2000" dirty="0" err="1"/>
              <a:t>civataları</a:t>
            </a:r>
            <a:r>
              <a:rPr lang="tr-TR" sz="2000" dirty="0"/>
              <a:t> ile </a:t>
            </a:r>
            <a:r>
              <a:rPr lang="tr-TR" sz="2000" dirty="0" err="1"/>
              <a:t>ankre</a:t>
            </a:r>
            <a:r>
              <a:rPr lang="tr-TR" sz="2000" dirty="0"/>
              <a:t> edilmesi tavsiye olunur (gereğinde kama veya </a:t>
            </a:r>
            <a:r>
              <a:rPr lang="tr-TR" sz="2000" dirty="0" err="1"/>
              <a:t>epoksi</a:t>
            </a:r>
            <a:r>
              <a:rPr lang="tr-TR" sz="2000" dirty="0"/>
              <a:t> kullanılır). Genellikle çelik levhalar 2–10 mm kalınlıkta olurlar. Kalınlığı 3 mm den fazla olan levhalar halinde kiriş yüzü ince bir genleşen çimento harcı ile düzlenmelidir. Bu halde kama </a:t>
            </a:r>
            <a:r>
              <a:rPr lang="tr-TR" sz="2000" dirty="0" err="1"/>
              <a:t>ankraj</a:t>
            </a:r>
            <a:r>
              <a:rPr lang="tr-TR" sz="2000" dirty="0"/>
              <a:t> cıvataları kullanılmalıdır. Korozyon ve yangına karşı korunmasına özel dikkat gösterilmelidir.</a:t>
            </a:r>
            <a:endParaRPr lang="tr-TR" sz="2000" dirty="0" smtClean="0"/>
          </a:p>
        </p:txBody>
      </p:sp>
    </p:spTree>
    <p:extLst>
      <p:ext uri="{BB962C8B-B14F-4D97-AF65-F5344CB8AC3E}">
        <p14:creationId xmlns:p14="http://schemas.microsoft.com/office/powerpoint/2010/main" val="727501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a:t>Çelik </a:t>
            </a:r>
            <a:r>
              <a:rPr lang="tr-TR" sz="2800" dirty="0" smtClean="0"/>
              <a:t>Yapılarda Hasar/Kusur Değerlendirme ve Örnek Uygulamalar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algn="just"/>
            <a:r>
              <a:rPr lang="tr-TR" sz="2400" b="1" dirty="0" smtClean="0"/>
              <a:t>Birleşim Bölgelerinin Güçlendirilmesi</a:t>
            </a:r>
            <a:endParaRPr lang="tr-TR" sz="2400" b="1" dirty="0" smtClean="0"/>
          </a:p>
          <a:p>
            <a:pPr algn="just"/>
            <a:r>
              <a:rPr lang="tr-TR" sz="2000" dirty="0"/>
              <a:t>Deprem sırasında yapıda meydana gelen zorlamaların birleşim bölgelerinde yoğun olarak hissedileceğinden hareketle birleşim bölgelerinin güçlendirilmesi yoluna gidilmiştir. Birleşim bölgelerinin güçlendirilmesi Sap 2000 programında </a:t>
            </a:r>
            <a:r>
              <a:rPr lang="tr-TR" sz="2000" dirty="0" smtClean="0"/>
              <a:t>modellenmiştir. </a:t>
            </a:r>
            <a:r>
              <a:rPr lang="tr-TR" sz="2000" dirty="0"/>
              <a:t>Ülkemizde üretilen St37 yapı çeliği kullanılarak ve TDY 2006, TS 648, TS498 çelik yapılarla ilgili yönetmelikler esas alınarak tasarlanmış, çelik yapıların, doğrusal olmayan deprem davranışları incelenmiştir. </a:t>
            </a:r>
            <a:r>
              <a:rPr lang="tr-TR" sz="2000" dirty="0" smtClean="0"/>
              <a:t>Şekil 4’de yapı birleşim noktalarının mevcut durumu ve güçlendirme yapılmış hali gösterilmektedir.</a:t>
            </a:r>
            <a:endParaRPr lang="tr-TR" sz="2000" dirty="0" smtClean="0"/>
          </a:p>
        </p:txBody>
      </p:sp>
      <p:pic>
        <p:nvPicPr>
          <p:cNvPr id="4" name="Resim 3"/>
          <p:cNvPicPr>
            <a:picLocks noChangeAspect="1"/>
          </p:cNvPicPr>
          <p:nvPr/>
        </p:nvPicPr>
        <p:blipFill>
          <a:blip r:embed="rId2"/>
          <a:stretch>
            <a:fillRect/>
          </a:stretch>
        </p:blipFill>
        <p:spPr>
          <a:xfrm>
            <a:off x="2790225" y="3930732"/>
            <a:ext cx="1343129" cy="1199222"/>
          </a:xfrm>
          <a:prstGeom prst="rect">
            <a:avLst/>
          </a:prstGeom>
        </p:spPr>
      </p:pic>
      <p:pic>
        <p:nvPicPr>
          <p:cNvPr id="5" name="Resim 4"/>
          <p:cNvPicPr>
            <a:picLocks noChangeAspect="1"/>
          </p:cNvPicPr>
          <p:nvPr/>
        </p:nvPicPr>
        <p:blipFill>
          <a:blip r:embed="rId3"/>
          <a:stretch>
            <a:fillRect/>
          </a:stretch>
        </p:blipFill>
        <p:spPr>
          <a:xfrm>
            <a:off x="5177018" y="3886621"/>
            <a:ext cx="1342800" cy="1243333"/>
          </a:xfrm>
          <a:prstGeom prst="rect">
            <a:avLst/>
          </a:prstGeom>
        </p:spPr>
      </p:pic>
      <p:sp>
        <p:nvSpPr>
          <p:cNvPr id="6" name="Metin kutusu 5"/>
          <p:cNvSpPr txBox="1"/>
          <p:nvPr/>
        </p:nvSpPr>
        <p:spPr>
          <a:xfrm>
            <a:off x="2422831" y="5356852"/>
            <a:ext cx="5319880" cy="646331"/>
          </a:xfrm>
          <a:prstGeom prst="rect">
            <a:avLst/>
          </a:prstGeom>
          <a:noFill/>
        </p:spPr>
        <p:txBody>
          <a:bodyPr wrap="square" rtlCol="0">
            <a:spAutoFit/>
          </a:bodyPr>
          <a:lstStyle/>
          <a:p>
            <a:r>
              <a:rPr lang="tr-TR" dirty="0" smtClean="0"/>
              <a:t>Mevcut Birleşim                    Güçlendirilmiş Birleşim</a:t>
            </a:r>
          </a:p>
          <a:p>
            <a:pPr algn="ctr"/>
            <a:r>
              <a:rPr lang="tr-TR" dirty="0" smtClean="0"/>
              <a:t>Kolon-Kiriş Birleşim Bölgesi</a:t>
            </a:r>
            <a:endParaRPr lang="tr-TR" dirty="0"/>
          </a:p>
        </p:txBody>
      </p:sp>
    </p:spTree>
    <p:extLst>
      <p:ext uri="{BB962C8B-B14F-4D97-AF65-F5344CB8AC3E}">
        <p14:creationId xmlns:p14="http://schemas.microsoft.com/office/powerpoint/2010/main" val="3669740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smtClean="0"/>
              <a:t>Kaynaklar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marL="0" indent="0" algn="just">
              <a:lnSpc>
                <a:spcPct val="110000"/>
              </a:lnSpc>
              <a:spcBef>
                <a:spcPts val="0"/>
              </a:spcBef>
              <a:buNone/>
            </a:pPr>
            <a:r>
              <a:rPr lang="tr-TR" sz="2000" dirty="0"/>
              <a:t>ABYYHY-2007, Afet Bölgelerinde Yapılacak Yapılar Hakkında Yönetmelik., 2007.</a:t>
            </a:r>
          </a:p>
          <a:p>
            <a:pPr marL="0" indent="0" algn="just">
              <a:lnSpc>
                <a:spcPct val="110000"/>
              </a:lnSpc>
              <a:spcBef>
                <a:spcPts val="0"/>
              </a:spcBef>
              <a:buNone/>
            </a:pPr>
            <a:r>
              <a:rPr lang="tr-TR" sz="2000" b="1" dirty="0" smtClean="0"/>
              <a:t>A</a:t>
            </a:r>
            <a:r>
              <a:rPr lang="tr-TR" sz="2000" b="1" dirty="0"/>
              <a:t>. </a:t>
            </a:r>
            <a:r>
              <a:rPr lang="tr-TR" sz="2000" b="1" dirty="0" err="1"/>
              <a:t>Ghobarah</a:t>
            </a:r>
            <a:r>
              <a:rPr lang="tr-TR" sz="2000" b="1" dirty="0"/>
              <a:t>,</a:t>
            </a:r>
            <a:r>
              <a:rPr lang="tr-TR" sz="2000" dirty="0"/>
              <a:t> </a:t>
            </a:r>
            <a:r>
              <a:rPr lang="tr-TR" sz="2000" dirty="0" err="1"/>
              <a:t>Performance</a:t>
            </a:r>
            <a:r>
              <a:rPr lang="tr-TR" sz="2000" dirty="0"/>
              <a:t> - </a:t>
            </a:r>
            <a:r>
              <a:rPr lang="tr-TR" sz="2000" dirty="0" err="1"/>
              <a:t>Based</a:t>
            </a:r>
            <a:r>
              <a:rPr lang="tr-TR" sz="2000" dirty="0"/>
              <a:t> Design in </a:t>
            </a:r>
            <a:r>
              <a:rPr lang="tr-TR" sz="2000" dirty="0" err="1"/>
              <a:t>Earthquake</a:t>
            </a:r>
            <a:r>
              <a:rPr lang="tr-TR" sz="2000" dirty="0"/>
              <a:t> </a:t>
            </a:r>
            <a:r>
              <a:rPr lang="tr-TR" sz="2000" dirty="0" err="1"/>
              <a:t>Engineering</a:t>
            </a:r>
            <a:r>
              <a:rPr lang="tr-TR" sz="2000" dirty="0"/>
              <a:t>: </a:t>
            </a:r>
            <a:r>
              <a:rPr lang="tr-TR" sz="2000" dirty="0" err="1"/>
              <a:t>State</a:t>
            </a:r>
            <a:r>
              <a:rPr lang="tr-TR" sz="2000" dirty="0"/>
              <a:t> of </a:t>
            </a:r>
            <a:r>
              <a:rPr lang="tr-TR" sz="2000" dirty="0" smtClean="0"/>
              <a:t>Development, 23 </a:t>
            </a:r>
            <a:r>
              <a:rPr lang="tr-TR" sz="2000" dirty="0"/>
              <a:t>(2001) 878.</a:t>
            </a:r>
          </a:p>
          <a:p>
            <a:pPr marL="0" indent="0" algn="just">
              <a:lnSpc>
                <a:spcPct val="110000"/>
              </a:lnSpc>
              <a:spcBef>
                <a:spcPts val="0"/>
              </a:spcBef>
              <a:buNone/>
            </a:pPr>
            <a:r>
              <a:rPr lang="tr-TR" sz="2000" b="1" dirty="0" smtClean="0"/>
              <a:t>E</a:t>
            </a:r>
            <a:r>
              <a:rPr lang="tr-TR" sz="2000" b="1" dirty="0"/>
              <a:t>. Wilson A. </a:t>
            </a:r>
            <a:r>
              <a:rPr lang="tr-TR" sz="2000" b="1" dirty="0" err="1"/>
              <a:t>Habibullah</a:t>
            </a:r>
            <a:r>
              <a:rPr lang="tr-TR" sz="2000" b="1" dirty="0"/>
              <a:t>, </a:t>
            </a:r>
            <a:r>
              <a:rPr lang="tr-TR" sz="2000" dirty="0"/>
              <a:t>2000 </a:t>
            </a:r>
            <a:r>
              <a:rPr lang="tr-TR" sz="2000" dirty="0" err="1"/>
              <a:t>Integrated</a:t>
            </a:r>
            <a:r>
              <a:rPr lang="tr-TR" sz="2000" dirty="0"/>
              <a:t> </a:t>
            </a:r>
            <a:r>
              <a:rPr lang="tr-TR" sz="2000" dirty="0" err="1"/>
              <a:t>Finite</a:t>
            </a:r>
            <a:r>
              <a:rPr lang="tr-TR" sz="2000" dirty="0"/>
              <a:t> Element Analysis </a:t>
            </a:r>
            <a:r>
              <a:rPr lang="tr-TR" sz="2000" dirty="0" err="1"/>
              <a:t>and</a:t>
            </a:r>
            <a:r>
              <a:rPr lang="tr-TR" sz="2000" dirty="0"/>
              <a:t> Design of </a:t>
            </a:r>
            <a:r>
              <a:rPr lang="tr-TR" sz="2000" dirty="0" err="1"/>
              <a:t>Structures</a:t>
            </a:r>
            <a:r>
              <a:rPr lang="tr-TR" sz="2000" dirty="0"/>
              <a:t> Basic Analysis </a:t>
            </a:r>
            <a:r>
              <a:rPr lang="tr-TR" sz="2000" dirty="0" err="1"/>
              <a:t>Refence</a:t>
            </a:r>
            <a:r>
              <a:rPr lang="tr-TR" sz="2000" dirty="0"/>
              <a:t> Manual, Berkeley.</a:t>
            </a:r>
          </a:p>
          <a:p>
            <a:pPr marL="0" indent="0" algn="just">
              <a:lnSpc>
                <a:spcPct val="110000"/>
              </a:lnSpc>
              <a:spcBef>
                <a:spcPts val="0"/>
              </a:spcBef>
              <a:buNone/>
            </a:pPr>
            <a:r>
              <a:rPr lang="tr-TR" sz="2000" dirty="0" smtClean="0"/>
              <a:t>FEMA </a:t>
            </a:r>
            <a:r>
              <a:rPr lang="tr-TR" sz="2000" dirty="0"/>
              <a:t>(Federal </a:t>
            </a:r>
            <a:r>
              <a:rPr lang="tr-TR" sz="2000" dirty="0" err="1"/>
              <a:t>Emergency</a:t>
            </a:r>
            <a:r>
              <a:rPr lang="tr-TR" sz="2000" dirty="0"/>
              <a:t> Management </a:t>
            </a:r>
            <a:r>
              <a:rPr lang="tr-TR" sz="2000" dirty="0" err="1"/>
              <a:t>Acency</a:t>
            </a:r>
            <a:r>
              <a:rPr lang="tr-TR" sz="2000" dirty="0"/>
              <a:t>) 273, </a:t>
            </a:r>
            <a:r>
              <a:rPr lang="tr-TR" sz="2000" dirty="0" err="1"/>
              <a:t>Guidelines</a:t>
            </a:r>
            <a:r>
              <a:rPr lang="tr-TR" sz="2000" dirty="0"/>
              <a:t> </a:t>
            </a:r>
            <a:r>
              <a:rPr lang="tr-TR" sz="2000" dirty="0" err="1"/>
              <a:t>For</a:t>
            </a:r>
            <a:r>
              <a:rPr lang="tr-TR" sz="2000" dirty="0"/>
              <a:t> </a:t>
            </a:r>
            <a:r>
              <a:rPr lang="tr-TR" sz="2000" dirty="0" err="1"/>
              <a:t>The</a:t>
            </a:r>
            <a:r>
              <a:rPr lang="tr-TR" sz="2000" dirty="0"/>
              <a:t> </a:t>
            </a:r>
            <a:r>
              <a:rPr lang="tr-TR" sz="2000" dirty="0" err="1"/>
              <a:t>Seismic</a:t>
            </a:r>
            <a:r>
              <a:rPr lang="tr-TR" sz="2000" dirty="0"/>
              <a:t> </a:t>
            </a:r>
            <a:r>
              <a:rPr lang="tr-TR" sz="2000" dirty="0" err="1"/>
              <a:t>Rehabilitation</a:t>
            </a:r>
            <a:r>
              <a:rPr lang="tr-TR" sz="2000" dirty="0"/>
              <a:t> of </a:t>
            </a:r>
            <a:r>
              <a:rPr lang="tr-TR" sz="2000" dirty="0" err="1"/>
              <a:t>Buildings</a:t>
            </a:r>
            <a:r>
              <a:rPr lang="tr-TR" sz="2000" dirty="0"/>
              <a:t>, (1997)</a:t>
            </a:r>
          </a:p>
          <a:p>
            <a:pPr marL="0" indent="0" algn="just">
              <a:lnSpc>
                <a:spcPct val="110000"/>
              </a:lnSpc>
              <a:spcBef>
                <a:spcPts val="0"/>
              </a:spcBef>
              <a:buNone/>
            </a:pPr>
            <a:r>
              <a:rPr lang="tr-TR" sz="2000" dirty="0" smtClean="0"/>
              <a:t>FEMA </a:t>
            </a:r>
            <a:r>
              <a:rPr lang="tr-TR" sz="2000" dirty="0"/>
              <a:t>(Federal </a:t>
            </a:r>
            <a:r>
              <a:rPr lang="tr-TR" sz="2000" dirty="0" err="1"/>
              <a:t>Emergency</a:t>
            </a:r>
            <a:r>
              <a:rPr lang="tr-TR" sz="2000" dirty="0"/>
              <a:t> Management </a:t>
            </a:r>
            <a:r>
              <a:rPr lang="tr-TR" sz="2000" dirty="0" err="1"/>
              <a:t>Agency</a:t>
            </a:r>
            <a:r>
              <a:rPr lang="tr-TR" sz="2000" dirty="0"/>
              <a:t>) 356, </a:t>
            </a:r>
            <a:r>
              <a:rPr lang="tr-TR" sz="2000" dirty="0" err="1"/>
              <a:t>Prestandart</a:t>
            </a:r>
            <a:r>
              <a:rPr lang="tr-TR" sz="2000" dirty="0"/>
              <a:t> </a:t>
            </a:r>
            <a:r>
              <a:rPr lang="tr-TR" sz="2000" dirty="0" err="1"/>
              <a:t>and</a:t>
            </a:r>
            <a:r>
              <a:rPr lang="tr-TR" sz="2000" dirty="0"/>
              <a:t> </a:t>
            </a:r>
            <a:r>
              <a:rPr lang="tr-TR" sz="2000" dirty="0" err="1"/>
              <a:t>Commentary</a:t>
            </a:r>
            <a:r>
              <a:rPr lang="tr-TR" sz="2000" dirty="0"/>
              <a:t> </a:t>
            </a:r>
            <a:r>
              <a:rPr lang="tr-TR" sz="2000" dirty="0" err="1"/>
              <a:t>for</a:t>
            </a:r>
            <a:r>
              <a:rPr lang="tr-TR" sz="2000" dirty="0"/>
              <a:t> </a:t>
            </a:r>
            <a:r>
              <a:rPr lang="tr-TR" sz="2000" dirty="0" err="1"/>
              <a:t>the</a:t>
            </a:r>
            <a:r>
              <a:rPr lang="tr-TR" sz="2000" dirty="0"/>
              <a:t> </a:t>
            </a:r>
            <a:r>
              <a:rPr lang="tr-TR" sz="2000" dirty="0" err="1"/>
              <a:t>Seismic</a:t>
            </a:r>
            <a:r>
              <a:rPr lang="tr-TR" sz="2000" dirty="0"/>
              <a:t> </a:t>
            </a:r>
            <a:r>
              <a:rPr lang="tr-TR" sz="2000" dirty="0" err="1"/>
              <a:t>Rehabilitation</a:t>
            </a:r>
            <a:r>
              <a:rPr lang="tr-TR" sz="2000" dirty="0"/>
              <a:t> of </a:t>
            </a:r>
            <a:r>
              <a:rPr lang="tr-TR" sz="2000" dirty="0" err="1"/>
              <a:t>Buildings</a:t>
            </a:r>
            <a:r>
              <a:rPr lang="tr-TR" sz="2000" dirty="0"/>
              <a:t> - </a:t>
            </a:r>
            <a:r>
              <a:rPr lang="tr-TR" sz="2000" dirty="0" smtClean="0"/>
              <a:t>2000.</a:t>
            </a:r>
          </a:p>
          <a:p>
            <a:pPr marL="0" indent="0" algn="just">
              <a:lnSpc>
                <a:spcPct val="110000"/>
              </a:lnSpc>
              <a:spcBef>
                <a:spcPts val="0"/>
              </a:spcBef>
              <a:buNone/>
            </a:pPr>
            <a:r>
              <a:rPr lang="tr-TR" sz="2000" dirty="0" smtClean="0"/>
              <a:t>ATC </a:t>
            </a:r>
            <a:r>
              <a:rPr lang="tr-TR" sz="2000" dirty="0"/>
              <a:t>(</a:t>
            </a:r>
            <a:r>
              <a:rPr lang="tr-TR" sz="2000" dirty="0" err="1"/>
              <a:t>Applied</a:t>
            </a:r>
            <a:r>
              <a:rPr lang="tr-TR" sz="2000" dirty="0"/>
              <a:t> </a:t>
            </a:r>
            <a:r>
              <a:rPr lang="tr-TR" sz="2000" dirty="0" err="1"/>
              <a:t>Technology</a:t>
            </a:r>
            <a:r>
              <a:rPr lang="tr-TR" sz="2000" dirty="0"/>
              <a:t> </a:t>
            </a:r>
            <a:r>
              <a:rPr lang="tr-TR" sz="2000" dirty="0" err="1"/>
              <a:t>Council</a:t>
            </a:r>
            <a:r>
              <a:rPr lang="tr-TR" sz="2000" dirty="0"/>
              <a:t>) 40, </a:t>
            </a:r>
            <a:r>
              <a:rPr lang="tr-TR" sz="2000" dirty="0" err="1"/>
              <a:t>Seismic</a:t>
            </a:r>
            <a:r>
              <a:rPr lang="tr-TR" sz="2000" dirty="0"/>
              <a:t> </a:t>
            </a:r>
            <a:r>
              <a:rPr lang="tr-TR" sz="2000" dirty="0" err="1"/>
              <a:t>Evalation</a:t>
            </a:r>
            <a:r>
              <a:rPr lang="tr-TR" sz="2000" dirty="0"/>
              <a:t> </a:t>
            </a:r>
            <a:r>
              <a:rPr lang="tr-TR" sz="2000" dirty="0" err="1"/>
              <a:t>And</a:t>
            </a:r>
            <a:r>
              <a:rPr lang="tr-TR" sz="2000" dirty="0"/>
              <a:t> </a:t>
            </a:r>
            <a:r>
              <a:rPr lang="tr-TR" sz="2000" dirty="0" err="1"/>
              <a:t>Retrofit</a:t>
            </a:r>
            <a:r>
              <a:rPr lang="tr-TR" sz="2000" dirty="0"/>
              <a:t> of </a:t>
            </a:r>
            <a:r>
              <a:rPr lang="tr-TR" sz="2000" dirty="0" err="1"/>
              <a:t>Concrete</a:t>
            </a:r>
            <a:r>
              <a:rPr lang="tr-TR" sz="2000" dirty="0"/>
              <a:t> </a:t>
            </a:r>
            <a:r>
              <a:rPr lang="tr-TR" sz="2000" dirty="0" err="1" smtClean="0"/>
              <a:t>Buildings</a:t>
            </a:r>
            <a:endParaRPr lang="tr-TR" sz="2000" dirty="0"/>
          </a:p>
        </p:txBody>
      </p:sp>
    </p:spTree>
    <p:extLst>
      <p:ext uri="{BB962C8B-B14F-4D97-AF65-F5344CB8AC3E}">
        <p14:creationId xmlns:p14="http://schemas.microsoft.com/office/powerpoint/2010/main" val="1089278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3761" y="274638"/>
            <a:ext cx="7540831" cy="1143000"/>
          </a:xfrm>
        </p:spPr>
        <p:txBody>
          <a:bodyPr/>
          <a:lstStyle/>
          <a:p>
            <a:r>
              <a:rPr lang="tr-TR" sz="2800" dirty="0" smtClean="0"/>
              <a:t>Kaynaklar</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marL="0" indent="0" algn="just">
              <a:lnSpc>
                <a:spcPct val="110000"/>
              </a:lnSpc>
              <a:spcBef>
                <a:spcPts val="0"/>
              </a:spcBef>
              <a:buNone/>
            </a:pPr>
            <a:r>
              <a:rPr lang="tr-TR" sz="2000" b="1" dirty="0" smtClean="0"/>
              <a:t>S</a:t>
            </a:r>
            <a:r>
              <a:rPr lang="tr-TR" sz="2000" b="1" dirty="0"/>
              <a:t>. </a:t>
            </a:r>
            <a:r>
              <a:rPr lang="tr-TR" sz="2000" b="1" dirty="0" err="1"/>
              <a:t>Bayılı</a:t>
            </a:r>
            <a:r>
              <a:rPr lang="tr-TR" sz="2000" b="1" dirty="0"/>
              <a:t>, </a:t>
            </a:r>
            <a:r>
              <a:rPr lang="tr-TR" sz="2000" dirty="0"/>
              <a:t>Yüksek Lisans Tezi, Ankara, (2002) 145</a:t>
            </a:r>
            <a:r>
              <a:rPr lang="tr-TR" sz="2000" dirty="0" smtClean="0"/>
              <a:t>.</a:t>
            </a:r>
          </a:p>
          <a:p>
            <a:pPr marL="0" indent="0">
              <a:lnSpc>
                <a:spcPct val="110000"/>
              </a:lnSpc>
              <a:spcBef>
                <a:spcPts val="0"/>
              </a:spcBef>
              <a:buNone/>
            </a:pPr>
            <a:r>
              <a:rPr lang="en-US" sz="2000" b="1" dirty="0"/>
              <a:t>D. E. </a:t>
            </a:r>
            <a:r>
              <a:rPr lang="en-US" sz="2000" b="1" dirty="0" err="1"/>
              <a:t>Beskos</a:t>
            </a:r>
            <a:r>
              <a:rPr lang="en-US" sz="2000" b="1" dirty="0"/>
              <a:t>, S. A. </a:t>
            </a:r>
            <a:r>
              <a:rPr lang="en-US" sz="2000" b="1" dirty="0" err="1"/>
              <a:t>Anagnostopoulos</a:t>
            </a:r>
            <a:r>
              <a:rPr lang="en-US" sz="2000" b="1" dirty="0"/>
              <a:t>,</a:t>
            </a:r>
            <a:r>
              <a:rPr lang="en-US" sz="2000" dirty="0"/>
              <a:t> Computer Analysis and Design of Earthquake Resistant Structures A Handbook, (1997) 549. </a:t>
            </a:r>
          </a:p>
          <a:p>
            <a:pPr marL="0" indent="0">
              <a:lnSpc>
                <a:spcPct val="110000"/>
              </a:lnSpc>
              <a:spcBef>
                <a:spcPts val="0"/>
              </a:spcBef>
              <a:buNone/>
            </a:pPr>
            <a:r>
              <a:rPr lang="en-US" sz="2000" b="1" dirty="0" smtClean="0"/>
              <a:t>E</a:t>
            </a:r>
            <a:r>
              <a:rPr lang="en-US" sz="2000" b="1" dirty="0"/>
              <a:t>. A. Carlson,</a:t>
            </a:r>
            <a:r>
              <a:rPr lang="en-US" sz="2000" dirty="0"/>
              <a:t> Three – Dimensional Nonlinear Inelastic Analysis of Steel Moment – Frame Buildings Damaged By Earthquake Excitations, report no. EERL 99-02 (1999). </a:t>
            </a:r>
          </a:p>
          <a:p>
            <a:pPr marL="0" indent="0">
              <a:lnSpc>
                <a:spcPct val="110000"/>
              </a:lnSpc>
              <a:spcBef>
                <a:spcPts val="0"/>
              </a:spcBef>
              <a:buNone/>
            </a:pPr>
            <a:r>
              <a:rPr lang="en-US" sz="2000" b="1" dirty="0" smtClean="0"/>
              <a:t>P</a:t>
            </a:r>
            <a:r>
              <a:rPr lang="en-US" sz="2000" b="1" dirty="0"/>
              <a:t>. </a:t>
            </a:r>
            <a:r>
              <a:rPr lang="en-US" sz="2000" b="1" dirty="0" err="1"/>
              <a:t>Fajfar</a:t>
            </a:r>
            <a:r>
              <a:rPr lang="en-US" sz="2000" b="1" dirty="0"/>
              <a:t>, M.</a:t>
            </a:r>
            <a:r>
              <a:rPr lang="en-US" sz="2000" dirty="0"/>
              <a:t> EERI, Earthquake spectra, 16(3) (2000) 573. </a:t>
            </a:r>
            <a:endParaRPr lang="tr-TR" sz="2000" dirty="0" smtClean="0"/>
          </a:p>
          <a:p>
            <a:pPr marL="0" indent="0">
              <a:lnSpc>
                <a:spcPct val="110000"/>
              </a:lnSpc>
              <a:spcBef>
                <a:spcPts val="0"/>
              </a:spcBef>
              <a:buNone/>
            </a:pPr>
            <a:r>
              <a:rPr lang="tr-TR" sz="2000" b="1" dirty="0" smtClean="0"/>
              <a:t>A. Korkmaz, Z. Ay, Ö. Uysal,</a:t>
            </a:r>
            <a:r>
              <a:rPr lang="tr-TR" sz="2000" dirty="0" smtClean="0"/>
              <a:t> Çelik Yapıların Güçlendirilmesinin Doğrusal Olmayan Analizlerle Değerlendirilmesi, Erciyes Üniversitesi Fen Bilimleri Enstitüsü Dergisi 24 (1-2), (2008) 216-226.</a:t>
            </a:r>
            <a:endParaRPr lang="tr-TR" sz="2000" dirty="0" smtClean="0"/>
          </a:p>
        </p:txBody>
      </p:sp>
    </p:spTree>
    <p:extLst>
      <p:ext uri="{BB962C8B-B14F-4D97-AF65-F5344CB8AC3E}">
        <p14:creationId xmlns:p14="http://schemas.microsoft.com/office/powerpoint/2010/main" val="35966240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12460</TotalTime>
  <Words>724</Words>
  <Application>Microsoft Office PowerPoint</Application>
  <PresentationFormat>Ekran Gösterisi (4:3)</PresentationFormat>
  <Paragraphs>37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Çelik Yapılarda Hasar/Kusur Değerlendirme ve Örnek Uygulamalar</vt:lpstr>
      <vt:lpstr>Çelik Yapılarda Hasar/Kusur Değerlendirme ve Örnek Uygulamalar</vt:lpstr>
      <vt:lpstr>Çelik Yapılarda Hasar/Kusur Değerlendirme ve Örnek Uygulamalar</vt:lpstr>
      <vt:lpstr>Çelik Yapılarda Hasar/Kusur Değerlendirme ve Örnek Uygulamalar</vt:lpstr>
      <vt:lpstr>Çelik Yapılarda Hasar/Kusur Değerlendirme ve Örnek Uygulamalar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2020-03-02T12:28:21Z</dcterms:modified>
</cp:coreProperties>
</file>