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sldIdLst>
    <p:sldId id="256" r:id="rId3"/>
    <p:sldId id="278" r:id="rId4"/>
    <p:sldId id="269" r:id="rId5"/>
    <p:sldId id="279" r:id="rId6"/>
    <p:sldId id="280" r:id="rId7"/>
    <p:sldId id="281" r:id="rId8"/>
    <p:sldId id="282" r:id="rId9"/>
    <p:sldId id="283" r:id="rId10"/>
    <p:sldId id="28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648"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Yuvarlatılmış Dikdörtgen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Yuvarlatılmış Dikdörtgen 9"/>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4"/>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Alt Başlık 19"/>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Veri Yer Tutucusu 18"/>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11" name="Slayt Numarası Yer Tutucusu 10"/>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670560" y="530352"/>
            <a:ext cx="1091184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533405"/>
            <a:ext cx="2641600" cy="5257799"/>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711200" y="533403"/>
            <a:ext cx="79248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8"/>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40807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4827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3"/>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609364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54891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8" name="7 Altbilgi Yer Tutucusu"/>
          <p:cNvSpPr>
            <a:spLocks noGrp="1"/>
          </p:cNvSpPr>
          <p:nvPr>
            <p:ph type="ftr" sz="quarter" idx="11"/>
          </p:nvPr>
        </p:nvSpPr>
        <p:spPr/>
        <p:txBody>
          <a:bodyPr/>
          <a:lstStyle/>
          <a:p>
            <a:endParaRPr lang="tr-TR">
              <a:solidFill>
                <a:prstClr val="black">
                  <a:tint val="75000"/>
                </a:prstClr>
              </a:solidFill>
            </a:endParaRPr>
          </a:p>
        </p:txBody>
      </p:sp>
      <p:sp>
        <p:nvSpPr>
          <p:cNvPr id="9" name="8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99763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4" name="3 Altbilgi Yer Tutucusu"/>
          <p:cNvSpPr>
            <a:spLocks noGrp="1"/>
          </p:cNvSpPr>
          <p:nvPr>
            <p:ph type="ftr" sz="quarter" idx="11"/>
          </p:nvPr>
        </p:nvSpPr>
        <p:spPr/>
        <p:txBody>
          <a:bodyPr/>
          <a:lstStyle/>
          <a:p>
            <a:endParaRPr lang="tr-TR">
              <a:solidFill>
                <a:prstClr val="black">
                  <a:tint val="75000"/>
                </a:prstClr>
              </a:solidFill>
            </a:endParaRPr>
          </a:p>
        </p:txBody>
      </p:sp>
      <p:sp>
        <p:nvSpPr>
          <p:cNvPr id="5" name="4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94283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3" name="2 Altbilgi Yer Tutucusu"/>
          <p:cNvSpPr>
            <a:spLocks noGrp="1"/>
          </p:cNvSpPr>
          <p:nvPr>
            <p:ph type="ftr" sz="quarter" idx="11"/>
          </p:nvPr>
        </p:nvSpPr>
        <p:spPr/>
        <p:txBody>
          <a:bodyPr/>
          <a:lstStyle/>
          <a:p>
            <a:endParaRPr lang="tr-TR">
              <a:solidFill>
                <a:prstClr val="black">
                  <a:tint val="75000"/>
                </a:prstClr>
              </a:solidFill>
            </a:endParaRPr>
          </a:p>
        </p:txBody>
      </p:sp>
      <p:sp>
        <p:nvSpPr>
          <p:cNvPr id="4" name="3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982838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2"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92420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a:xfrm>
            <a:off x="670560" y="530352"/>
            <a:ext cx="1091184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002323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44553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1"/>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41"/>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1808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Yuvarlatılmış Dikdörtgen 13"/>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Yuvarlatılmış Dikdörtgen 10"/>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nchor="b"/>
          <a:lstStyle>
            <a:lvl1pPr>
              <a:defRPr b="1"/>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Yuvarlatılmış Dikdörtgen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Yuvarlatılmış Dikdörtgen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Tek Köşesi Yuvarlatılmış Dikdörtgen 10"/>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Metin Yer Tutucusu 3"/>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
        <p:nvSpPr>
          <p:cNvPr id="3" name="Resim Yer Tutucusu 2"/>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Yuvarlatılmış Dikdörtgen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Yuvarlatılmış Dikdörtgen 8"/>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Başlık Yer Tutucusu 12"/>
          <p:cNvSpPr>
            <a:spLocks noGrp="1"/>
          </p:cNvSpPr>
          <p:nvPr>
            <p:ph type="title"/>
          </p:nvPr>
        </p:nvSpPr>
        <p:spPr>
          <a:xfrm>
            <a:off x="670560" y="4985590"/>
            <a:ext cx="1091184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Metin Yer Tutucusu 3"/>
          <p:cNvSpPr>
            <a:spLocks noGrp="1"/>
          </p:cNvSpPr>
          <p:nvPr>
            <p:ph type="body" idx="1"/>
          </p:nvPr>
        </p:nvSpPr>
        <p:spPr>
          <a:xfrm>
            <a:off x="670560" y="530352"/>
            <a:ext cx="1091184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Veri Yer Tutucusu 24"/>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DDEF07B-13D8-46CF-984B-2144600835DC}" type="datetimeFigureOut">
              <a:rPr lang="tr-TR" smtClean="0"/>
              <a:t>3.02.2020</a:t>
            </a:fld>
            <a:endParaRPr lang="tr-TR"/>
          </a:p>
        </p:txBody>
      </p:sp>
      <p:sp>
        <p:nvSpPr>
          <p:cNvPr id="18" name="Altbilgi Yer Tutucusu 17"/>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ayt Numarası Yer Tutucusu 4"/>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0FF096D-F52F-4885-AEFC-DA7DB44A746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5 Slayt Numarası Yer Tutucusu"/>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774876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mmf2.ogu.edu.tr/atopc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13113" y="407968"/>
            <a:ext cx="9144000" cy="2387600"/>
          </a:xfrm>
        </p:spPr>
        <p:txBody>
          <a:bodyPr/>
          <a:lstStyle/>
          <a:p>
            <a:r>
              <a:rPr lang="tr-TR" dirty="0" smtClean="0"/>
              <a:t>BETONARME</a:t>
            </a:r>
            <a:endParaRPr lang="tr-TR" dirty="0"/>
          </a:p>
        </p:txBody>
      </p:sp>
      <p:sp>
        <p:nvSpPr>
          <p:cNvPr id="3" name="Alt Başlık 2"/>
          <p:cNvSpPr>
            <a:spLocks noGrp="1"/>
          </p:cNvSpPr>
          <p:nvPr>
            <p:ph type="subTitle" idx="1"/>
          </p:nvPr>
        </p:nvSpPr>
        <p:spPr>
          <a:xfrm>
            <a:off x="1524000" y="3602038"/>
            <a:ext cx="9144000" cy="628768"/>
          </a:xfrm>
        </p:spPr>
        <p:txBody>
          <a:bodyPr>
            <a:normAutofit/>
          </a:bodyPr>
          <a:lstStyle/>
          <a:p>
            <a:pPr marL="0"/>
            <a:r>
              <a:rPr lang="tr-TR" dirty="0" smtClean="0"/>
              <a:t>9.HAFTA</a:t>
            </a:r>
            <a:endParaRPr lang="tr-TR" dirty="0" smtClean="0"/>
          </a:p>
        </p:txBody>
      </p:sp>
      <p:sp>
        <p:nvSpPr>
          <p:cNvPr id="4" name="Alt Başlık 2"/>
          <p:cNvSpPr txBox="1">
            <a:spLocks/>
          </p:cNvSpPr>
          <p:nvPr/>
        </p:nvSpPr>
        <p:spPr>
          <a:xfrm>
            <a:off x="718457" y="4381423"/>
            <a:ext cx="10918372" cy="165576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dirty="0" smtClean="0"/>
          </a:p>
          <a:p>
            <a:r>
              <a:rPr lang="tr-TR" sz="3100" dirty="0" smtClean="0"/>
              <a:t>Doç. Dr. Havva Eylem POLAT</a:t>
            </a:r>
          </a:p>
          <a:p>
            <a:endParaRPr lang="tr-TR" sz="3100" dirty="0" smtClean="0"/>
          </a:p>
          <a:p>
            <a:r>
              <a:rPr lang="tr-TR" sz="1400" dirty="0" smtClean="0"/>
              <a:t>ANKARA ÜNİVERSİTESİ ZİRAAT FAKÜLTESİ TARIMSAL YAPILAR VE SULAMA BÖLÜMÜ, 2019-2020</a:t>
            </a:r>
            <a:endParaRPr lang="tr-TR" sz="1400" dirty="0"/>
          </a:p>
        </p:txBody>
      </p:sp>
    </p:spTree>
    <p:extLst>
      <p:ext uri="{BB962C8B-B14F-4D97-AF65-F5344CB8AC3E}">
        <p14:creationId xmlns:p14="http://schemas.microsoft.com/office/powerpoint/2010/main" val="3416900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PROGRAMI</a:t>
            </a:r>
            <a:endParaRPr lang="en-US" dirty="0"/>
          </a:p>
        </p:txBody>
      </p:sp>
      <p:sp>
        <p:nvSpPr>
          <p:cNvPr id="3" name="İçerik Yer Tutucusu 2"/>
          <p:cNvSpPr>
            <a:spLocks noGrp="1"/>
          </p:cNvSpPr>
          <p:nvPr>
            <p:ph idx="1"/>
          </p:nvPr>
        </p:nvSpPr>
        <p:spPr>
          <a:xfrm>
            <a:off x="620487" y="1436915"/>
            <a:ext cx="10972800" cy="4702628"/>
          </a:xfrm>
        </p:spPr>
        <p:txBody>
          <a:bodyPr>
            <a:noAutofit/>
          </a:bodyPr>
          <a:lstStyle/>
          <a:p>
            <a:pPr algn="just"/>
            <a:r>
              <a:rPr lang="tr-TR" sz="1800" b="1" dirty="0" smtClean="0">
                <a:solidFill>
                  <a:srgbClr val="111111"/>
                </a:solidFill>
              </a:rPr>
              <a:t>1. </a:t>
            </a:r>
            <a:r>
              <a:rPr lang="tr-TR" sz="1800" b="1" dirty="0">
                <a:solidFill>
                  <a:srgbClr val="111111"/>
                </a:solidFill>
              </a:rPr>
              <a:t>H</a:t>
            </a:r>
            <a:r>
              <a:rPr lang="tr-TR" sz="1800" b="1" dirty="0" smtClean="0">
                <a:solidFill>
                  <a:srgbClr val="111111"/>
                </a:solidFill>
              </a:rPr>
              <a:t>afta - Giriş, temel kavramlar, şartname ve yönetmelikler </a:t>
            </a:r>
          </a:p>
          <a:p>
            <a:pPr algn="just"/>
            <a:r>
              <a:rPr lang="tr-TR" sz="1800" dirty="0" smtClean="0">
                <a:solidFill>
                  <a:srgbClr val="111111"/>
                </a:solidFill>
              </a:rPr>
              <a:t>2. </a:t>
            </a:r>
            <a:r>
              <a:rPr lang="tr-TR" sz="1800" dirty="0">
                <a:solidFill>
                  <a:srgbClr val="111111"/>
                </a:solidFill>
              </a:rPr>
              <a:t>Hafta - </a:t>
            </a:r>
            <a:r>
              <a:rPr lang="tr-TR" sz="1800" dirty="0" smtClean="0">
                <a:solidFill>
                  <a:srgbClr val="111111"/>
                </a:solidFill>
              </a:rPr>
              <a:t>Beton, özellikleri, sınıfları</a:t>
            </a:r>
          </a:p>
          <a:p>
            <a:pPr algn="just"/>
            <a:r>
              <a:rPr lang="tr-TR" sz="1800" dirty="0" smtClean="0">
                <a:solidFill>
                  <a:srgbClr val="111111"/>
                </a:solidFill>
              </a:rPr>
              <a:t>3. </a:t>
            </a:r>
            <a:r>
              <a:rPr lang="tr-TR" sz="1800" dirty="0">
                <a:solidFill>
                  <a:srgbClr val="111111"/>
                </a:solidFill>
              </a:rPr>
              <a:t>Hafta - </a:t>
            </a:r>
            <a:r>
              <a:rPr lang="tr-TR" sz="1800" dirty="0" smtClean="0">
                <a:solidFill>
                  <a:srgbClr val="111111"/>
                </a:solidFill>
              </a:rPr>
              <a:t>Çelik, özellikleri, sınıfları</a:t>
            </a:r>
          </a:p>
          <a:p>
            <a:pPr algn="just"/>
            <a:r>
              <a:rPr lang="tr-TR" sz="1800" dirty="0" smtClean="0">
                <a:solidFill>
                  <a:srgbClr val="111111"/>
                </a:solidFill>
              </a:rPr>
              <a:t>4. </a:t>
            </a:r>
            <a:r>
              <a:rPr lang="tr-TR" sz="1800" dirty="0">
                <a:solidFill>
                  <a:srgbClr val="111111"/>
                </a:solidFill>
              </a:rPr>
              <a:t>Hafta -Yapıya etkiyen yükler, yük analizi</a:t>
            </a:r>
            <a:endParaRPr lang="en-US" sz="1800" dirty="0">
              <a:solidFill>
                <a:srgbClr val="111111"/>
              </a:solidFill>
            </a:endParaRPr>
          </a:p>
          <a:p>
            <a:pPr lvl="0" algn="just"/>
            <a:r>
              <a:rPr lang="tr-TR" sz="1800" dirty="0" smtClean="0">
                <a:solidFill>
                  <a:srgbClr val="111111"/>
                </a:solidFill>
              </a:rPr>
              <a:t>5. </a:t>
            </a:r>
            <a:r>
              <a:rPr lang="tr-TR" sz="1800" dirty="0">
                <a:solidFill>
                  <a:srgbClr val="111111"/>
                </a:solidFill>
              </a:rPr>
              <a:t>Hafta </a:t>
            </a:r>
            <a:r>
              <a:rPr lang="tr-TR" sz="1800" dirty="0" smtClean="0">
                <a:solidFill>
                  <a:srgbClr val="111111"/>
                </a:solidFill>
              </a:rPr>
              <a:t>– Hesap ilkeleri - </a:t>
            </a:r>
            <a:r>
              <a:rPr lang="en-US" sz="1800" dirty="0" err="1" smtClean="0">
                <a:solidFill>
                  <a:srgbClr val="111111"/>
                </a:solidFill>
              </a:rPr>
              <a:t>Taşıyıcı</a:t>
            </a:r>
            <a:r>
              <a:rPr lang="en-US" sz="1800" dirty="0" smtClean="0">
                <a:solidFill>
                  <a:srgbClr val="111111"/>
                </a:solidFill>
              </a:rPr>
              <a:t> </a:t>
            </a:r>
            <a:r>
              <a:rPr lang="en-US" sz="1800" dirty="0" err="1">
                <a:solidFill>
                  <a:srgbClr val="111111"/>
                </a:solidFill>
              </a:rPr>
              <a:t>sistem</a:t>
            </a:r>
            <a:r>
              <a:rPr lang="en-US" sz="1800" dirty="0">
                <a:solidFill>
                  <a:srgbClr val="111111"/>
                </a:solidFill>
              </a:rPr>
              <a:t> </a:t>
            </a:r>
            <a:r>
              <a:rPr lang="en-US" sz="1800" dirty="0" err="1">
                <a:solidFill>
                  <a:srgbClr val="111111"/>
                </a:solidFill>
              </a:rPr>
              <a:t>seçimi</a:t>
            </a:r>
            <a:endParaRPr lang="tr-TR" sz="1800" dirty="0">
              <a:solidFill>
                <a:srgbClr val="111111"/>
              </a:solidFill>
            </a:endParaRPr>
          </a:p>
          <a:p>
            <a:pPr lvl="0" algn="just"/>
            <a:r>
              <a:rPr lang="tr-TR" sz="1800" dirty="0">
                <a:solidFill>
                  <a:srgbClr val="111111"/>
                </a:solidFill>
              </a:rPr>
              <a:t>6</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Kolonlar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r>
              <a:rPr lang="tr-TR" sz="1800" dirty="0">
                <a:solidFill>
                  <a:srgbClr val="111111"/>
                </a:solidFill>
              </a:rPr>
              <a:t> </a:t>
            </a:r>
            <a:endParaRPr lang="tr-TR" sz="1800" dirty="0" smtClean="0">
              <a:solidFill>
                <a:srgbClr val="111111"/>
              </a:solidFill>
            </a:endParaRPr>
          </a:p>
          <a:p>
            <a:pPr lvl="0" algn="just"/>
            <a:r>
              <a:rPr lang="tr-TR" sz="1800" dirty="0">
                <a:solidFill>
                  <a:srgbClr val="111111"/>
                </a:solidFill>
              </a:rPr>
              <a:t>7</a:t>
            </a:r>
            <a:r>
              <a:rPr lang="tr-TR" sz="1800" dirty="0" smtClean="0">
                <a:solidFill>
                  <a:srgbClr val="111111"/>
                </a:solidFill>
              </a:rPr>
              <a:t>. </a:t>
            </a:r>
            <a:r>
              <a:rPr lang="tr-TR" sz="1800" dirty="0">
                <a:solidFill>
                  <a:srgbClr val="111111"/>
                </a:solidFill>
              </a:rPr>
              <a:t>Hafta - </a:t>
            </a:r>
            <a:r>
              <a:rPr lang="tr-TR" sz="1800" dirty="0" smtClean="0">
                <a:solidFill>
                  <a:srgbClr val="111111"/>
                </a:solidFill>
              </a:rPr>
              <a:t>Kolonlar, örnekler ve soru çözümleri</a:t>
            </a:r>
          </a:p>
          <a:p>
            <a:pPr algn="just"/>
            <a:r>
              <a:rPr lang="tr-TR" sz="1800" dirty="0">
                <a:solidFill>
                  <a:srgbClr val="111111"/>
                </a:solidFill>
              </a:rPr>
              <a:t>8</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Kirişler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endParaRPr lang="tr-TR" sz="1800" dirty="0" smtClean="0">
              <a:solidFill>
                <a:srgbClr val="111111"/>
              </a:solidFill>
            </a:endParaRPr>
          </a:p>
          <a:p>
            <a:pPr algn="just"/>
            <a:r>
              <a:rPr lang="tr-TR" sz="1800" dirty="0" smtClean="0">
                <a:solidFill>
                  <a:srgbClr val="111111"/>
                </a:solidFill>
              </a:rPr>
              <a:t>9. Hafta - </a:t>
            </a:r>
            <a:r>
              <a:rPr lang="tr-TR" sz="1800" dirty="0">
                <a:solidFill>
                  <a:srgbClr val="111111"/>
                </a:solidFill>
              </a:rPr>
              <a:t>Kirişler, çift </a:t>
            </a:r>
            <a:r>
              <a:rPr lang="tr-TR" sz="1800" dirty="0" smtClean="0">
                <a:solidFill>
                  <a:srgbClr val="111111"/>
                </a:solidFill>
              </a:rPr>
              <a:t>donatılı kirişler, örnekler ve soru çözümleri</a:t>
            </a:r>
          </a:p>
          <a:p>
            <a:pPr algn="just"/>
            <a:r>
              <a:rPr lang="tr-TR" sz="1800" dirty="0" smtClean="0">
                <a:solidFill>
                  <a:srgbClr val="111111"/>
                </a:solidFill>
              </a:rPr>
              <a:t>10. </a:t>
            </a:r>
            <a:r>
              <a:rPr lang="tr-TR" sz="1800" dirty="0">
                <a:solidFill>
                  <a:srgbClr val="111111"/>
                </a:solidFill>
              </a:rPr>
              <a:t>Hafta </a:t>
            </a:r>
            <a:r>
              <a:rPr lang="tr-TR" sz="1800" dirty="0" smtClean="0">
                <a:solidFill>
                  <a:srgbClr val="111111"/>
                </a:solidFill>
              </a:rPr>
              <a:t>- Kirişler, tablalı kirişler, örnekler ve soru çözümleri</a:t>
            </a:r>
            <a:endParaRPr lang="en-US" sz="1800" dirty="0">
              <a:solidFill>
                <a:srgbClr val="111111"/>
              </a:solidFill>
            </a:endParaRPr>
          </a:p>
          <a:p>
            <a:pPr algn="just"/>
            <a:r>
              <a:rPr lang="tr-TR" sz="1800" dirty="0" smtClean="0">
                <a:solidFill>
                  <a:srgbClr val="111111"/>
                </a:solidFill>
              </a:rPr>
              <a:t>11. </a:t>
            </a:r>
            <a:r>
              <a:rPr lang="tr-TR" sz="1800" dirty="0">
                <a:solidFill>
                  <a:srgbClr val="111111"/>
                </a:solidFill>
              </a:rPr>
              <a:t>Hafta - </a:t>
            </a:r>
            <a:r>
              <a:rPr lang="en-US" sz="1800" dirty="0" err="1" smtClean="0">
                <a:solidFill>
                  <a:srgbClr val="111111"/>
                </a:solidFill>
              </a:rPr>
              <a:t>Döşemeler</a:t>
            </a:r>
            <a:r>
              <a:rPr lang="en-US" sz="1800" dirty="0">
                <a:solidFill>
                  <a:srgbClr val="111111"/>
                </a:solidFill>
              </a:rPr>
              <a:t>, </a:t>
            </a:r>
            <a:r>
              <a:rPr lang="en-US" sz="1800" dirty="0" err="1">
                <a:solidFill>
                  <a:srgbClr val="111111"/>
                </a:solidFill>
              </a:rPr>
              <a:t>döşeme</a:t>
            </a:r>
            <a:r>
              <a:rPr lang="en-US" sz="1800" dirty="0">
                <a:solidFill>
                  <a:srgbClr val="111111"/>
                </a:solidFill>
              </a:rPr>
              <a:t> </a:t>
            </a:r>
            <a:r>
              <a:rPr lang="en-US" sz="1800" dirty="0" err="1">
                <a:solidFill>
                  <a:srgbClr val="111111"/>
                </a:solidFill>
              </a:rPr>
              <a:t>tipleri</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smtClean="0">
                <a:solidFill>
                  <a:srgbClr val="111111"/>
                </a:solidFill>
              </a:rPr>
              <a:t>değerler</a:t>
            </a:r>
            <a:endParaRPr lang="tr-TR" sz="1800" dirty="0" smtClean="0">
              <a:solidFill>
                <a:srgbClr val="111111"/>
              </a:solidFill>
            </a:endParaRPr>
          </a:p>
          <a:p>
            <a:pPr algn="just"/>
            <a:r>
              <a:rPr lang="tr-TR" sz="1800" dirty="0" smtClean="0">
                <a:solidFill>
                  <a:srgbClr val="111111"/>
                </a:solidFill>
              </a:rPr>
              <a:t>12. </a:t>
            </a:r>
            <a:r>
              <a:rPr lang="tr-TR" sz="1800" dirty="0">
                <a:solidFill>
                  <a:srgbClr val="111111"/>
                </a:solidFill>
              </a:rPr>
              <a:t>Hafta - </a:t>
            </a:r>
            <a:r>
              <a:rPr lang="tr-TR" sz="1800" dirty="0" smtClean="0">
                <a:solidFill>
                  <a:srgbClr val="111111"/>
                </a:solidFill>
              </a:rPr>
              <a:t>Döşemeler, örnekler ve soru çözümleri</a:t>
            </a:r>
            <a:endParaRPr lang="en-US" sz="1800" dirty="0">
              <a:solidFill>
                <a:srgbClr val="111111"/>
              </a:solidFill>
            </a:endParaRPr>
          </a:p>
          <a:p>
            <a:pPr algn="just"/>
            <a:r>
              <a:rPr lang="tr-TR" sz="1800" dirty="0" smtClean="0">
                <a:solidFill>
                  <a:srgbClr val="111111"/>
                </a:solidFill>
              </a:rPr>
              <a:t>13. </a:t>
            </a:r>
            <a:r>
              <a:rPr lang="tr-TR" sz="1800" dirty="0">
                <a:solidFill>
                  <a:srgbClr val="111111"/>
                </a:solidFill>
              </a:rPr>
              <a:t>Hafta - </a:t>
            </a:r>
            <a:r>
              <a:rPr lang="en-US" sz="1800" dirty="0" err="1" smtClean="0">
                <a:solidFill>
                  <a:srgbClr val="111111"/>
                </a:solidFill>
              </a:rPr>
              <a:t>Temeller</a:t>
            </a:r>
            <a:r>
              <a:rPr lang="en-US" sz="1800" dirty="0">
                <a:solidFill>
                  <a:srgbClr val="111111"/>
                </a:solidFill>
              </a:rPr>
              <a:t>, </a:t>
            </a:r>
            <a:r>
              <a:rPr lang="en-US" sz="1800" dirty="0" err="1">
                <a:solidFill>
                  <a:srgbClr val="111111"/>
                </a:solidFill>
              </a:rPr>
              <a:t>temel</a:t>
            </a:r>
            <a:r>
              <a:rPr lang="en-US" sz="1800" dirty="0">
                <a:solidFill>
                  <a:srgbClr val="111111"/>
                </a:solidFill>
              </a:rPr>
              <a:t> </a:t>
            </a:r>
            <a:r>
              <a:rPr lang="en-US" sz="1800" dirty="0" err="1" smtClean="0">
                <a:solidFill>
                  <a:srgbClr val="111111"/>
                </a:solidFill>
              </a:rPr>
              <a:t>tipleri</a:t>
            </a:r>
            <a:endParaRPr lang="tr-TR" sz="1800" dirty="0" smtClean="0">
              <a:solidFill>
                <a:srgbClr val="111111"/>
              </a:solidFill>
            </a:endParaRPr>
          </a:p>
          <a:p>
            <a:pPr algn="just"/>
            <a:r>
              <a:rPr lang="tr-TR" sz="1800" dirty="0" smtClean="0">
                <a:solidFill>
                  <a:srgbClr val="111111"/>
                </a:solidFill>
              </a:rPr>
              <a:t>14. </a:t>
            </a:r>
            <a:r>
              <a:rPr lang="tr-TR" sz="1800" dirty="0">
                <a:solidFill>
                  <a:srgbClr val="111111"/>
                </a:solidFill>
              </a:rPr>
              <a:t>Hafta - </a:t>
            </a:r>
            <a:r>
              <a:rPr lang="tr-TR" sz="1800" dirty="0" smtClean="0">
                <a:solidFill>
                  <a:srgbClr val="111111"/>
                </a:solidFill>
              </a:rPr>
              <a:t>Temeller, örnekler ve soru çözümleri</a:t>
            </a:r>
          </a:p>
        </p:txBody>
      </p:sp>
    </p:spTree>
    <p:extLst>
      <p:ext uri="{BB962C8B-B14F-4D97-AF65-F5344CB8AC3E}">
        <p14:creationId xmlns:p14="http://schemas.microsoft.com/office/powerpoint/2010/main" val="396185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29046" y="400595"/>
            <a:ext cx="10911840" cy="1051560"/>
          </a:xfrm>
        </p:spPr>
        <p:txBody>
          <a:bodyPr>
            <a:normAutofit fontScale="90000"/>
          </a:bodyPr>
          <a:lstStyle/>
          <a:p>
            <a:pPr algn="r"/>
            <a:r>
              <a:rPr lang="tr-TR" dirty="0" smtClean="0"/>
              <a:t>         ***DERSTE KULLANILACAK KAYNAKLAR</a:t>
            </a:r>
            <a:endParaRPr lang="en-US" dirty="0"/>
          </a:p>
        </p:txBody>
      </p:sp>
      <p:sp>
        <p:nvSpPr>
          <p:cNvPr id="3" name="İçerik Yer Tutucusu 2"/>
          <p:cNvSpPr>
            <a:spLocks noGrp="1"/>
          </p:cNvSpPr>
          <p:nvPr>
            <p:ph idx="1"/>
          </p:nvPr>
        </p:nvSpPr>
        <p:spPr>
          <a:xfrm>
            <a:off x="572588" y="1749552"/>
            <a:ext cx="10911840" cy="4187952"/>
          </a:xfrm>
        </p:spPr>
        <p:txBody>
          <a:bodyPr>
            <a:normAutofit/>
          </a:bodyPr>
          <a:lstStyle/>
          <a:p>
            <a:pPr algn="just"/>
            <a:r>
              <a:rPr lang="en-US" sz="2800" dirty="0" err="1">
                <a:solidFill>
                  <a:srgbClr val="111111"/>
                </a:solidFill>
              </a:rPr>
              <a:t>Ersoy</a:t>
            </a:r>
            <a:r>
              <a:rPr lang="en-US" sz="2800" dirty="0">
                <a:solidFill>
                  <a:srgbClr val="111111"/>
                </a:solidFill>
              </a:rPr>
              <a:t>, U., </a:t>
            </a:r>
            <a:r>
              <a:rPr lang="en-US" sz="2800" dirty="0" err="1">
                <a:solidFill>
                  <a:srgbClr val="111111"/>
                </a:solidFill>
              </a:rPr>
              <a:t>Özcebe</a:t>
            </a:r>
            <a:r>
              <a:rPr lang="en-US" sz="2800" dirty="0">
                <a:solidFill>
                  <a:srgbClr val="111111"/>
                </a:solidFill>
              </a:rPr>
              <a:t>, G. (2016). </a:t>
            </a:r>
            <a:r>
              <a:rPr lang="en-US" sz="2800" dirty="0" err="1">
                <a:solidFill>
                  <a:srgbClr val="111111"/>
                </a:solidFill>
              </a:rPr>
              <a:t>Betonarme</a:t>
            </a:r>
            <a:r>
              <a:rPr lang="en-US" sz="2800" dirty="0">
                <a:solidFill>
                  <a:srgbClr val="111111"/>
                </a:solidFill>
              </a:rPr>
              <a:t>, </a:t>
            </a:r>
            <a:r>
              <a:rPr lang="en-US" sz="2800" dirty="0" err="1">
                <a:solidFill>
                  <a:srgbClr val="111111"/>
                </a:solidFill>
              </a:rPr>
              <a:t>Evrim</a:t>
            </a:r>
            <a:r>
              <a:rPr lang="en-US" sz="2800" dirty="0">
                <a:solidFill>
                  <a:srgbClr val="111111"/>
                </a:solidFill>
              </a:rPr>
              <a:t> </a:t>
            </a:r>
            <a:r>
              <a:rPr lang="en-US" sz="2800" dirty="0" err="1">
                <a:solidFill>
                  <a:srgbClr val="111111"/>
                </a:solidFill>
              </a:rPr>
              <a:t>Yayınevi</a:t>
            </a:r>
            <a:r>
              <a:rPr lang="en-US" sz="2800" dirty="0">
                <a:solidFill>
                  <a:srgbClr val="111111"/>
                </a:solidFill>
              </a:rPr>
              <a:t>, İstanbul</a:t>
            </a:r>
            <a:r>
              <a:rPr lang="en-US" sz="2800" dirty="0" smtClean="0">
                <a:solidFill>
                  <a:srgbClr val="111111"/>
                </a:solidFill>
              </a:rPr>
              <a:t>.</a:t>
            </a:r>
            <a:endParaRPr lang="tr-TR" sz="2800" dirty="0" smtClean="0">
              <a:solidFill>
                <a:srgbClr val="111111"/>
              </a:solidFill>
            </a:endParaRPr>
          </a:p>
          <a:p>
            <a:pPr algn="just"/>
            <a:r>
              <a:rPr lang="en-US" sz="2800" dirty="0" err="1">
                <a:solidFill>
                  <a:srgbClr val="111111"/>
                </a:solidFill>
              </a:rPr>
              <a:t>Doğangün</a:t>
            </a:r>
            <a:r>
              <a:rPr lang="en-US" sz="2800" dirty="0">
                <a:solidFill>
                  <a:srgbClr val="111111"/>
                </a:solidFill>
              </a:rPr>
              <a:t>, A. (2016). </a:t>
            </a:r>
            <a:r>
              <a:rPr lang="en-US" sz="2800" dirty="0" err="1">
                <a:solidFill>
                  <a:srgbClr val="111111"/>
                </a:solidFill>
              </a:rPr>
              <a:t>Betonarme</a:t>
            </a:r>
            <a:r>
              <a:rPr lang="en-US" sz="2800" dirty="0">
                <a:solidFill>
                  <a:srgbClr val="111111"/>
                </a:solidFill>
              </a:rPr>
              <a:t> </a:t>
            </a:r>
            <a:r>
              <a:rPr lang="en-US" sz="2800" dirty="0" err="1">
                <a:solidFill>
                  <a:srgbClr val="111111"/>
                </a:solidFill>
              </a:rPr>
              <a:t>Yapıların</a:t>
            </a:r>
            <a:r>
              <a:rPr lang="en-US" sz="2800" dirty="0">
                <a:solidFill>
                  <a:srgbClr val="111111"/>
                </a:solidFill>
              </a:rPr>
              <a:t> </a:t>
            </a:r>
            <a:r>
              <a:rPr lang="en-US" sz="2800" dirty="0" err="1">
                <a:solidFill>
                  <a:srgbClr val="111111"/>
                </a:solidFill>
              </a:rPr>
              <a:t>Hesap</a:t>
            </a:r>
            <a:r>
              <a:rPr lang="en-US" sz="2800" dirty="0">
                <a:solidFill>
                  <a:srgbClr val="111111"/>
                </a:solidFill>
              </a:rPr>
              <a:t> </a:t>
            </a:r>
            <a:r>
              <a:rPr lang="en-US" sz="2800" dirty="0" err="1">
                <a:solidFill>
                  <a:srgbClr val="111111"/>
                </a:solidFill>
              </a:rPr>
              <a:t>ve</a:t>
            </a:r>
            <a:r>
              <a:rPr lang="en-US" sz="2800" dirty="0">
                <a:solidFill>
                  <a:srgbClr val="111111"/>
                </a:solidFill>
              </a:rPr>
              <a:t> </a:t>
            </a:r>
            <a:r>
              <a:rPr lang="en-US" sz="2800" dirty="0" err="1">
                <a:solidFill>
                  <a:srgbClr val="111111"/>
                </a:solidFill>
              </a:rPr>
              <a:t>Tasarımı</a:t>
            </a:r>
            <a:r>
              <a:rPr lang="en-US" sz="2800" dirty="0">
                <a:solidFill>
                  <a:srgbClr val="111111"/>
                </a:solidFill>
              </a:rPr>
              <a:t>, </a:t>
            </a:r>
            <a:r>
              <a:rPr lang="en-US" sz="2800" dirty="0" err="1">
                <a:solidFill>
                  <a:srgbClr val="111111"/>
                </a:solidFill>
              </a:rPr>
              <a:t>Birsen</a:t>
            </a:r>
            <a:r>
              <a:rPr lang="en-US" sz="2800" dirty="0">
                <a:solidFill>
                  <a:srgbClr val="111111"/>
                </a:solidFill>
              </a:rPr>
              <a:t> </a:t>
            </a:r>
            <a:r>
              <a:rPr lang="en-US" sz="2800" dirty="0" err="1">
                <a:solidFill>
                  <a:srgbClr val="111111"/>
                </a:solidFill>
              </a:rPr>
              <a:t>Yayınevi</a:t>
            </a:r>
            <a:r>
              <a:rPr lang="en-US" sz="2800" dirty="0">
                <a:solidFill>
                  <a:srgbClr val="111111"/>
                </a:solidFill>
              </a:rPr>
              <a:t>, </a:t>
            </a:r>
            <a:r>
              <a:rPr lang="en-US" sz="2800" dirty="0" smtClean="0">
                <a:solidFill>
                  <a:srgbClr val="111111"/>
                </a:solidFill>
              </a:rPr>
              <a:t>İstanbul</a:t>
            </a:r>
            <a:endParaRPr lang="tr-TR" sz="2800" dirty="0" smtClean="0">
              <a:solidFill>
                <a:srgbClr val="111111"/>
              </a:solidFill>
            </a:endParaRPr>
          </a:p>
          <a:p>
            <a:pPr algn="just"/>
            <a:r>
              <a:rPr lang="en-US" sz="2800" dirty="0"/>
              <a:t>Ahmet TOPÇU, </a:t>
            </a:r>
            <a:r>
              <a:rPr lang="en-US" sz="2800" dirty="0" err="1"/>
              <a:t>Betonarme</a:t>
            </a:r>
            <a:r>
              <a:rPr lang="en-US" sz="2800" dirty="0"/>
              <a:t> I, </a:t>
            </a:r>
            <a:r>
              <a:rPr lang="en-US" sz="2800" dirty="0" err="1"/>
              <a:t>Eskişehir</a:t>
            </a:r>
            <a:r>
              <a:rPr lang="en-US" sz="2800" dirty="0"/>
              <a:t> </a:t>
            </a:r>
            <a:r>
              <a:rPr lang="en-US" sz="2800" dirty="0" err="1"/>
              <a:t>Osmangazi</a:t>
            </a:r>
            <a:r>
              <a:rPr lang="en-US" sz="2800" dirty="0"/>
              <a:t> </a:t>
            </a:r>
            <a:r>
              <a:rPr lang="en-US" sz="2800" dirty="0" err="1"/>
              <a:t>Üniversitesi</a:t>
            </a:r>
            <a:r>
              <a:rPr lang="en-US" sz="2800" dirty="0"/>
              <a:t>, 2019, </a:t>
            </a:r>
            <a:r>
              <a:rPr lang="en-US" sz="2800" dirty="0">
                <a:hlinkClick r:id="rId2"/>
              </a:rPr>
              <a:t>http://</a:t>
            </a:r>
            <a:r>
              <a:rPr lang="en-US" sz="2800" dirty="0" smtClean="0">
                <a:hlinkClick r:id="rId2"/>
              </a:rPr>
              <a:t>mmf2.ogu.edu.tr/atopcu</a:t>
            </a:r>
            <a:endParaRPr lang="tr-TR" sz="2800" dirty="0" smtClean="0"/>
          </a:p>
          <a:p>
            <a:pPr marL="0" indent="0" algn="just">
              <a:buNone/>
            </a:pPr>
            <a:endParaRPr lang="tr-TR" sz="2800" dirty="0" smtClean="0"/>
          </a:p>
          <a:p>
            <a:pPr algn="just"/>
            <a:r>
              <a:rPr lang="tr-TR" sz="2000" dirty="0" smtClean="0"/>
              <a:t>*** Bu ders notu sunumları çalışma ve öğrenme için yeterli değildir. Derse devam edip, haftalık olarak takip etmeniz gerekmektedir. </a:t>
            </a:r>
            <a:endParaRPr lang="en-US" sz="2000" dirty="0"/>
          </a:p>
        </p:txBody>
      </p:sp>
    </p:spTree>
    <p:extLst>
      <p:ext uri="{BB962C8B-B14F-4D97-AF65-F5344CB8AC3E}">
        <p14:creationId xmlns:p14="http://schemas.microsoft.com/office/powerpoint/2010/main" val="6719712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2.3.1 </a:t>
            </a:r>
            <a:r>
              <a:rPr lang="tr-TR" b="1" dirty="0" err="1"/>
              <a:t>Hiperstatik</a:t>
            </a:r>
            <a:r>
              <a:rPr lang="tr-TR" b="1" dirty="0"/>
              <a:t> Sistemler</a:t>
            </a:r>
            <a:endParaRPr lang="tr-TR" dirty="0"/>
          </a:p>
          <a:p>
            <a:r>
              <a:rPr lang="tr-TR" dirty="0"/>
              <a:t> </a:t>
            </a:r>
          </a:p>
          <a:p>
            <a:r>
              <a:rPr lang="tr-TR" dirty="0"/>
              <a:t>Taşıyıcı sistemlerin boyutlandırılması için önce sistemlerin çözümü gerekir. Sistemin çözümü, dış etkiler altında, tüm kesitlerde oluşacak iç kuvvetlerle yer ve şekil değiştirmelerin bulunması demektir.</a:t>
            </a:r>
          </a:p>
          <a:p>
            <a:r>
              <a:rPr lang="tr-TR" dirty="0"/>
              <a:t> </a:t>
            </a:r>
          </a:p>
          <a:p>
            <a:r>
              <a:rPr lang="tr-TR" dirty="0" err="1"/>
              <a:t>İzostatik</a:t>
            </a:r>
            <a:r>
              <a:rPr lang="tr-TR" dirty="0"/>
              <a:t> sistemlerin çözümü için denge denklemleri yeterlidir. Sistemi çözmek için bilinmeyen olarak alınan mesnet tepkileri bulunarak işe başlanır. Denge denklemlerinin sayısı kadar mesnet tepkisi vardır. Böylece mesnet tepkileri ve bunlara bağlı olarak iç kuvvetler, yer ve şekil değiştirmeler bulunur.    </a:t>
            </a:r>
          </a:p>
          <a:p>
            <a:r>
              <a:rPr lang="tr-TR" dirty="0"/>
              <a:t> </a:t>
            </a:r>
          </a:p>
          <a:p>
            <a:r>
              <a:rPr lang="tr-TR" dirty="0" err="1"/>
              <a:t>Hiperstatik</a:t>
            </a:r>
            <a:r>
              <a:rPr lang="tr-TR" dirty="0"/>
              <a:t> sistemlerde ise çözüm için denge denklemlerinin sayısı yetmez. Bulunması gereken bilinmeyen sayısı denge denklemlerinin sayısından fazladır. Bu durumda </a:t>
            </a:r>
            <a:r>
              <a:rPr lang="tr-TR" dirty="0" err="1"/>
              <a:t>hiperstatik</a:t>
            </a:r>
            <a:r>
              <a:rPr lang="tr-TR" dirty="0"/>
              <a:t> sistemin çözümü için denge denklemlerinden başka ek başka bağıntılara gerek vardır. Bu ek bağıntıların sayısı </a:t>
            </a:r>
            <a:r>
              <a:rPr lang="tr-TR" dirty="0" err="1"/>
              <a:t>hiperstatiklik</a:t>
            </a:r>
            <a:r>
              <a:rPr lang="tr-TR" dirty="0"/>
              <a:t> derecesini belirler.</a:t>
            </a:r>
          </a:p>
          <a:p>
            <a:endParaRPr lang="tr-TR" dirty="0"/>
          </a:p>
        </p:txBody>
      </p:sp>
    </p:spTree>
    <p:extLst>
      <p:ext uri="{BB962C8B-B14F-4D97-AF65-F5344CB8AC3E}">
        <p14:creationId xmlns:p14="http://schemas.microsoft.com/office/powerpoint/2010/main" val="4175704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b="1" dirty="0"/>
              <a:t> 2.3.1.1</a:t>
            </a:r>
            <a:r>
              <a:rPr lang="tr-TR" dirty="0"/>
              <a:t> </a:t>
            </a:r>
            <a:r>
              <a:rPr lang="tr-TR" b="1" dirty="0"/>
              <a:t>Cross (Moment dağıtma yöntemi)</a:t>
            </a:r>
            <a:endParaRPr lang="tr-TR" dirty="0"/>
          </a:p>
          <a:p>
            <a:r>
              <a:rPr lang="tr-TR" dirty="0"/>
              <a:t> </a:t>
            </a:r>
          </a:p>
          <a:p>
            <a:r>
              <a:rPr lang="tr-TR" b="1" dirty="0" err="1"/>
              <a:t>Ankastrelik</a:t>
            </a:r>
            <a:r>
              <a:rPr lang="tr-TR" b="1" dirty="0"/>
              <a:t> Momentleri</a:t>
            </a:r>
            <a:r>
              <a:rPr lang="tr-TR" dirty="0"/>
              <a:t>: Sistem içinde çubuğun iki ucu ankastre ya da kilitli kabul edildiğinde, dış yüklerden dolayı çubuk uçlarında oluşan momentlere </a:t>
            </a:r>
            <a:r>
              <a:rPr lang="tr-TR" dirty="0" err="1"/>
              <a:t>ankastrelik</a:t>
            </a:r>
            <a:r>
              <a:rPr lang="tr-TR" dirty="0"/>
              <a:t> momentleri denilmekte </a:t>
            </a:r>
            <a:r>
              <a:rPr lang="tr-TR" dirty="0" err="1"/>
              <a:t>M</a:t>
            </a:r>
            <a:r>
              <a:rPr lang="tr-TR" baseline="30000" dirty="0" err="1"/>
              <a:t>o</a:t>
            </a:r>
            <a:r>
              <a:rPr lang="tr-TR" dirty="0"/>
              <a:t> ile gösterilmektedir. Buna göre bir ab çubuğunda a ucunda oluşacak </a:t>
            </a:r>
            <a:r>
              <a:rPr lang="tr-TR" dirty="0" err="1"/>
              <a:t>ankastrelik</a:t>
            </a:r>
            <a:r>
              <a:rPr lang="tr-TR" dirty="0"/>
              <a:t> momenti </a:t>
            </a:r>
            <a:r>
              <a:rPr lang="tr-TR" dirty="0" err="1"/>
              <a:t>M</a:t>
            </a:r>
            <a:r>
              <a:rPr lang="tr-TR" baseline="-25000" dirty="0" err="1"/>
              <a:t>ab</a:t>
            </a:r>
            <a:r>
              <a:rPr lang="tr-TR" baseline="30000" dirty="0" err="1"/>
              <a:t>o</a:t>
            </a:r>
            <a:r>
              <a:rPr lang="tr-TR" dirty="0"/>
              <a:t> ile b ucunda oluşacak </a:t>
            </a:r>
            <a:r>
              <a:rPr lang="tr-TR" dirty="0" err="1"/>
              <a:t>ankastrelik</a:t>
            </a:r>
            <a:r>
              <a:rPr lang="tr-TR" dirty="0"/>
              <a:t> momenti de </a:t>
            </a:r>
            <a:r>
              <a:rPr lang="tr-TR" dirty="0" err="1"/>
              <a:t>M</a:t>
            </a:r>
            <a:r>
              <a:rPr lang="tr-TR" baseline="-25000" dirty="0" err="1"/>
              <a:t>ba</a:t>
            </a:r>
            <a:r>
              <a:rPr lang="tr-TR" baseline="30000" dirty="0" err="1"/>
              <a:t>o</a:t>
            </a:r>
            <a:r>
              <a:rPr lang="tr-TR" dirty="0"/>
              <a:t> şeklinde gösterilir.</a:t>
            </a:r>
          </a:p>
          <a:p>
            <a:r>
              <a:rPr lang="tr-TR" dirty="0"/>
              <a:t> </a:t>
            </a:r>
          </a:p>
          <a:p>
            <a:r>
              <a:rPr lang="tr-TR" b="1" dirty="0"/>
              <a:t>Çubuk </a:t>
            </a:r>
            <a:r>
              <a:rPr lang="tr-TR" b="1" dirty="0" err="1"/>
              <a:t>redörü</a:t>
            </a:r>
            <a:r>
              <a:rPr lang="tr-TR" b="1" dirty="0"/>
              <a:t> ve uç </a:t>
            </a:r>
            <a:r>
              <a:rPr lang="tr-TR" b="1" dirty="0" err="1"/>
              <a:t>rijitliği</a:t>
            </a:r>
            <a:r>
              <a:rPr lang="tr-TR" dirty="0"/>
              <a:t>: Çubuk boyunca sabit olan eğilme </a:t>
            </a:r>
            <a:r>
              <a:rPr lang="tr-TR" dirty="0" err="1"/>
              <a:t>rijitliği</a:t>
            </a:r>
            <a:r>
              <a:rPr lang="tr-TR" dirty="0"/>
              <a:t> EI, uzunluğu L olmak üzere R = EI / L şeklinde çubuk </a:t>
            </a:r>
            <a:r>
              <a:rPr lang="tr-TR" dirty="0" err="1"/>
              <a:t>redörü</a:t>
            </a:r>
            <a:r>
              <a:rPr lang="tr-TR" dirty="0"/>
              <a:t> diye tanımlanır.</a:t>
            </a:r>
          </a:p>
          <a:p>
            <a:endParaRPr lang="tr-TR" dirty="0"/>
          </a:p>
        </p:txBody>
      </p:sp>
    </p:spTree>
    <p:extLst>
      <p:ext uri="{BB962C8B-B14F-4D97-AF65-F5344CB8AC3E}">
        <p14:creationId xmlns:p14="http://schemas.microsoft.com/office/powerpoint/2010/main" val="86255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45389" y="2009986"/>
            <a:ext cx="5761546" cy="1228303"/>
          </a:xfrm>
          <a:prstGeom prst="rect">
            <a:avLst/>
          </a:prstGeom>
        </p:spPr>
      </p:pic>
    </p:spTree>
    <p:extLst>
      <p:ext uri="{BB962C8B-B14F-4D97-AF65-F5344CB8AC3E}">
        <p14:creationId xmlns:p14="http://schemas.microsoft.com/office/powerpoint/2010/main" val="4128682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45389" y="1659477"/>
            <a:ext cx="5761546" cy="1929320"/>
          </a:xfrm>
          <a:prstGeom prst="rect">
            <a:avLst/>
          </a:prstGeom>
        </p:spPr>
      </p:pic>
    </p:spTree>
    <p:extLst>
      <p:ext uri="{BB962C8B-B14F-4D97-AF65-F5344CB8AC3E}">
        <p14:creationId xmlns:p14="http://schemas.microsoft.com/office/powerpoint/2010/main" val="4258269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45389" y="787779"/>
            <a:ext cx="5761546" cy="3672717"/>
          </a:xfrm>
          <a:prstGeom prst="rect">
            <a:avLst/>
          </a:prstGeom>
        </p:spPr>
      </p:pic>
    </p:spTree>
    <p:extLst>
      <p:ext uri="{BB962C8B-B14F-4D97-AF65-F5344CB8AC3E}">
        <p14:creationId xmlns:p14="http://schemas.microsoft.com/office/powerpoint/2010/main" val="1846686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58945" y="530225"/>
            <a:ext cx="5734435" cy="4187825"/>
          </a:xfrm>
          <a:prstGeom prst="rect">
            <a:avLst/>
          </a:prstGeom>
        </p:spPr>
      </p:pic>
    </p:spTree>
    <p:extLst>
      <p:ext uri="{BB962C8B-B14F-4D97-AF65-F5344CB8AC3E}">
        <p14:creationId xmlns:p14="http://schemas.microsoft.com/office/powerpoint/2010/main" val="39091162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2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271</TotalTime>
  <Words>256</Words>
  <Application>Microsoft Office PowerPoint</Application>
  <PresentationFormat>Geniş ekran</PresentationFormat>
  <Paragraphs>39</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9</vt:i4>
      </vt:variant>
    </vt:vector>
  </HeadingPairs>
  <TitlesOfParts>
    <vt:vector size="15" baseType="lpstr">
      <vt:lpstr>Arial</vt:lpstr>
      <vt:lpstr>Calibri</vt:lpstr>
      <vt:lpstr>Verdana</vt:lpstr>
      <vt:lpstr>Wingdings 2</vt:lpstr>
      <vt:lpstr>Görünüş</vt:lpstr>
      <vt:lpstr>2_Ofis Teması</vt:lpstr>
      <vt:lpstr>BETONARME</vt:lpstr>
      <vt:lpstr>DERS PROGRAMI</vt:lpstr>
      <vt:lpstr>         ***DERSTE KULLANILACAK KAYNAKLAR</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BETONARME</dc:title>
  <dc:creator>TYSLAB_39</dc:creator>
  <cp:lastModifiedBy>Kedimen Kedi</cp:lastModifiedBy>
  <cp:revision>31</cp:revision>
  <dcterms:created xsi:type="dcterms:W3CDTF">2018-03-09T07:47:11Z</dcterms:created>
  <dcterms:modified xsi:type="dcterms:W3CDTF">2020-02-03T05:41:05Z</dcterms:modified>
</cp:coreProperties>
</file>