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66" r:id="rId2"/>
    <p:sldId id="257" r:id="rId3"/>
    <p:sldId id="258" r:id="rId4"/>
    <p:sldId id="259" r:id="rId5"/>
    <p:sldId id="260" r:id="rId6"/>
    <p:sldId id="261" r:id="rId7"/>
    <p:sldId id="262" r:id="rId8"/>
    <p:sldId id="263" r:id="rId9"/>
    <p:sldId id="265" r:id="rId10"/>
    <p:sldId id="264" r:id="rId11"/>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853" autoAdjust="0"/>
    <p:restoredTop sz="94624" autoAdjust="0"/>
  </p:normalViewPr>
  <p:slideViewPr>
    <p:cSldViewPr>
      <p:cViewPr varScale="1">
        <p:scale>
          <a:sx n="69" d="100"/>
          <a:sy n="69" d="100"/>
        </p:scale>
        <p:origin x="-1446"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Üstbilgi Yer Tutucusu"/>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2 Veri Yer Tutucusu"/>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0442C98-9A74-40D7-AFD2-B1C07FC51100}" type="datetimeFigureOut">
              <a:rPr lang="tr-TR" smtClean="0"/>
              <a:pPr/>
              <a:t>12.5.2020</a:t>
            </a:fld>
            <a:endParaRPr lang="tr-TR"/>
          </a:p>
        </p:txBody>
      </p:sp>
      <p:sp>
        <p:nvSpPr>
          <p:cNvPr id="4" name="3 Slayt Görüntüsü Yer Tutucusu"/>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4 Not Yer Tutucusu"/>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5 Altbilgi Yer Tutucusu"/>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6 Slayt Numarası Yer Tutucusu"/>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86F2EAA-EEAD-4D65-A15F-CF4D6D973754}" type="slidenum">
              <a:rPr lang="tr-TR" smtClean="0"/>
              <a:pPr/>
              <a:t>‹#›</a:t>
            </a:fld>
            <a:endParaRPr lang="tr-T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Slayt Görüntüsü Yer Tutucusu"/>
          <p:cNvSpPr>
            <a:spLocks noGrp="1" noRot="1" noChangeAspect="1"/>
          </p:cNvSpPr>
          <p:nvPr>
            <p:ph type="sldImg"/>
          </p:nvPr>
        </p:nvSpPr>
        <p:spPr/>
      </p:sp>
      <p:sp>
        <p:nvSpPr>
          <p:cNvPr id="3" name="2 Not Yer Tutucusu"/>
          <p:cNvSpPr>
            <a:spLocks noGrp="1"/>
          </p:cNvSpPr>
          <p:nvPr>
            <p:ph type="body" idx="1"/>
          </p:nvPr>
        </p:nvSpPr>
        <p:spPr/>
        <p:txBody>
          <a:bodyPr>
            <a:normAutofit/>
          </a:bodyPr>
          <a:lstStyle/>
          <a:p>
            <a:endParaRPr lang="tr-TR" dirty="0"/>
          </a:p>
        </p:txBody>
      </p:sp>
      <p:sp>
        <p:nvSpPr>
          <p:cNvPr id="4" name="3 Slayt Numarası Yer Tutucusu"/>
          <p:cNvSpPr>
            <a:spLocks noGrp="1"/>
          </p:cNvSpPr>
          <p:nvPr>
            <p:ph type="sldNum" sz="quarter" idx="10"/>
          </p:nvPr>
        </p:nvSpPr>
        <p:spPr/>
        <p:txBody>
          <a:bodyPr/>
          <a:lstStyle/>
          <a:p>
            <a:fld id="{F86F2EAA-EEAD-4D65-A15F-CF4D6D973754}" type="slidenum">
              <a:rPr lang="tr-TR" smtClean="0"/>
              <a:pPr/>
              <a:t>10</a:t>
            </a:fld>
            <a:endParaRPr lang="tr-T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D9F75050-0E15-4C5B-92B0-66D068882F1F}" type="datetimeFigureOut">
              <a:rPr lang="tr-TR" smtClean="0"/>
              <a:pPr/>
              <a:t>12.5.2020</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B1DEFA8C-F947-479F-BE07-76B6B3F80BF1}"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9F75050-0E15-4C5B-92B0-66D068882F1F}" type="datetimeFigureOut">
              <a:rPr lang="tr-TR" smtClean="0"/>
              <a:pPr/>
              <a:t>12.5.2020</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DEFA8C-F947-479F-BE07-76B6B3F80BF1}"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0"/>
            <a:ext cx="8229600" cy="692696"/>
          </a:xfrm>
        </p:spPr>
        <p:txBody>
          <a:bodyPr>
            <a:normAutofit/>
          </a:bodyPr>
          <a:lstStyle/>
          <a:p>
            <a:r>
              <a:rPr lang="tr-TR" sz="2400" b="1" dirty="0" smtClean="0"/>
              <a:t>ÇİN TARİHİ</a:t>
            </a:r>
            <a:endParaRPr lang="tr-TR" sz="2400" b="1" dirty="0"/>
          </a:p>
        </p:txBody>
      </p:sp>
      <p:sp>
        <p:nvSpPr>
          <p:cNvPr id="3" name="2 İçerik Yer Tutucusu"/>
          <p:cNvSpPr>
            <a:spLocks noGrp="1"/>
          </p:cNvSpPr>
          <p:nvPr>
            <p:ph idx="1"/>
          </p:nvPr>
        </p:nvSpPr>
        <p:spPr>
          <a:xfrm>
            <a:off x="457200" y="548680"/>
            <a:ext cx="8229600" cy="6309320"/>
          </a:xfrm>
        </p:spPr>
        <p:txBody>
          <a:bodyPr>
            <a:noAutofit/>
          </a:bodyPr>
          <a:lstStyle/>
          <a:p>
            <a:pPr algn="just"/>
            <a:r>
              <a:rPr lang="tr-TR" sz="2000" dirty="0" smtClean="0">
                <a:latin typeface="+mj-lt"/>
              </a:rPr>
              <a:t>Geleneksel Çin asil hanedanlardan gelen bir imparator tarafından yönetilen imparatorluk aristokrasisidir. İktidar soylu aileler arasında el değiştirmiştir. Hiyerarşik ve geleneksel bir toplum yapısına sahip olan Çin’de üst sınıflar iyi bir eğitim alarak varlıklı bir yaşam sürdürürken; alt sınıflar çeşitli yoksunluklara ve eşitsizliklere katlanmak zorundadır (</a:t>
            </a:r>
            <a:r>
              <a:rPr lang="tr-TR" sz="2000" dirty="0" err="1" smtClean="0">
                <a:latin typeface="+mj-lt"/>
              </a:rPr>
              <a:t>Nochimson</a:t>
            </a:r>
            <a:r>
              <a:rPr lang="tr-TR" sz="2000" dirty="0" smtClean="0">
                <a:latin typeface="+mj-lt"/>
              </a:rPr>
              <a:t>, 2013, s.383-384).</a:t>
            </a:r>
          </a:p>
          <a:p>
            <a:pPr algn="just"/>
            <a:r>
              <a:rPr lang="tr-TR" sz="2000" b="1" dirty="0" smtClean="0">
                <a:latin typeface="+mj-lt"/>
              </a:rPr>
              <a:t>Komünist Devrim (1949): </a:t>
            </a:r>
            <a:r>
              <a:rPr lang="tr-TR" sz="2000" dirty="0" smtClean="0"/>
              <a:t>Mao Zedong’un öncülüğünde gerçekleştirilmiştir. </a:t>
            </a:r>
            <a:r>
              <a:rPr lang="tr-TR" sz="2000" dirty="0" smtClean="0">
                <a:latin typeface="+mj-lt"/>
              </a:rPr>
              <a:t>Yoksul </a:t>
            </a:r>
            <a:r>
              <a:rPr lang="tr-TR" sz="2000" dirty="0" smtClean="0"/>
              <a:t>işçi ve köylülerin geleneksel Çin’deki </a:t>
            </a:r>
            <a:r>
              <a:rPr lang="tr-TR" sz="2000" dirty="0" smtClean="0">
                <a:latin typeface="+mj-lt"/>
              </a:rPr>
              <a:t>toplumsal eşitsizliklere ve adaletsizliklere yönelik tepkilerinin bir ürünüdür. Ayrıca Çin’in 19.y.y.’da yaşadığı durgunluk da devrime giden koşulları oluşturmuştur. Çünkü Avrupa ekonomik üstünlüğü ele geçirmiş ve Çinliler Batı’nın ve Batılı teknolojilerin etkisine giren, kendilerini doyurmayan bir ülkede yaşamlarını sürdürmeye başlamıştır. </a:t>
            </a:r>
          </a:p>
          <a:p>
            <a:pPr algn="just"/>
            <a:r>
              <a:rPr lang="tr-TR" sz="2000" b="1" dirty="0" smtClean="0">
                <a:latin typeface="+mj-lt"/>
              </a:rPr>
              <a:t>Kültür Devrimi (1966-1976): </a:t>
            </a:r>
            <a:r>
              <a:rPr lang="tr-TR" sz="2000" dirty="0" smtClean="0">
                <a:latin typeface="+mj-lt"/>
              </a:rPr>
              <a:t>Kızıl Muhafızlar ordusu kurulmuş ve Çin’in yüksek kültürünün ya da Mao’nun ideolojisiyle çelişen yabancı unsurların etkileri azaltılmaya çalışılmıştır. </a:t>
            </a:r>
            <a:r>
              <a:rPr lang="tr-TR" sz="2000" dirty="0" err="1" smtClean="0">
                <a:latin typeface="+mj-lt"/>
              </a:rPr>
              <a:t>ÇHÇ’nin</a:t>
            </a:r>
            <a:r>
              <a:rPr lang="tr-TR" sz="2000" dirty="0" smtClean="0">
                <a:latin typeface="+mj-lt"/>
              </a:rPr>
              <a:t> düşmanı olarak görülen kişiler hapsedilmiş, rehabilitasyona gönderilmiş ya da öldürülmüştür (</a:t>
            </a:r>
            <a:r>
              <a:rPr lang="tr-TR" sz="2000" dirty="0" err="1" smtClean="0">
                <a:latin typeface="+mj-lt"/>
              </a:rPr>
              <a:t>Nochimson</a:t>
            </a:r>
            <a:r>
              <a:rPr lang="tr-TR" sz="2000" dirty="0" smtClean="0">
                <a:latin typeface="+mj-lt"/>
              </a:rPr>
              <a:t>, 2013, s. 385).</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Dikdörtgen"/>
          <p:cNvSpPr/>
          <p:nvPr/>
        </p:nvSpPr>
        <p:spPr>
          <a:xfrm>
            <a:off x="755576" y="692697"/>
            <a:ext cx="7632848" cy="6001643"/>
          </a:xfrm>
          <a:prstGeom prst="rect">
            <a:avLst/>
          </a:prstGeom>
        </p:spPr>
        <p:txBody>
          <a:bodyPr wrap="square">
            <a:spAutoFit/>
          </a:bodyPr>
          <a:lstStyle/>
          <a:p>
            <a:pPr algn="ctr"/>
            <a:r>
              <a:rPr lang="tr-TR" sz="2400" b="1" dirty="0" smtClean="0">
                <a:sym typeface="Wingdings"/>
              </a:rPr>
              <a:t>KAYNAKÇA</a:t>
            </a:r>
          </a:p>
          <a:p>
            <a:pPr algn="just"/>
            <a:r>
              <a:rPr lang="tr-TR" sz="2400" b="1" dirty="0" smtClean="0">
                <a:sym typeface="Wingdings"/>
              </a:rPr>
              <a:t></a:t>
            </a:r>
            <a:r>
              <a:rPr lang="tr-TR" sz="2400" dirty="0" err="1" smtClean="0"/>
              <a:t>Nochimson</a:t>
            </a:r>
            <a:r>
              <a:rPr lang="tr-TR" sz="2400" dirty="0" smtClean="0"/>
              <a:t>, M. P. (2013). Anakara Çin: </a:t>
            </a:r>
            <a:r>
              <a:rPr lang="tr-TR" sz="2400" dirty="0" err="1" smtClean="0"/>
              <a:t>Jia</a:t>
            </a:r>
            <a:r>
              <a:rPr lang="tr-TR" sz="2400" dirty="0" smtClean="0"/>
              <a:t> </a:t>
            </a:r>
            <a:r>
              <a:rPr lang="tr-TR" sz="2400" dirty="0" err="1" smtClean="0"/>
              <a:t>Zhangke</a:t>
            </a:r>
            <a:r>
              <a:rPr lang="tr-TR" sz="2400" dirty="0" smtClean="0"/>
              <a:t>, </a:t>
            </a:r>
          </a:p>
          <a:p>
            <a:pPr algn="just"/>
            <a:r>
              <a:rPr lang="tr-TR" sz="2400" dirty="0" smtClean="0"/>
              <a:t>Özgürlük ve Altıncı Kuşak. </a:t>
            </a:r>
            <a:r>
              <a:rPr lang="tr-TR" sz="2400" i="1" dirty="0" smtClean="0"/>
              <a:t>Bir Dünya Sinema</a:t>
            </a:r>
            <a:r>
              <a:rPr lang="tr-TR" sz="2400" dirty="0" smtClean="0"/>
              <a:t> (Ö. </a:t>
            </a:r>
          </a:p>
          <a:p>
            <a:pPr algn="just"/>
            <a:r>
              <a:rPr lang="tr-TR" sz="2400" dirty="0" smtClean="0"/>
              <a:t>Yaren, </a:t>
            </a:r>
            <a:r>
              <a:rPr lang="tr-TR" sz="2400" dirty="0" err="1" smtClean="0"/>
              <a:t>Çev</a:t>
            </a:r>
            <a:r>
              <a:rPr lang="tr-TR" sz="2400" dirty="0" smtClean="0"/>
              <a:t>.). Ankara: De Ki. 377- 401.</a:t>
            </a:r>
          </a:p>
          <a:p>
            <a:pPr algn="just"/>
            <a:r>
              <a:rPr lang="tr-TR" sz="2400" b="1" dirty="0" smtClean="0">
                <a:sym typeface="Wingdings"/>
              </a:rPr>
              <a:t></a:t>
            </a:r>
            <a:r>
              <a:rPr lang="tr-TR" sz="2400" dirty="0" err="1" smtClean="0">
                <a:sym typeface="Wingdings"/>
              </a:rPr>
              <a:t>Berry</a:t>
            </a:r>
            <a:r>
              <a:rPr lang="tr-TR" sz="2400" dirty="0" smtClean="0">
                <a:sym typeface="Wingdings"/>
              </a:rPr>
              <a:t>, </a:t>
            </a:r>
            <a:r>
              <a:rPr lang="tr-TR" sz="2400" dirty="0" err="1" smtClean="0">
                <a:sym typeface="Wingdings"/>
              </a:rPr>
              <a:t>Chris</a:t>
            </a:r>
            <a:r>
              <a:rPr lang="tr-TR" sz="2400" dirty="0" smtClean="0">
                <a:sym typeface="Wingdings"/>
              </a:rPr>
              <a:t> (2008). 1949’dan Önce Çin. G. </a:t>
            </a:r>
            <a:r>
              <a:rPr lang="tr-TR" sz="2400" dirty="0" err="1" smtClean="0">
                <a:sym typeface="Wingdings"/>
              </a:rPr>
              <a:t>Nowell</a:t>
            </a:r>
            <a:r>
              <a:rPr lang="tr-TR" sz="2400" dirty="0" smtClean="0">
                <a:sym typeface="Wingdings"/>
              </a:rPr>
              <a:t> </a:t>
            </a:r>
            <a:r>
              <a:rPr lang="tr-TR" sz="2400" dirty="0" err="1" smtClean="0">
                <a:sym typeface="Wingdings"/>
              </a:rPr>
              <a:t>Smith</a:t>
            </a:r>
            <a:r>
              <a:rPr lang="tr-TR" sz="2400" dirty="0" smtClean="0">
                <a:sym typeface="Wingdings"/>
              </a:rPr>
              <a:t> (Ed.). </a:t>
            </a:r>
            <a:r>
              <a:rPr lang="tr-TR" sz="2400" i="1" dirty="0" smtClean="0">
                <a:sym typeface="Wingdings"/>
              </a:rPr>
              <a:t>Dünya Sinema Tarihi. </a:t>
            </a:r>
            <a:r>
              <a:rPr lang="tr-TR" sz="2400" dirty="0" smtClean="0">
                <a:sym typeface="Wingdings"/>
              </a:rPr>
              <a:t>İstanbul: </a:t>
            </a:r>
            <a:r>
              <a:rPr lang="tr-TR" sz="2400" dirty="0" err="1" smtClean="0">
                <a:sym typeface="Wingdings"/>
              </a:rPr>
              <a:t>Kabalcı</a:t>
            </a:r>
            <a:r>
              <a:rPr lang="tr-TR" sz="2400" dirty="0" smtClean="0">
                <a:sym typeface="Wingdings"/>
              </a:rPr>
              <a:t>. 467-471.</a:t>
            </a:r>
            <a:endParaRPr lang="tr-TR" sz="2400" dirty="0" smtClean="0"/>
          </a:p>
          <a:p>
            <a:pPr algn="just"/>
            <a:r>
              <a:rPr lang="tr-TR" sz="2400" b="1" dirty="0" smtClean="0">
                <a:sym typeface="Wingdings"/>
              </a:rPr>
              <a:t></a:t>
            </a:r>
            <a:r>
              <a:rPr lang="tr-TR" sz="2400" dirty="0" err="1" smtClean="0">
                <a:sym typeface="Wingdings"/>
              </a:rPr>
              <a:t>Yau</a:t>
            </a:r>
            <a:r>
              <a:rPr lang="tr-TR" sz="2400" dirty="0" smtClean="0">
                <a:sym typeface="Wingdings"/>
              </a:rPr>
              <a:t>, </a:t>
            </a:r>
            <a:r>
              <a:rPr lang="tr-TR" sz="2400" dirty="0" err="1" smtClean="0">
                <a:sym typeface="Wingdings"/>
              </a:rPr>
              <a:t>Esther</a:t>
            </a:r>
            <a:r>
              <a:rPr lang="tr-TR" sz="2400" dirty="0" smtClean="0">
                <a:sym typeface="Wingdings"/>
              </a:rPr>
              <a:t> (2008). Devrim Sonrası Çin. G. </a:t>
            </a:r>
            <a:r>
              <a:rPr lang="tr-TR" sz="2400" dirty="0" err="1" smtClean="0">
                <a:sym typeface="Wingdings"/>
              </a:rPr>
              <a:t>Nowell</a:t>
            </a:r>
            <a:r>
              <a:rPr lang="tr-TR" sz="2400" dirty="0" smtClean="0">
                <a:sym typeface="Wingdings"/>
              </a:rPr>
              <a:t> </a:t>
            </a:r>
            <a:r>
              <a:rPr lang="tr-TR" sz="2400" dirty="0" err="1" smtClean="0">
                <a:sym typeface="Wingdings"/>
              </a:rPr>
              <a:t>Smith</a:t>
            </a:r>
            <a:r>
              <a:rPr lang="tr-TR" sz="2400" dirty="0" smtClean="0">
                <a:sym typeface="Wingdings"/>
              </a:rPr>
              <a:t> (Ed.). </a:t>
            </a:r>
            <a:r>
              <a:rPr lang="tr-TR" sz="2400" i="1" dirty="0" smtClean="0">
                <a:sym typeface="Wingdings"/>
              </a:rPr>
              <a:t>Dünya Sinema Tarihi. </a:t>
            </a:r>
            <a:r>
              <a:rPr lang="tr-TR" sz="2400" dirty="0" smtClean="0">
                <a:sym typeface="Wingdings"/>
              </a:rPr>
              <a:t>İstanbul: </a:t>
            </a:r>
            <a:r>
              <a:rPr lang="tr-TR" sz="2400" dirty="0" err="1" smtClean="0">
                <a:sym typeface="Wingdings"/>
              </a:rPr>
              <a:t>Kabalcı</a:t>
            </a:r>
            <a:r>
              <a:rPr lang="tr-TR" sz="2400" dirty="0" smtClean="0">
                <a:sym typeface="Wingdings"/>
              </a:rPr>
              <a:t>. 789-801.</a:t>
            </a:r>
            <a:endParaRPr lang="tr-TR" sz="2400" dirty="0" smtClean="0"/>
          </a:p>
          <a:p>
            <a:pPr algn="just"/>
            <a:r>
              <a:rPr lang="tr-TR" sz="2400" b="1" dirty="0" smtClean="0">
                <a:sym typeface="Wingdings"/>
              </a:rPr>
              <a:t></a:t>
            </a:r>
            <a:r>
              <a:rPr lang="tr-TR" sz="2400" dirty="0" err="1" smtClean="0">
                <a:sym typeface="Wingdings"/>
              </a:rPr>
              <a:t>Reynaud</a:t>
            </a:r>
            <a:r>
              <a:rPr lang="tr-TR" sz="2400" dirty="0" smtClean="0">
                <a:sym typeface="Wingdings"/>
              </a:rPr>
              <a:t>, </a:t>
            </a:r>
            <a:r>
              <a:rPr lang="tr-TR" sz="2400" dirty="0" err="1" smtClean="0">
                <a:sym typeface="Wingdings"/>
              </a:rPr>
              <a:t>Berenice</a:t>
            </a:r>
            <a:r>
              <a:rPr lang="tr-TR" sz="2400" dirty="0" smtClean="0">
                <a:sym typeface="Wingdings"/>
              </a:rPr>
              <a:t> (2003). Sansürler ve </a:t>
            </a:r>
            <a:r>
              <a:rPr lang="tr-TR" sz="2400" dirty="0" err="1" smtClean="0">
                <a:sym typeface="Wingdings"/>
              </a:rPr>
              <a:t>Yaratıcı’lar</a:t>
            </a:r>
            <a:r>
              <a:rPr lang="tr-TR" sz="2400" dirty="0" smtClean="0">
                <a:sym typeface="Wingdings"/>
              </a:rPr>
              <a:t> Çin Sinemasının Yeni Durumu. </a:t>
            </a:r>
            <a:r>
              <a:rPr lang="tr-TR" sz="2400" i="1" dirty="0" err="1" smtClean="0">
                <a:sym typeface="Wingdings"/>
              </a:rPr>
              <a:t>Le</a:t>
            </a:r>
            <a:r>
              <a:rPr lang="tr-TR" sz="2400" i="1" dirty="0" smtClean="0">
                <a:sym typeface="Wingdings"/>
              </a:rPr>
              <a:t> </a:t>
            </a:r>
            <a:r>
              <a:rPr lang="tr-TR" sz="2400" i="1" dirty="0" err="1" smtClean="0">
                <a:sym typeface="Wingdings"/>
              </a:rPr>
              <a:t>Monde</a:t>
            </a:r>
            <a:r>
              <a:rPr lang="tr-TR" sz="2400" i="1" dirty="0" smtClean="0">
                <a:sym typeface="Wingdings"/>
              </a:rPr>
              <a:t> </a:t>
            </a:r>
            <a:r>
              <a:rPr lang="tr-TR" sz="2400" i="1" dirty="0" err="1" smtClean="0">
                <a:sym typeface="Wingdings"/>
              </a:rPr>
              <a:t>Diplomatique</a:t>
            </a:r>
            <a:r>
              <a:rPr lang="tr-TR" sz="2400" i="1" dirty="0" smtClean="0">
                <a:sym typeface="Wingdings"/>
              </a:rPr>
              <a:t>, </a:t>
            </a:r>
            <a:r>
              <a:rPr lang="tr-TR" sz="2400" dirty="0" smtClean="0">
                <a:sym typeface="Wingdings"/>
              </a:rPr>
              <a:t>10, 52-54.</a:t>
            </a:r>
          </a:p>
          <a:p>
            <a:pPr algn="just"/>
            <a:endParaRPr lang="tr-TR" sz="2400" dirty="0" smtClean="0">
              <a:latin typeface="+mj-lt"/>
              <a:sym typeface="Wingdings"/>
            </a:endParaRPr>
          </a:p>
          <a:p>
            <a:pPr algn="just"/>
            <a:endParaRPr lang="tr-TR" sz="2400" dirty="0" smtClean="0">
              <a:latin typeface="+mj-lt"/>
            </a:endParaRPr>
          </a:p>
          <a:p>
            <a:pPr algn="just"/>
            <a:endParaRPr lang="tr-TR" sz="2400" dirty="0" smtClean="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457200" y="0"/>
            <a:ext cx="8229600" cy="908720"/>
          </a:xfrm>
        </p:spPr>
        <p:txBody>
          <a:bodyPr>
            <a:normAutofit/>
          </a:bodyPr>
          <a:lstStyle/>
          <a:p>
            <a:r>
              <a:rPr lang="tr-TR" sz="2200" b="1" dirty="0" smtClean="0">
                <a:latin typeface="Calibri" pitchFamily="34" charset="0"/>
                <a:cs typeface="Calibri" pitchFamily="34" charset="0"/>
              </a:rPr>
              <a:t>ÇİN SİNEMASI</a:t>
            </a:r>
            <a:endParaRPr lang="tr-TR" sz="2200" b="1" dirty="0">
              <a:latin typeface="Calibri" pitchFamily="34" charset="0"/>
              <a:cs typeface="Calibri" pitchFamily="34" charset="0"/>
            </a:endParaRPr>
          </a:p>
        </p:txBody>
      </p:sp>
      <p:sp>
        <p:nvSpPr>
          <p:cNvPr id="3" name="2 İçerik Yer Tutucusu"/>
          <p:cNvSpPr>
            <a:spLocks noGrp="1"/>
          </p:cNvSpPr>
          <p:nvPr>
            <p:ph idx="1"/>
          </p:nvPr>
        </p:nvSpPr>
        <p:spPr>
          <a:xfrm>
            <a:off x="611560" y="764704"/>
            <a:ext cx="8064896" cy="5904656"/>
          </a:xfrm>
        </p:spPr>
        <p:txBody>
          <a:bodyPr>
            <a:noAutofit/>
          </a:bodyPr>
          <a:lstStyle/>
          <a:p>
            <a:pPr algn="just"/>
            <a:r>
              <a:rPr lang="tr-TR" sz="2100" dirty="0" smtClean="0">
                <a:latin typeface="+mj-lt"/>
                <a:cs typeface="Calibri" pitchFamily="34" charset="0"/>
              </a:rPr>
              <a:t>Çin sineması 1896’da </a:t>
            </a:r>
            <a:r>
              <a:rPr lang="tr-TR" sz="2100" dirty="0" err="1" smtClean="0">
                <a:latin typeface="+mj-lt"/>
                <a:cs typeface="Calibri" pitchFamily="34" charset="0"/>
              </a:rPr>
              <a:t>Şangay’da</a:t>
            </a:r>
            <a:r>
              <a:rPr lang="tr-TR" sz="2100" dirty="0" smtClean="0">
                <a:latin typeface="+mj-lt"/>
                <a:cs typeface="Calibri" pitchFamily="34" charset="0"/>
              </a:rPr>
              <a:t> </a:t>
            </a:r>
            <a:r>
              <a:rPr lang="tr-TR" sz="2100" dirty="0" err="1" smtClean="0">
                <a:latin typeface="+mj-lt"/>
                <a:cs typeface="Calibri" pitchFamily="34" charset="0"/>
              </a:rPr>
              <a:t>Beijing</a:t>
            </a:r>
            <a:r>
              <a:rPr lang="tr-TR" sz="2100" dirty="0" smtClean="0">
                <a:latin typeface="+mj-lt"/>
                <a:cs typeface="Calibri" pitchFamily="34" charset="0"/>
              </a:rPr>
              <a:t> operası hakkında çekilen bir kısa film gösterimiyle başlamıştır. Yabancı gösterimciler sinemayı </a:t>
            </a:r>
            <a:r>
              <a:rPr lang="tr-TR" sz="2100" dirty="0" err="1" smtClean="0">
                <a:latin typeface="+mj-lt"/>
                <a:cs typeface="Calibri" pitchFamily="34" charset="0"/>
              </a:rPr>
              <a:t>Şangay’dan</a:t>
            </a:r>
            <a:r>
              <a:rPr lang="tr-TR" sz="2100" dirty="0" smtClean="0">
                <a:latin typeface="+mj-lt"/>
                <a:cs typeface="Calibri" pitchFamily="34" charset="0"/>
              </a:rPr>
              <a:t> büyük kıyı kentlerine ve imparatorluk başkenti Pekin’e taşımıştır. Sinema başlangıçta dağıtım ve gösterim faaliyetleriyle yabancıların etkisi altındadır (</a:t>
            </a:r>
            <a:r>
              <a:rPr lang="tr-TR" sz="2100" dirty="0" err="1" smtClean="0">
                <a:latin typeface="+mj-lt"/>
                <a:cs typeface="Calibri" pitchFamily="34" charset="0"/>
              </a:rPr>
              <a:t>Berry</a:t>
            </a:r>
            <a:r>
              <a:rPr lang="tr-TR" sz="2100" dirty="0" smtClean="0">
                <a:latin typeface="+mj-lt"/>
                <a:cs typeface="Calibri" pitchFamily="34" charset="0"/>
              </a:rPr>
              <a:t>, 2008, s.467; </a:t>
            </a:r>
            <a:r>
              <a:rPr lang="tr-TR" sz="2100" dirty="0" err="1" smtClean="0">
                <a:latin typeface="+mj-lt"/>
                <a:cs typeface="Calibri" pitchFamily="34" charset="0"/>
              </a:rPr>
              <a:t>Nochimson</a:t>
            </a:r>
            <a:r>
              <a:rPr lang="tr-TR" sz="2100" dirty="0" smtClean="0">
                <a:latin typeface="+mj-lt"/>
                <a:cs typeface="Calibri" pitchFamily="34" charset="0"/>
              </a:rPr>
              <a:t>, 2013, s.386). 1920’lerde Çin’de yerli yapımcılık faaliyetleri atılım göstermiş; “komediler, melodramlar ve herkesin bildiği halk masallarından uyarlanan filmler çekil(</a:t>
            </a:r>
            <a:r>
              <a:rPr lang="tr-TR" sz="2100" dirty="0" err="1" smtClean="0">
                <a:latin typeface="+mj-lt"/>
                <a:cs typeface="Calibri" pitchFamily="34" charset="0"/>
              </a:rPr>
              <a:t>miştir</a:t>
            </a:r>
            <a:r>
              <a:rPr lang="tr-TR" sz="2100" dirty="0" smtClean="0">
                <a:latin typeface="+mj-lt"/>
                <a:cs typeface="Calibri" pitchFamily="34" charset="0"/>
              </a:rPr>
              <a:t>)” (386). </a:t>
            </a:r>
            <a:r>
              <a:rPr lang="tr-TR" sz="2100" dirty="0" err="1" smtClean="0">
                <a:latin typeface="+mj-lt"/>
                <a:cs typeface="Calibri" pitchFamily="34" charset="0"/>
              </a:rPr>
              <a:t>Melodramatik</a:t>
            </a:r>
            <a:r>
              <a:rPr lang="tr-TR" sz="2100" dirty="0" smtClean="0">
                <a:latin typeface="+mj-lt"/>
                <a:cs typeface="Calibri" pitchFamily="34" charset="0"/>
              </a:rPr>
              <a:t> ve duygusal nitelikleriyle öne çıkan bu filmlerde, modern kent yaşamındaki çelişkiler ifade edilmiştir. 1930’larda yıldızlar ortaya çıkmış ve aynı dönemde “solcu” ya da “ilerici” olarak adlandırılan filmler gerçekleştirilmiştir. 1948 yılında çekilen, bir aşk hikayesini anlatan </a:t>
            </a:r>
            <a:r>
              <a:rPr lang="tr-TR" sz="2100" i="1" dirty="0" smtClean="0">
                <a:latin typeface="+mj-lt"/>
                <a:cs typeface="Calibri" pitchFamily="34" charset="0"/>
              </a:rPr>
              <a:t>Küçük Bir Kasabada Bahar </a:t>
            </a:r>
            <a:r>
              <a:rPr lang="tr-TR" sz="2100" dirty="0" smtClean="0">
                <a:latin typeface="+mj-lt"/>
                <a:cs typeface="Calibri" pitchFamily="34" charset="0"/>
              </a:rPr>
              <a:t>adlı film, sinemanın sanat olarak gelişiminde önemli bir aşama olarak görülmüştür.</a:t>
            </a:r>
          </a:p>
          <a:p>
            <a:pPr algn="just"/>
            <a:r>
              <a:rPr lang="tr-TR" sz="2100" dirty="0" smtClean="0">
                <a:latin typeface="+mj-lt"/>
                <a:cs typeface="Calibri" pitchFamily="34" charset="0"/>
              </a:rPr>
              <a:t>1949 yılındaki Komünist Devrim’den sonra 1966 yılına kadar sosyalist gerçekçi işçi-köylü-asker filmleri yapılmıştır (</a:t>
            </a:r>
            <a:r>
              <a:rPr lang="tr-TR" sz="2100" dirty="0" err="1" smtClean="0">
                <a:latin typeface="+mj-lt"/>
                <a:cs typeface="Calibri" pitchFamily="34" charset="0"/>
              </a:rPr>
              <a:t>Yau</a:t>
            </a:r>
            <a:r>
              <a:rPr lang="tr-TR" sz="2100" dirty="0" smtClean="0">
                <a:latin typeface="+mj-lt"/>
                <a:cs typeface="Calibri" pitchFamily="34" charset="0"/>
              </a:rPr>
              <a:t>, 2008, s.789). Kültür Devrimi sırasında ise sinemacıların büyük kısmı sürgüne gitmiş; devrimci opera denilen filmler çekilmiştir.</a:t>
            </a:r>
          </a:p>
          <a:p>
            <a:pPr algn="just"/>
            <a:endParaRPr lang="tr-TR" sz="2000" dirty="0" smtClean="0">
              <a:latin typeface="+mj-lt"/>
              <a:cs typeface="Calibri"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539552" y="548680"/>
            <a:ext cx="8147248" cy="6120680"/>
          </a:xfrm>
        </p:spPr>
        <p:txBody>
          <a:bodyPr>
            <a:normAutofit lnSpcReduction="10000"/>
          </a:bodyPr>
          <a:lstStyle/>
          <a:p>
            <a:pPr algn="just"/>
            <a:r>
              <a:rPr lang="tr-TR" sz="2100" dirty="0" smtClean="0">
                <a:latin typeface="+mj-lt"/>
                <a:cs typeface="Times New Roman" pitchFamily="18" charset="0"/>
              </a:rPr>
              <a:t>1956 yılında Çin Halk Cumhuriyeti </a:t>
            </a:r>
            <a:r>
              <a:rPr lang="tr-TR" sz="2100" dirty="0" err="1" smtClean="0">
                <a:latin typeface="+mj-lt"/>
                <a:cs typeface="Times New Roman" pitchFamily="18" charset="0"/>
              </a:rPr>
              <a:t>Beijing</a:t>
            </a:r>
            <a:r>
              <a:rPr lang="tr-TR" sz="2100" dirty="0" smtClean="0">
                <a:latin typeface="+mj-lt"/>
                <a:cs typeface="Times New Roman" pitchFamily="18" charset="0"/>
              </a:rPr>
              <a:t> Film Akademisi’ni kurmuştur. Akademide komünizmi destekleyen filmlerin yapılması amaçlanmış; yapım masrafları hükümet tarafından karşılanmıştır. Ancak 1965 yılında Akademi yeni öğrenci alımını durdurmuş ve ancak Kültür Devrimi sona erdikten iki yıl sonra (1978’de) tekrar kapısını öğrencilere açmıştır. </a:t>
            </a:r>
          </a:p>
          <a:p>
            <a:pPr algn="just"/>
            <a:r>
              <a:rPr lang="tr-TR" sz="2100" dirty="0" smtClean="0">
                <a:latin typeface="+mj-lt"/>
                <a:cs typeface="Times New Roman" pitchFamily="18" charset="0"/>
              </a:rPr>
              <a:t>1970’lerin sonunda okula kabul edilen öğrencilerin Çin sinemasında Beşinci Kuşak olarak adlandırılmasının ardından, o tarihe kadar film çeken diğer Çinli yönetmenler de farklı kuşaklar etrafında yorumlanmıştır. “Kültür Devrimi yüzünden kariyerleri başlamadan biten 1956’nın sinemacıları Dördüncü Kuşak, II. Dünya Savaşı öncesindeki sinemacılar Üçüncü Kuşak, 1930’ların sinemacıları İkinci Kuşak, onların öncüleri de Birinci Kuşak” olarak adlandırılmıştır (</a:t>
            </a:r>
            <a:r>
              <a:rPr lang="tr-TR" sz="2100" dirty="0" err="1" smtClean="0">
                <a:latin typeface="+mj-lt"/>
                <a:cs typeface="Times New Roman" pitchFamily="18" charset="0"/>
              </a:rPr>
              <a:t>Nochimson</a:t>
            </a:r>
            <a:r>
              <a:rPr lang="tr-TR" sz="2100" dirty="0" smtClean="0">
                <a:latin typeface="+mj-lt"/>
                <a:cs typeface="Times New Roman" pitchFamily="18" charset="0"/>
              </a:rPr>
              <a:t>, 2013, s.386).</a:t>
            </a:r>
          </a:p>
          <a:p>
            <a:pPr algn="ctr">
              <a:buNone/>
            </a:pPr>
            <a:r>
              <a:rPr lang="tr-TR" sz="2100" b="1" dirty="0" smtClean="0">
                <a:latin typeface="+mj-lt"/>
                <a:cs typeface="Times New Roman" pitchFamily="18" charset="0"/>
              </a:rPr>
              <a:t>BEŞİNCİ KUŞAK </a:t>
            </a:r>
          </a:p>
          <a:p>
            <a:pPr algn="just"/>
            <a:r>
              <a:rPr lang="tr-TR" sz="2100" dirty="0" smtClean="0">
                <a:latin typeface="+mj-lt"/>
                <a:cs typeface="Times New Roman" pitchFamily="18" charset="0"/>
              </a:rPr>
              <a:t>Bu yönetmenler Kültür Devrimi nedeniyle delikanlılık dönemlerinde kent merkezinden sürgün edildikleri ya da marjinalleştirildikleri için ülkeleri hakkındaki hayal kırıklıklarını filmlerinde dile getirmişlerdir (</a:t>
            </a:r>
            <a:r>
              <a:rPr lang="tr-TR" sz="2100" dirty="0" err="1" smtClean="0">
                <a:latin typeface="+mj-lt"/>
                <a:cs typeface="Times New Roman" pitchFamily="18" charset="0"/>
              </a:rPr>
              <a:t>Yau</a:t>
            </a:r>
            <a:r>
              <a:rPr lang="tr-TR" sz="2100" dirty="0" smtClean="0">
                <a:latin typeface="+mj-lt"/>
                <a:cs typeface="Times New Roman" pitchFamily="18" charset="0"/>
              </a:rPr>
              <a:t>, 2008, s.796). </a:t>
            </a:r>
          </a:p>
          <a:p>
            <a:endParaRPr lang="tr-TR" sz="2000" b="1" dirty="0" smtClean="0">
              <a:latin typeface="Times New Roman" pitchFamily="18" charset="0"/>
              <a:cs typeface="Times New Roman" pitchFamily="18" charset="0"/>
            </a:endParaRPr>
          </a:p>
          <a:p>
            <a:pPr algn="just"/>
            <a:endParaRPr lang="tr-TR" sz="2000" dirty="0" smtClean="0">
              <a:latin typeface="Times New Roman" pitchFamily="18" charset="0"/>
              <a:cs typeface="Times New Roman" pitchFamily="18" charset="0"/>
            </a:endParaRPr>
          </a:p>
          <a:p>
            <a:pPr>
              <a:buNone/>
            </a:pPr>
            <a:endParaRPr lang="tr-TR" sz="20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67544" y="260648"/>
            <a:ext cx="8229600" cy="6597352"/>
          </a:xfrm>
        </p:spPr>
        <p:txBody>
          <a:bodyPr>
            <a:noAutofit/>
          </a:bodyPr>
          <a:lstStyle/>
          <a:p>
            <a:pPr algn="just"/>
            <a:r>
              <a:rPr lang="tr-TR" sz="2100" dirty="0" smtClean="0">
                <a:latin typeface="+mj-lt"/>
                <a:cs typeface="Calibri" pitchFamily="34" charset="0"/>
              </a:rPr>
              <a:t>Kızıl muhafızların temsil ettikleri her şeye karşı çıkmış; yerleşik siyasal kültürün dilini ve ideolojisini parçalamışlardır (</a:t>
            </a:r>
            <a:r>
              <a:rPr lang="tr-TR" sz="2100" dirty="0" err="1" smtClean="0">
                <a:latin typeface="+mj-lt"/>
                <a:cs typeface="Calibri" pitchFamily="34" charset="0"/>
              </a:rPr>
              <a:t>Nochimson</a:t>
            </a:r>
            <a:r>
              <a:rPr lang="tr-TR" sz="2100" dirty="0" smtClean="0">
                <a:latin typeface="+mj-lt"/>
                <a:cs typeface="Calibri" pitchFamily="34" charset="0"/>
              </a:rPr>
              <a:t>, 2013, s.386; </a:t>
            </a:r>
            <a:r>
              <a:rPr lang="tr-TR" sz="2100" dirty="0" err="1" smtClean="0">
                <a:latin typeface="+mj-lt"/>
                <a:cs typeface="Calibri" pitchFamily="34" charset="0"/>
              </a:rPr>
              <a:t>Yau</a:t>
            </a:r>
            <a:r>
              <a:rPr lang="tr-TR" sz="2100" dirty="0" smtClean="0">
                <a:latin typeface="+mj-lt"/>
                <a:cs typeface="Calibri" pitchFamily="34" charset="0"/>
              </a:rPr>
              <a:t>, 2008, s. 796, 798).</a:t>
            </a:r>
          </a:p>
          <a:p>
            <a:pPr algn="just"/>
            <a:r>
              <a:rPr lang="tr-TR" sz="2100" dirty="0" smtClean="0">
                <a:latin typeface="+mj-lt"/>
                <a:cs typeface="Calibri" pitchFamily="34" charset="0"/>
              </a:rPr>
              <a:t>Klasik sanat geleneklerindeki uzmanlıklarını yansıttıkları pek çok film, çarpıcı güzellikleri ve renkleriyle dikkat çekmiştir. </a:t>
            </a:r>
          </a:p>
          <a:p>
            <a:pPr algn="just"/>
            <a:r>
              <a:rPr lang="tr-TR" sz="2100" dirty="0" smtClean="0">
                <a:latin typeface="+mj-lt"/>
                <a:cs typeface="Calibri" pitchFamily="34" charset="0"/>
              </a:rPr>
              <a:t>Hanedanlık döneminde geçen öykülere ve Mao’nun Batılı bir yönelim taşıdığını düşündüğü romantik, tutkulu hikayelere yer vermişlerdir.</a:t>
            </a:r>
          </a:p>
          <a:p>
            <a:pPr algn="just"/>
            <a:r>
              <a:rPr lang="tr-TR" sz="2100" dirty="0" smtClean="0">
                <a:latin typeface="+mj-lt"/>
                <a:cs typeface="Calibri" pitchFamily="34" charset="0"/>
              </a:rPr>
              <a:t>Estetik olarak, önceki jenerasyonun temel aldığı edebi geleneğin önceliğini reddetmiş ve sinema tekniklerine, görsel işitsel unsurlara daha fazla yer vermişlerdir.</a:t>
            </a:r>
          </a:p>
          <a:p>
            <a:pPr algn="ctr">
              <a:buNone/>
            </a:pPr>
            <a:r>
              <a:rPr lang="tr-TR" sz="2100" b="1" dirty="0" smtClean="0">
                <a:latin typeface="+mj-lt"/>
                <a:cs typeface="Calibri" pitchFamily="34" charset="0"/>
              </a:rPr>
              <a:t>BEŞİNCİ KUŞAĞIN ÖNEMLİ FİLMLERİ VE YÖNETMENLERİ</a:t>
            </a:r>
          </a:p>
          <a:p>
            <a:pPr algn="just"/>
            <a:r>
              <a:rPr lang="tr-TR" sz="2100" b="1" i="1" dirty="0" smtClean="0">
                <a:latin typeface="+mj-lt"/>
                <a:cs typeface="Calibri" pitchFamily="34" charset="0"/>
              </a:rPr>
              <a:t>Bir ve Sekiz </a:t>
            </a:r>
            <a:r>
              <a:rPr lang="tr-TR" sz="2100" b="1" dirty="0" smtClean="0">
                <a:latin typeface="+mj-lt"/>
                <a:cs typeface="Calibri" pitchFamily="34" charset="0"/>
              </a:rPr>
              <a:t>(</a:t>
            </a:r>
            <a:r>
              <a:rPr lang="tr-TR" sz="2100" b="1" dirty="0" err="1" smtClean="0">
                <a:latin typeface="+mj-lt"/>
                <a:cs typeface="Calibri" pitchFamily="34" charset="0"/>
              </a:rPr>
              <a:t>Zhang</a:t>
            </a:r>
            <a:r>
              <a:rPr lang="tr-TR" sz="2100" b="1" dirty="0" smtClean="0">
                <a:latin typeface="+mj-lt"/>
                <a:cs typeface="Calibri" pitchFamily="34" charset="0"/>
              </a:rPr>
              <a:t> </a:t>
            </a:r>
            <a:r>
              <a:rPr lang="tr-TR" sz="2100" b="1" dirty="0" err="1" smtClean="0">
                <a:latin typeface="+mj-lt"/>
                <a:cs typeface="Calibri" pitchFamily="34" charset="0"/>
              </a:rPr>
              <a:t>Junzhao</a:t>
            </a:r>
            <a:r>
              <a:rPr lang="tr-TR" sz="2100" b="1" dirty="0" smtClean="0">
                <a:latin typeface="+mj-lt"/>
                <a:cs typeface="Calibri" pitchFamily="34" charset="0"/>
              </a:rPr>
              <a:t>, 1984): </a:t>
            </a:r>
            <a:r>
              <a:rPr lang="tr-TR" sz="2100" dirty="0" smtClean="0">
                <a:latin typeface="+mj-lt"/>
                <a:cs typeface="Calibri" pitchFamily="34" charset="0"/>
              </a:rPr>
              <a:t>Çin Japonya savaşı sırasında komünistler tarafından esir alınan prangalı tutsakların öyküsünü anlatmaktadır. </a:t>
            </a:r>
          </a:p>
          <a:p>
            <a:pPr algn="just"/>
            <a:r>
              <a:rPr lang="tr-TR" sz="2100" b="1" i="1" dirty="0" smtClean="0">
                <a:latin typeface="+mj-lt"/>
                <a:cs typeface="Calibri" pitchFamily="34" charset="0"/>
              </a:rPr>
              <a:t>Sarı Toprak </a:t>
            </a:r>
            <a:r>
              <a:rPr lang="tr-TR" sz="2100" b="1" dirty="0" smtClean="0">
                <a:latin typeface="+mj-lt"/>
                <a:cs typeface="Calibri" pitchFamily="34" charset="0"/>
              </a:rPr>
              <a:t>(</a:t>
            </a:r>
            <a:r>
              <a:rPr lang="tr-TR" sz="2100" b="1" dirty="0" err="1" smtClean="0">
                <a:latin typeface="+mj-lt"/>
                <a:cs typeface="Calibri" pitchFamily="34" charset="0"/>
              </a:rPr>
              <a:t>Chen</a:t>
            </a:r>
            <a:r>
              <a:rPr lang="tr-TR" sz="2100" b="1" dirty="0" smtClean="0">
                <a:latin typeface="+mj-lt"/>
                <a:cs typeface="Calibri" pitchFamily="34" charset="0"/>
              </a:rPr>
              <a:t> </a:t>
            </a:r>
            <a:r>
              <a:rPr lang="tr-TR" sz="2100" b="1" dirty="0" err="1" smtClean="0">
                <a:latin typeface="+mj-lt"/>
                <a:cs typeface="Calibri" pitchFamily="34" charset="0"/>
              </a:rPr>
              <a:t>Kaige</a:t>
            </a:r>
            <a:r>
              <a:rPr lang="tr-TR" sz="2100" b="1" dirty="0" smtClean="0">
                <a:latin typeface="+mj-lt"/>
                <a:cs typeface="Calibri" pitchFamily="34" charset="0"/>
              </a:rPr>
              <a:t>, 1984): </a:t>
            </a:r>
            <a:r>
              <a:rPr lang="tr-TR" sz="2100" dirty="0" smtClean="0">
                <a:latin typeface="+mj-lt"/>
                <a:cs typeface="Calibri" pitchFamily="34" charset="0"/>
              </a:rPr>
              <a:t>“Halk türküleri derlemek için Sarı Nehir üzerindeki bir köye gelen bir askerin hikayesi” anlatılmaktadır. Asker, köyde ailesi tarafından sevmediği bir kişiyle evlendirilen bir kadınla tanışmakta; bu karşılaşmanın ardından ikisi de hayatıyla ilgili önemli bir dönüşüm yaşamaktadır.</a:t>
            </a:r>
          </a:p>
          <a:p>
            <a:pPr algn="just"/>
            <a:endParaRPr lang="tr-TR" sz="2100" dirty="0" smtClean="0">
              <a:latin typeface="+mj-lt"/>
              <a:cs typeface="Calibri"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188640"/>
            <a:ext cx="8229600" cy="6669360"/>
          </a:xfrm>
        </p:spPr>
        <p:txBody>
          <a:bodyPr>
            <a:normAutofit fontScale="92500" lnSpcReduction="20000"/>
          </a:bodyPr>
          <a:lstStyle/>
          <a:p>
            <a:pPr algn="just">
              <a:lnSpc>
                <a:spcPct val="120000"/>
              </a:lnSpc>
              <a:buNone/>
            </a:pPr>
            <a:r>
              <a:rPr lang="tr-TR" sz="2300" dirty="0" smtClean="0">
                <a:latin typeface="+mj-lt"/>
                <a:cs typeface="Calibri" pitchFamily="34" charset="0"/>
              </a:rPr>
              <a:t>      Asker, kendisini türküleri derlemesi için gönderen ve köylüleri idealize eden yönetimin, taşrada eğitimsiz köylüler arasında yaşanan sorunların ve acıların farkında olmadığını anlamaktadır. Genç kadın ise kendisine sunulan hayatın dışında farklı seçenekleri olduğunu keşfetmektedir. Kültür Devrimi’nin ilkelerine açıkça karşı çıkan bir filmdir. Çünkü Devrim’in ideolojisine göre eğitimsiz köylülerin iyi yurttaşlar olmaları amacıyla taşraya gönderilen entelektüeller için rol modeli olmaları, onları anti komünist kültürden arındırmaları beklenmektedir. Oysa filmde köylüler “kusursuz yurttaş” örneği olmaktan oldukça uzaktır. </a:t>
            </a:r>
          </a:p>
          <a:p>
            <a:pPr algn="just">
              <a:lnSpc>
                <a:spcPct val="120000"/>
              </a:lnSpc>
            </a:pPr>
            <a:r>
              <a:rPr lang="tr-TR" sz="2300" dirty="0" smtClean="0">
                <a:latin typeface="+mj-lt"/>
                <a:cs typeface="Calibri" pitchFamily="34" charset="0"/>
              </a:rPr>
              <a:t>Bu film, aynı zamanda 6. Kuşak yönetmenler arasında yer alan </a:t>
            </a:r>
            <a:r>
              <a:rPr lang="tr-TR" sz="2300" dirty="0" err="1" smtClean="0">
                <a:latin typeface="+mj-lt"/>
                <a:cs typeface="Calibri" pitchFamily="34" charset="0"/>
              </a:rPr>
              <a:t>Jia</a:t>
            </a:r>
            <a:r>
              <a:rPr lang="tr-TR" sz="2300" dirty="0" smtClean="0">
                <a:latin typeface="+mj-lt"/>
                <a:cs typeface="Calibri" pitchFamily="34" charset="0"/>
              </a:rPr>
              <a:t> </a:t>
            </a:r>
            <a:r>
              <a:rPr lang="tr-TR" sz="2300" dirty="0" err="1" smtClean="0">
                <a:latin typeface="+mj-lt"/>
                <a:cs typeface="Calibri" pitchFamily="34" charset="0"/>
              </a:rPr>
              <a:t>Zhangke’ın</a:t>
            </a:r>
            <a:r>
              <a:rPr lang="tr-TR" sz="2300" dirty="0" smtClean="0">
                <a:latin typeface="+mj-lt"/>
                <a:cs typeface="Calibri" pitchFamily="34" charset="0"/>
              </a:rPr>
              <a:t> sinemaya yönelmesinde ve resmi ideolojiyi sorgulamasında etkili olmuştur (</a:t>
            </a:r>
            <a:r>
              <a:rPr lang="tr-TR" sz="2300" dirty="0" err="1" smtClean="0">
                <a:latin typeface="+mj-lt"/>
                <a:cs typeface="Calibri" pitchFamily="34" charset="0"/>
              </a:rPr>
              <a:t>Nochimson</a:t>
            </a:r>
            <a:r>
              <a:rPr lang="tr-TR" sz="2300" dirty="0" smtClean="0">
                <a:latin typeface="+mj-lt"/>
                <a:cs typeface="Calibri" pitchFamily="34" charset="0"/>
              </a:rPr>
              <a:t>, 2013, s.387). </a:t>
            </a:r>
          </a:p>
          <a:p>
            <a:pPr algn="just">
              <a:lnSpc>
                <a:spcPct val="120000"/>
              </a:lnSpc>
            </a:pPr>
            <a:r>
              <a:rPr lang="tr-TR" sz="2300" b="1" i="1" dirty="0" smtClean="0">
                <a:latin typeface="+mj-lt"/>
                <a:cs typeface="Calibri" pitchFamily="34" charset="0"/>
              </a:rPr>
              <a:t>Elveda Cariyem </a:t>
            </a:r>
            <a:r>
              <a:rPr lang="tr-TR" sz="2300" b="1" dirty="0" smtClean="0">
                <a:latin typeface="+mj-lt"/>
                <a:cs typeface="Calibri" pitchFamily="34" charset="0"/>
              </a:rPr>
              <a:t>(</a:t>
            </a:r>
            <a:r>
              <a:rPr lang="tr-TR" sz="2300" b="1" dirty="0" err="1" smtClean="0">
                <a:latin typeface="+mj-lt"/>
                <a:cs typeface="Calibri" pitchFamily="34" charset="0"/>
              </a:rPr>
              <a:t>Chen</a:t>
            </a:r>
            <a:r>
              <a:rPr lang="tr-TR" sz="2300" b="1" dirty="0" smtClean="0">
                <a:latin typeface="+mj-lt"/>
                <a:cs typeface="Calibri" pitchFamily="34" charset="0"/>
              </a:rPr>
              <a:t> </a:t>
            </a:r>
            <a:r>
              <a:rPr lang="tr-TR" sz="2300" b="1" dirty="0" err="1" smtClean="0">
                <a:latin typeface="+mj-lt"/>
                <a:cs typeface="Calibri" pitchFamily="34" charset="0"/>
              </a:rPr>
              <a:t>Kaige</a:t>
            </a:r>
            <a:r>
              <a:rPr lang="tr-TR" sz="2300" b="1" dirty="0" smtClean="0">
                <a:latin typeface="+mj-lt"/>
                <a:cs typeface="Calibri" pitchFamily="34" charset="0"/>
              </a:rPr>
              <a:t>, 1993): </a:t>
            </a:r>
            <a:r>
              <a:rPr lang="tr-TR" sz="2300" dirty="0" smtClean="0">
                <a:latin typeface="+mj-lt"/>
                <a:cs typeface="Calibri" pitchFamily="34" charset="0"/>
              </a:rPr>
              <a:t>Çin halkının Kızıl Muhafızların baskısı nedeniyle çektiği acıları dolaylı yollardan anlatan bir filmdir. “1920’lerde Pekin (</a:t>
            </a:r>
            <a:r>
              <a:rPr lang="tr-TR" sz="2300" dirty="0" err="1" smtClean="0">
                <a:latin typeface="+mj-lt"/>
                <a:cs typeface="Calibri" pitchFamily="34" charset="0"/>
              </a:rPr>
              <a:t>Beijing</a:t>
            </a:r>
            <a:r>
              <a:rPr lang="tr-TR" sz="2300" dirty="0" smtClean="0">
                <a:latin typeface="+mj-lt"/>
                <a:cs typeface="Calibri" pitchFamily="34" charset="0"/>
              </a:rPr>
              <a:t>) operasında kadın rollerini canlandırması için yetiştirilen genç bir oğlanın iğdiş edilmesini” konu almaktadır (</a:t>
            </a:r>
            <a:r>
              <a:rPr lang="tr-TR" sz="2300" dirty="0" err="1" smtClean="0">
                <a:latin typeface="+mj-lt"/>
                <a:cs typeface="Calibri" pitchFamily="34" charset="0"/>
              </a:rPr>
              <a:t>Nochimson</a:t>
            </a:r>
            <a:r>
              <a:rPr lang="tr-TR" sz="2300" dirty="0" smtClean="0">
                <a:latin typeface="+mj-lt"/>
                <a:cs typeface="Calibri" pitchFamily="34" charset="0"/>
              </a:rPr>
              <a:t>, 2013, s.387). Çin’in geleneksel tiyatro kültürünü öven film, aynı zamanda Pekin operasının geleneklerinin Kızıl Muhafızlar tarafından yok edilmesi nedeniyle acı çeken sanatçıların trajik yaşamını görselleştirmektedir (</a:t>
            </a:r>
            <a:r>
              <a:rPr lang="tr-TR" sz="2300" dirty="0" err="1" smtClean="0">
                <a:latin typeface="+mj-lt"/>
                <a:cs typeface="Calibri" pitchFamily="34" charset="0"/>
              </a:rPr>
              <a:t>Nochimson</a:t>
            </a:r>
            <a:r>
              <a:rPr lang="tr-TR" sz="2300" dirty="0" smtClean="0">
                <a:latin typeface="+mj-lt"/>
                <a:cs typeface="Calibri" pitchFamily="34" charset="0"/>
              </a:rPr>
              <a:t>, 2013, s.387).</a:t>
            </a:r>
          </a:p>
          <a:p>
            <a:pPr algn="just">
              <a:lnSpc>
                <a:spcPct val="120000"/>
              </a:lnSpc>
              <a:buNone/>
            </a:pPr>
            <a:endParaRPr lang="tr-TR" sz="8400" dirty="0" smtClean="0">
              <a:latin typeface="+mj-lt"/>
              <a:cs typeface="Calibri" pitchFamily="34" charset="0"/>
            </a:endParaRPr>
          </a:p>
          <a:p>
            <a:pPr algn="just">
              <a:lnSpc>
                <a:spcPct val="120000"/>
              </a:lnSpc>
            </a:pPr>
            <a:endParaRPr lang="tr-TR" sz="2400" dirty="0" smtClean="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67544" y="260648"/>
            <a:ext cx="8219256" cy="6336704"/>
          </a:xfrm>
        </p:spPr>
        <p:txBody>
          <a:bodyPr>
            <a:noAutofit/>
          </a:bodyPr>
          <a:lstStyle/>
          <a:p>
            <a:pPr algn="just"/>
            <a:r>
              <a:rPr lang="tr-TR" sz="2100" b="1" dirty="0" err="1" smtClean="0">
                <a:latin typeface="+mj-lt"/>
                <a:cs typeface="Times New Roman" pitchFamily="18" charset="0"/>
              </a:rPr>
              <a:t>Zhang</a:t>
            </a:r>
            <a:r>
              <a:rPr lang="tr-TR" sz="2100" b="1" dirty="0" smtClean="0">
                <a:latin typeface="+mj-lt"/>
                <a:cs typeface="Times New Roman" pitchFamily="18" charset="0"/>
              </a:rPr>
              <a:t> </a:t>
            </a:r>
            <a:r>
              <a:rPr lang="tr-TR" sz="2100" b="1" dirty="0" err="1" smtClean="0">
                <a:latin typeface="+mj-lt"/>
                <a:cs typeface="Times New Roman" pitchFamily="18" charset="0"/>
              </a:rPr>
              <a:t>Yimou</a:t>
            </a:r>
            <a:r>
              <a:rPr lang="tr-TR" sz="2100" b="1" dirty="0" smtClean="0">
                <a:latin typeface="+mj-lt"/>
                <a:cs typeface="Times New Roman" pitchFamily="18" charset="0"/>
              </a:rPr>
              <a:t>: </a:t>
            </a:r>
            <a:r>
              <a:rPr lang="tr-TR" sz="2100" dirty="0" err="1" smtClean="0">
                <a:latin typeface="+mj-lt"/>
                <a:cs typeface="Times New Roman" pitchFamily="18" charset="0"/>
              </a:rPr>
              <a:t>Chen</a:t>
            </a:r>
            <a:r>
              <a:rPr lang="tr-TR" sz="2100" dirty="0" smtClean="0">
                <a:latin typeface="+mj-lt"/>
                <a:cs typeface="Times New Roman" pitchFamily="18" charset="0"/>
              </a:rPr>
              <a:t> </a:t>
            </a:r>
            <a:r>
              <a:rPr lang="tr-TR" sz="2100" dirty="0" err="1" smtClean="0">
                <a:latin typeface="+mj-lt"/>
                <a:cs typeface="Times New Roman" pitchFamily="18" charset="0"/>
              </a:rPr>
              <a:t>Kaige</a:t>
            </a:r>
            <a:r>
              <a:rPr lang="tr-TR" sz="2100" dirty="0" smtClean="0">
                <a:latin typeface="+mj-lt"/>
                <a:cs typeface="Times New Roman" pitchFamily="18" charset="0"/>
              </a:rPr>
              <a:t> ile birlikte Beşinci Kuşak’ın önde gelen yönetmenlerinden birisidir. </a:t>
            </a:r>
            <a:r>
              <a:rPr lang="tr-TR" sz="2100" dirty="0" smtClean="0">
                <a:latin typeface="+mj-lt"/>
                <a:cs typeface="Times New Roman" pitchFamily="18" charset="0"/>
              </a:rPr>
              <a:t>1978’de </a:t>
            </a:r>
            <a:r>
              <a:rPr lang="tr-TR" sz="2100" dirty="0" err="1" smtClean="0">
                <a:latin typeface="+mj-lt"/>
                <a:cs typeface="Times New Roman" pitchFamily="18" charset="0"/>
              </a:rPr>
              <a:t>Beijing</a:t>
            </a:r>
            <a:r>
              <a:rPr lang="tr-TR" sz="2100" dirty="0" smtClean="0">
                <a:latin typeface="+mj-lt"/>
                <a:cs typeface="Times New Roman" pitchFamily="18" charset="0"/>
              </a:rPr>
              <a:t> Film Akademisi’ne girmiş ve Sinematografi alanında eğitim almıştır. </a:t>
            </a:r>
            <a:r>
              <a:rPr lang="tr-TR" sz="2100" i="1" dirty="0" smtClean="0">
                <a:latin typeface="+mj-lt"/>
                <a:cs typeface="Times New Roman" pitchFamily="18" charset="0"/>
              </a:rPr>
              <a:t>Bir ve Sekiz</a:t>
            </a:r>
            <a:r>
              <a:rPr lang="tr-TR" sz="2100" dirty="0" smtClean="0">
                <a:latin typeface="+mj-lt"/>
                <a:cs typeface="Times New Roman" pitchFamily="18" charset="0"/>
              </a:rPr>
              <a:t>, </a:t>
            </a:r>
            <a:r>
              <a:rPr lang="tr-TR" sz="2100" i="1" dirty="0" smtClean="0">
                <a:latin typeface="+mj-lt"/>
                <a:cs typeface="Times New Roman" pitchFamily="18" charset="0"/>
              </a:rPr>
              <a:t>Sarı Toprak </a:t>
            </a:r>
            <a:r>
              <a:rPr lang="tr-TR" sz="2100" dirty="0" smtClean="0">
                <a:latin typeface="+mj-lt"/>
                <a:cs typeface="Times New Roman" pitchFamily="18" charset="0"/>
              </a:rPr>
              <a:t>filmlerinde görüntü yönetmenliği görevini üstlendikten sonra, </a:t>
            </a:r>
            <a:r>
              <a:rPr lang="tr-TR" sz="2100" i="1" dirty="0" smtClean="0">
                <a:latin typeface="+mj-lt"/>
                <a:cs typeface="Times New Roman" pitchFamily="18" charset="0"/>
              </a:rPr>
              <a:t>Kızıl Darı Tarlaları </a:t>
            </a:r>
            <a:r>
              <a:rPr lang="tr-TR" sz="2100" dirty="0" smtClean="0">
                <a:latin typeface="+mj-lt"/>
                <a:cs typeface="Times New Roman" pitchFamily="18" charset="0"/>
              </a:rPr>
              <a:t>filmiyle yönetmenliğe geçiş yapmıştır. </a:t>
            </a:r>
            <a:r>
              <a:rPr lang="tr-TR" sz="2100" dirty="0" err="1" smtClean="0">
                <a:latin typeface="+mj-lt"/>
                <a:cs typeface="Times New Roman" pitchFamily="18" charset="0"/>
              </a:rPr>
              <a:t>Zhang</a:t>
            </a:r>
            <a:r>
              <a:rPr lang="tr-TR" sz="2100" dirty="0" smtClean="0">
                <a:latin typeface="+mj-lt"/>
                <a:cs typeface="Times New Roman" pitchFamily="18" charset="0"/>
              </a:rPr>
              <a:t> </a:t>
            </a:r>
            <a:r>
              <a:rPr lang="tr-TR" sz="2100" dirty="0" err="1" smtClean="0">
                <a:latin typeface="+mj-lt"/>
                <a:cs typeface="Times New Roman" pitchFamily="18" charset="0"/>
              </a:rPr>
              <a:t>Yimou</a:t>
            </a:r>
            <a:r>
              <a:rPr lang="tr-TR" sz="2100" dirty="0" smtClean="0">
                <a:latin typeface="+mj-lt"/>
                <a:cs typeface="Times New Roman" pitchFamily="18" charset="0"/>
              </a:rPr>
              <a:t>, diğer sınıf arkadaşlarının aksine, daha popüler ve duygusal bir üslup geliştirmiştir. Efsanevi ve mitsel boyutları olan arzu öyküleri anlatmıştır (</a:t>
            </a:r>
            <a:r>
              <a:rPr lang="tr-TR" sz="2100" dirty="0" err="1" smtClean="0">
                <a:latin typeface="+mj-lt"/>
                <a:cs typeface="Times New Roman" pitchFamily="18" charset="0"/>
              </a:rPr>
              <a:t>Yau</a:t>
            </a:r>
            <a:r>
              <a:rPr lang="tr-TR" sz="2100" dirty="0" smtClean="0">
                <a:latin typeface="+mj-lt"/>
                <a:cs typeface="Times New Roman" pitchFamily="18" charset="0"/>
              </a:rPr>
              <a:t>, 2008, s.797-798).</a:t>
            </a:r>
          </a:p>
          <a:p>
            <a:pPr algn="just"/>
            <a:r>
              <a:rPr lang="tr-TR" sz="2100" b="1" i="1" dirty="0" smtClean="0">
                <a:latin typeface="+mj-lt"/>
                <a:cs typeface="Times New Roman" pitchFamily="18" charset="0"/>
              </a:rPr>
              <a:t>Kızıl Darı Tarlaları </a:t>
            </a:r>
            <a:r>
              <a:rPr lang="tr-TR" sz="2100" b="1" dirty="0" smtClean="0">
                <a:latin typeface="+mj-lt"/>
                <a:cs typeface="Times New Roman" pitchFamily="18" charset="0"/>
              </a:rPr>
              <a:t>(</a:t>
            </a:r>
            <a:r>
              <a:rPr lang="tr-TR" sz="2100" b="1" dirty="0" err="1" smtClean="0">
                <a:latin typeface="+mj-lt"/>
                <a:cs typeface="Times New Roman" pitchFamily="18" charset="0"/>
              </a:rPr>
              <a:t>Zhang</a:t>
            </a:r>
            <a:r>
              <a:rPr lang="tr-TR" sz="2100" b="1" dirty="0" smtClean="0">
                <a:latin typeface="+mj-lt"/>
                <a:cs typeface="Times New Roman" pitchFamily="18" charset="0"/>
              </a:rPr>
              <a:t> </a:t>
            </a:r>
            <a:r>
              <a:rPr lang="tr-TR" sz="2100" b="1" dirty="0" err="1" smtClean="0">
                <a:latin typeface="+mj-lt"/>
                <a:cs typeface="Times New Roman" pitchFamily="18" charset="0"/>
              </a:rPr>
              <a:t>Yimou</a:t>
            </a:r>
            <a:r>
              <a:rPr lang="tr-TR" sz="2100" b="1" dirty="0" smtClean="0">
                <a:latin typeface="+mj-lt"/>
                <a:cs typeface="Times New Roman" pitchFamily="18" charset="0"/>
              </a:rPr>
              <a:t>, 1988): </a:t>
            </a:r>
            <a:r>
              <a:rPr lang="tr-TR" sz="2100" dirty="0" smtClean="0">
                <a:latin typeface="+mj-lt"/>
                <a:cs typeface="Times New Roman" pitchFamily="18" charset="0"/>
              </a:rPr>
              <a:t>Film, yoksul ailesi tarafından istemediği halde </a:t>
            </a:r>
            <a:r>
              <a:rPr lang="tr-TR" sz="2100" dirty="0" err="1" smtClean="0">
                <a:latin typeface="+mj-lt"/>
                <a:cs typeface="Times New Roman" pitchFamily="18" charset="0"/>
              </a:rPr>
              <a:t>cüzzamlı</a:t>
            </a:r>
            <a:r>
              <a:rPr lang="tr-TR" sz="2100" dirty="0" smtClean="0">
                <a:latin typeface="+mj-lt"/>
                <a:cs typeface="Times New Roman" pitchFamily="18" charset="0"/>
              </a:rPr>
              <a:t> bir şarap fabrikası sahibiyle evlendirilen ve kocasının ölümünün ardından şarap fabrikasının yönetimini devralan bir kadının feodal kültüre karşı başkaldırısını anlatmaktadır. </a:t>
            </a:r>
            <a:r>
              <a:rPr lang="tr-TR" sz="2100" dirty="0" err="1" smtClean="0">
                <a:latin typeface="+mj-lt"/>
                <a:cs typeface="Times New Roman" pitchFamily="18" charset="0"/>
              </a:rPr>
              <a:t>Mo</a:t>
            </a:r>
            <a:r>
              <a:rPr lang="tr-TR" sz="2100" dirty="0" smtClean="0">
                <a:latin typeface="+mj-lt"/>
                <a:cs typeface="Times New Roman" pitchFamily="18" charset="0"/>
              </a:rPr>
              <a:t> Yan’ın </a:t>
            </a:r>
            <a:r>
              <a:rPr lang="tr-TR" sz="2100" i="1" dirty="0" smtClean="0">
                <a:latin typeface="+mj-lt"/>
                <a:cs typeface="Times New Roman" pitchFamily="18" charset="0"/>
              </a:rPr>
              <a:t>Kızıl Darı Tarlaları</a:t>
            </a:r>
            <a:r>
              <a:rPr lang="tr-TR" sz="2100" dirty="0" smtClean="0">
                <a:latin typeface="+mj-lt"/>
                <a:cs typeface="Times New Roman" pitchFamily="18" charset="0"/>
              </a:rPr>
              <a:t> romanının uyarlaması olan filmde; ana kadın karakter, daha sonra </a:t>
            </a:r>
            <a:r>
              <a:rPr lang="tr-TR" sz="2100" dirty="0" err="1" smtClean="0">
                <a:latin typeface="+mj-lt"/>
                <a:cs typeface="Times New Roman" pitchFamily="18" charset="0"/>
              </a:rPr>
              <a:t>Yimou’nun</a:t>
            </a:r>
            <a:r>
              <a:rPr lang="tr-TR" sz="2100" dirty="0" smtClean="0">
                <a:latin typeface="+mj-lt"/>
                <a:cs typeface="Times New Roman" pitchFamily="18" charset="0"/>
              </a:rPr>
              <a:t> pek çok filminde birlikte çalışacağı </a:t>
            </a:r>
            <a:r>
              <a:rPr lang="tr-TR" sz="2100" dirty="0" err="1" smtClean="0">
                <a:latin typeface="+mj-lt"/>
                <a:cs typeface="Times New Roman" pitchFamily="18" charset="0"/>
              </a:rPr>
              <a:t>Gong</a:t>
            </a:r>
            <a:r>
              <a:rPr lang="tr-TR" sz="2100" dirty="0" smtClean="0">
                <a:latin typeface="+mj-lt"/>
                <a:cs typeface="Times New Roman" pitchFamily="18" charset="0"/>
              </a:rPr>
              <a:t> </a:t>
            </a:r>
            <a:r>
              <a:rPr lang="tr-TR" sz="2100" dirty="0" err="1" smtClean="0">
                <a:latin typeface="+mj-lt"/>
                <a:cs typeface="Times New Roman" pitchFamily="18" charset="0"/>
              </a:rPr>
              <a:t>Li</a:t>
            </a:r>
            <a:r>
              <a:rPr lang="tr-TR" sz="2100" dirty="0" smtClean="0">
                <a:latin typeface="+mj-lt"/>
                <a:cs typeface="Times New Roman" pitchFamily="18" charset="0"/>
              </a:rPr>
              <a:t> tarafından canlandırılmıştır. Film Berlin Film Festivali’nde Altın Ayı ödülünü kazanmıştır.</a:t>
            </a:r>
          </a:p>
          <a:p>
            <a:pPr algn="just"/>
            <a:r>
              <a:rPr lang="tr-TR" sz="2100" b="1" i="1" dirty="0" smtClean="0">
                <a:latin typeface="+mj-lt"/>
                <a:cs typeface="Times New Roman" pitchFamily="18" charset="0"/>
              </a:rPr>
              <a:t>Kırmızı Fenerler </a:t>
            </a:r>
            <a:r>
              <a:rPr lang="tr-TR" sz="2100" b="1" dirty="0" smtClean="0">
                <a:latin typeface="+mj-lt"/>
                <a:cs typeface="Times New Roman" pitchFamily="18" charset="0"/>
              </a:rPr>
              <a:t>(</a:t>
            </a:r>
            <a:r>
              <a:rPr lang="tr-TR" sz="2100" b="1" dirty="0" err="1" smtClean="0">
                <a:latin typeface="+mj-lt"/>
                <a:cs typeface="Times New Roman" pitchFamily="18" charset="0"/>
              </a:rPr>
              <a:t>Zhang</a:t>
            </a:r>
            <a:r>
              <a:rPr lang="tr-TR" sz="2100" b="1" dirty="0" smtClean="0">
                <a:latin typeface="+mj-lt"/>
                <a:cs typeface="Times New Roman" pitchFamily="18" charset="0"/>
              </a:rPr>
              <a:t> </a:t>
            </a:r>
            <a:r>
              <a:rPr lang="tr-TR" sz="2100" b="1" dirty="0" err="1" smtClean="0">
                <a:latin typeface="+mj-lt"/>
                <a:cs typeface="Times New Roman" pitchFamily="18" charset="0"/>
              </a:rPr>
              <a:t>Yimou</a:t>
            </a:r>
            <a:r>
              <a:rPr lang="tr-TR" sz="2100" b="1" dirty="0" smtClean="0">
                <a:latin typeface="+mj-lt"/>
                <a:cs typeface="Times New Roman" pitchFamily="18" charset="0"/>
              </a:rPr>
              <a:t>, 1991): </a:t>
            </a:r>
            <a:r>
              <a:rPr lang="tr-TR" sz="2100" dirty="0" smtClean="0">
                <a:latin typeface="+mj-lt"/>
                <a:cs typeface="Times New Roman" pitchFamily="18" charset="0"/>
              </a:rPr>
              <a:t>1920’li yıllarda geçen filmde zengin bir erkeğin haremi konu alınmaktadır (</a:t>
            </a:r>
            <a:r>
              <a:rPr lang="tr-TR" sz="2100" dirty="0" err="1" smtClean="0">
                <a:latin typeface="+mj-lt"/>
                <a:cs typeface="Times New Roman" pitchFamily="18" charset="0"/>
              </a:rPr>
              <a:t>Nochimson</a:t>
            </a:r>
            <a:r>
              <a:rPr lang="tr-TR" sz="2100" dirty="0" smtClean="0">
                <a:latin typeface="+mj-lt"/>
                <a:cs typeface="Times New Roman" pitchFamily="18" charset="0"/>
              </a:rPr>
              <a:t>, 2013, s.386).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0"/>
            <a:ext cx="8363272" cy="6858000"/>
          </a:xfrm>
        </p:spPr>
        <p:txBody>
          <a:bodyPr>
            <a:noAutofit/>
          </a:bodyPr>
          <a:lstStyle/>
          <a:p>
            <a:pPr algn="just"/>
            <a:r>
              <a:rPr lang="tr-TR" sz="2100" b="1" i="1" dirty="0" smtClean="0">
                <a:latin typeface="+mj-lt"/>
                <a:cs typeface="Calibri" pitchFamily="34" charset="0"/>
              </a:rPr>
              <a:t>Yaşamak</a:t>
            </a:r>
            <a:r>
              <a:rPr lang="tr-TR" sz="2100" b="1" dirty="0" smtClean="0">
                <a:latin typeface="+mj-lt"/>
                <a:cs typeface="Calibri" pitchFamily="34" charset="0"/>
              </a:rPr>
              <a:t> (</a:t>
            </a:r>
            <a:r>
              <a:rPr lang="tr-TR" sz="2100" b="1" dirty="0" err="1" smtClean="0">
                <a:latin typeface="+mj-lt"/>
                <a:cs typeface="Calibri" pitchFamily="34" charset="0"/>
              </a:rPr>
              <a:t>Zhang</a:t>
            </a:r>
            <a:r>
              <a:rPr lang="tr-TR" sz="2100" b="1" dirty="0" smtClean="0">
                <a:latin typeface="+mj-lt"/>
                <a:cs typeface="Calibri" pitchFamily="34" charset="0"/>
              </a:rPr>
              <a:t> </a:t>
            </a:r>
            <a:r>
              <a:rPr lang="tr-TR" sz="2100" b="1" dirty="0" err="1" smtClean="0">
                <a:latin typeface="+mj-lt"/>
                <a:cs typeface="Calibri" pitchFamily="34" charset="0"/>
              </a:rPr>
              <a:t>Yimou</a:t>
            </a:r>
            <a:r>
              <a:rPr lang="tr-TR" sz="2100" b="1" dirty="0" smtClean="0">
                <a:latin typeface="+mj-lt"/>
                <a:cs typeface="Calibri" pitchFamily="34" charset="0"/>
              </a:rPr>
              <a:t>, 1994): </a:t>
            </a:r>
            <a:r>
              <a:rPr lang="tr-TR" sz="2100" dirty="0" smtClean="0">
                <a:latin typeface="+mj-lt"/>
                <a:cs typeface="Calibri" pitchFamily="34" charset="0"/>
              </a:rPr>
              <a:t>“Kızıl Muhafızlar tarafından tüm doktorları tutuklanan ve yerlerine küstah, eğitimsiz, ne yaptıklarını bilmeyen gençlerin yerleştirildiği bir hastanede doğum yaparken ölen genç bir kızın hikayesi” anlatılmaktadır. Film Çin’de sansür edilirken; Cannes Film Festivali’nde üç ödül kazanmıştır (</a:t>
            </a:r>
            <a:r>
              <a:rPr lang="tr-TR" sz="2100" dirty="0" err="1" smtClean="0">
                <a:latin typeface="+mj-lt"/>
                <a:cs typeface="Calibri" pitchFamily="34" charset="0"/>
              </a:rPr>
              <a:t>Nochimson</a:t>
            </a:r>
            <a:r>
              <a:rPr lang="tr-TR" sz="2100" dirty="0" smtClean="0">
                <a:latin typeface="+mj-lt"/>
                <a:cs typeface="Calibri" pitchFamily="34" charset="0"/>
              </a:rPr>
              <a:t>, 2013, s.387).</a:t>
            </a:r>
          </a:p>
          <a:p>
            <a:pPr algn="just"/>
            <a:r>
              <a:rPr lang="tr-TR" sz="2100" b="1" dirty="0" smtClean="0">
                <a:latin typeface="+mj-lt"/>
                <a:cs typeface="Calibri" pitchFamily="34" charset="0"/>
              </a:rPr>
              <a:t>TIANANMEN MEYDANI OLAYLARI: </a:t>
            </a:r>
            <a:r>
              <a:rPr lang="tr-TR" sz="2100" dirty="0" err="1" smtClean="0">
                <a:latin typeface="+mj-lt"/>
                <a:cs typeface="Calibri" pitchFamily="34" charset="0"/>
              </a:rPr>
              <a:t>Tiananmen</a:t>
            </a:r>
            <a:r>
              <a:rPr lang="tr-TR" sz="2100" dirty="0" smtClean="0">
                <a:latin typeface="+mj-lt"/>
                <a:cs typeface="Calibri" pitchFamily="34" charset="0"/>
              </a:rPr>
              <a:t> Meydanı’ndaki olaylar demokrasi ve serbest Pazar savunucusu Hu </a:t>
            </a:r>
            <a:r>
              <a:rPr lang="tr-TR" sz="2100" dirty="0" err="1" smtClean="0">
                <a:latin typeface="+mj-lt"/>
                <a:cs typeface="Calibri" pitchFamily="34" charset="0"/>
              </a:rPr>
              <a:t>Yaobang’ın</a:t>
            </a:r>
            <a:r>
              <a:rPr lang="tr-TR" sz="2100" dirty="0" smtClean="0">
                <a:latin typeface="+mj-lt"/>
                <a:cs typeface="Calibri" pitchFamily="34" charset="0"/>
              </a:rPr>
              <a:t> ölümünün ardından başlamış; öğrenciler ve entelektüeller hem </a:t>
            </a:r>
            <a:r>
              <a:rPr lang="tr-TR" sz="2100" dirty="0" err="1" smtClean="0">
                <a:latin typeface="+mj-lt"/>
                <a:cs typeface="Calibri" pitchFamily="34" charset="0"/>
              </a:rPr>
              <a:t>Hu’nun</a:t>
            </a:r>
            <a:r>
              <a:rPr lang="tr-TR" sz="2100" dirty="0" smtClean="0">
                <a:latin typeface="+mj-lt"/>
                <a:cs typeface="Calibri" pitchFamily="34" charset="0"/>
              </a:rPr>
              <a:t> yasını tutmak hem de hükümete reform çağrısında bulunmak için </a:t>
            </a:r>
            <a:r>
              <a:rPr lang="tr-TR" sz="2100" dirty="0" err="1" smtClean="0">
                <a:latin typeface="+mj-lt"/>
                <a:cs typeface="Calibri" pitchFamily="34" charset="0"/>
              </a:rPr>
              <a:t>Tiananmen</a:t>
            </a:r>
            <a:r>
              <a:rPr lang="tr-TR" sz="2100" dirty="0" smtClean="0">
                <a:latin typeface="+mj-lt"/>
                <a:cs typeface="Calibri" pitchFamily="34" charset="0"/>
              </a:rPr>
              <a:t> Meydanı’nda toplanmıştır. Hükümet başta gösterilere izin verse de sonradan göstericileri dağıtmak için tanklar göndermiş ve protestocuların bir kısmı tutuklanırken; bir kısmı da öldürülmüştür (387-388). Çin’in Altıncı Kuşak yönetmenleri arasında ismi anılan </a:t>
            </a:r>
            <a:r>
              <a:rPr lang="tr-TR" sz="2100" dirty="0" err="1" smtClean="0">
                <a:latin typeface="+mj-lt"/>
                <a:cs typeface="Calibri" pitchFamily="34" charset="0"/>
              </a:rPr>
              <a:t>jia</a:t>
            </a:r>
            <a:r>
              <a:rPr lang="tr-TR" sz="2100" dirty="0" smtClean="0">
                <a:latin typeface="+mj-lt"/>
                <a:cs typeface="Calibri" pitchFamily="34" charset="0"/>
              </a:rPr>
              <a:t> </a:t>
            </a:r>
            <a:r>
              <a:rPr lang="tr-TR" sz="2100" dirty="0" err="1" smtClean="0">
                <a:latin typeface="+mj-lt"/>
                <a:cs typeface="Calibri" pitchFamily="34" charset="0"/>
              </a:rPr>
              <a:t>Zhangke</a:t>
            </a:r>
            <a:r>
              <a:rPr lang="tr-TR" sz="2100" dirty="0" smtClean="0">
                <a:latin typeface="+mj-lt"/>
                <a:cs typeface="Calibri" pitchFamily="34" charset="0"/>
              </a:rPr>
              <a:t> </a:t>
            </a:r>
            <a:r>
              <a:rPr lang="tr-TR" sz="2100" dirty="0" err="1" smtClean="0">
                <a:latin typeface="+mj-lt"/>
                <a:cs typeface="Calibri" pitchFamily="34" charset="0"/>
              </a:rPr>
              <a:t>Tiananmen</a:t>
            </a:r>
            <a:r>
              <a:rPr lang="tr-TR" sz="2100" dirty="0" smtClean="0">
                <a:latin typeface="+mj-lt"/>
                <a:cs typeface="Calibri" pitchFamily="34" charset="0"/>
              </a:rPr>
              <a:t> Meydanı’nda yaşanan olaylardan etkilenmiş; hükümetin baskısı ve başkaldıran bireyler arasındaki çatışmayı filmlerine taşımıştır (s.388).</a:t>
            </a:r>
          </a:p>
          <a:p>
            <a:pPr algn="just"/>
            <a:r>
              <a:rPr lang="tr-TR" sz="2100" b="1" dirty="0" smtClean="0">
                <a:latin typeface="+mj-lt"/>
                <a:cs typeface="Calibri" pitchFamily="34" charset="0"/>
              </a:rPr>
              <a:t>Altıncı Kuşak: </a:t>
            </a:r>
            <a:r>
              <a:rPr lang="tr-TR" sz="2100" dirty="0" smtClean="0">
                <a:latin typeface="+mj-lt"/>
                <a:cs typeface="Calibri" pitchFamily="34" charset="0"/>
              </a:rPr>
              <a:t>1990’ların başında film çeken </a:t>
            </a:r>
            <a:r>
              <a:rPr lang="tr-TR" sz="2100" dirty="0" err="1" smtClean="0">
                <a:latin typeface="+mj-lt"/>
                <a:cs typeface="Calibri" pitchFamily="34" charset="0"/>
              </a:rPr>
              <a:t>Zhang</a:t>
            </a:r>
            <a:r>
              <a:rPr lang="tr-TR" sz="2100" dirty="0" smtClean="0">
                <a:latin typeface="+mj-lt"/>
                <a:cs typeface="Calibri" pitchFamily="34" charset="0"/>
              </a:rPr>
              <a:t> </a:t>
            </a:r>
            <a:r>
              <a:rPr lang="tr-TR" sz="2100" dirty="0" err="1" smtClean="0">
                <a:latin typeface="+mj-lt"/>
                <a:cs typeface="Calibri" pitchFamily="34" charset="0"/>
              </a:rPr>
              <a:t>Yuan</a:t>
            </a:r>
            <a:r>
              <a:rPr lang="tr-TR" sz="2100" dirty="0" smtClean="0">
                <a:latin typeface="+mj-lt"/>
                <a:cs typeface="Calibri" pitchFamily="34" charset="0"/>
              </a:rPr>
              <a:t>, </a:t>
            </a:r>
            <a:r>
              <a:rPr lang="tr-TR" sz="2100" dirty="0" err="1" smtClean="0">
                <a:latin typeface="+mj-lt"/>
                <a:cs typeface="Calibri" pitchFamily="34" charset="0"/>
              </a:rPr>
              <a:t>Jia</a:t>
            </a:r>
            <a:r>
              <a:rPr lang="tr-TR" sz="2100" dirty="0" smtClean="0">
                <a:latin typeface="+mj-lt"/>
                <a:cs typeface="Calibri" pitchFamily="34" charset="0"/>
              </a:rPr>
              <a:t> </a:t>
            </a:r>
            <a:r>
              <a:rPr lang="tr-TR" sz="2100" dirty="0" err="1" smtClean="0">
                <a:latin typeface="+mj-lt"/>
                <a:cs typeface="Calibri" pitchFamily="34" charset="0"/>
              </a:rPr>
              <a:t>Zhangke</a:t>
            </a:r>
            <a:r>
              <a:rPr lang="tr-TR" sz="2100" dirty="0" smtClean="0">
                <a:latin typeface="+mj-lt"/>
                <a:cs typeface="Calibri" pitchFamily="34" charset="0"/>
              </a:rPr>
              <a:t> gibi yönetmenler, Altıncı Kuşak olarak adlandırılmıştır. 1960’lar ve 1970’lerde doğan bu yönetmenler, filmlerini gerçekleştirirken çoğunlukla sansürle ve finansal güçlüklerle mücadele etmiştir.</a:t>
            </a:r>
          </a:p>
          <a:p>
            <a:pPr algn="just"/>
            <a:endParaRPr lang="tr-TR" sz="2100" dirty="0" smtClean="0">
              <a:latin typeface="+mj-lt"/>
              <a:cs typeface="Calibri"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548680"/>
            <a:ext cx="8229600" cy="6309320"/>
          </a:xfrm>
        </p:spPr>
        <p:txBody>
          <a:bodyPr>
            <a:noAutofit/>
          </a:bodyPr>
          <a:lstStyle/>
          <a:p>
            <a:pPr algn="just"/>
            <a:r>
              <a:rPr lang="tr-TR" sz="2200" dirty="0" smtClean="0">
                <a:latin typeface="+mj-lt"/>
                <a:cs typeface="Calibri" pitchFamily="34" charset="0"/>
              </a:rPr>
              <a:t>Underground yöntemlerle, yabancı sermayeden yararlanarak filmlerini çekmişler ve uluslararası festivallerde ödüller kazanmışlardır. Ayırt edici bireysel stilleriyle dikkat çeken yönetmenler, eşcinselleri, gangsterleri, marjinalleri ve </a:t>
            </a:r>
            <a:r>
              <a:rPr lang="tr-TR" sz="2200" dirty="0" err="1" smtClean="0">
                <a:latin typeface="+mj-lt"/>
                <a:cs typeface="Calibri" pitchFamily="34" charset="0"/>
              </a:rPr>
              <a:t>rock</a:t>
            </a:r>
            <a:r>
              <a:rPr lang="tr-TR" sz="2200" dirty="0" smtClean="0">
                <a:latin typeface="+mj-lt"/>
                <a:cs typeface="Calibri" pitchFamily="34" charset="0"/>
              </a:rPr>
              <a:t> starları konu almıştır. Filmlerinde belgesel ve </a:t>
            </a:r>
            <a:r>
              <a:rPr lang="tr-TR" sz="2200" dirty="0" err="1" smtClean="0">
                <a:latin typeface="+mj-lt"/>
                <a:cs typeface="Calibri" pitchFamily="34" charset="0"/>
              </a:rPr>
              <a:t>kurmacayı</a:t>
            </a:r>
            <a:r>
              <a:rPr lang="tr-TR" sz="2200" dirty="0" smtClean="0">
                <a:latin typeface="+mj-lt"/>
                <a:cs typeface="Calibri" pitchFamily="34" charset="0"/>
              </a:rPr>
              <a:t> bir araya getirmiş; gerçek mekanları kullanmış (</a:t>
            </a:r>
            <a:r>
              <a:rPr lang="tr-TR" sz="2200" dirty="0" err="1" smtClean="0">
                <a:latin typeface="+mj-lt"/>
                <a:cs typeface="Calibri" pitchFamily="34" charset="0"/>
              </a:rPr>
              <a:t>Reynaud</a:t>
            </a:r>
            <a:r>
              <a:rPr lang="tr-TR" sz="2200" dirty="0" smtClean="0">
                <a:latin typeface="+mj-lt"/>
                <a:cs typeface="Calibri" pitchFamily="34" charset="0"/>
              </a:rPr>
              <a:t>, 2003, s.52) ve hızlı değişim karşısında yaşanan kayıp duygusunu, hayal kırıklıklarını ve endişeyi anlatmışlardır.</a:t>
            </a:r>
          </a:p>
          <a:p>
            <a:pPr algn="just"/>
            <a:r>
              <a:rPr lang="tr-TR" sz="2200" b="1" dirty="0" err="1" smtClean="0">
                <a:latin typeface="+mj-lt"/>
                <a:cs typeface="Calibri" pitchFamily="34" charset="0"/>
              </a:rPr>
              <a:t>Jia</a:t>
            </a:r>
            <a:r>
              <a:rPr lang="tr-TR" sz="2200" b="1" dirty="0" smtClean="0">
                <a:latin typeface="+mj-lt"/>
                <a:cs typeface="Calibri" pitchFamily="34" charset="0"/>
              </a:rPr>
              <a:t> </a:t>
            </a:r>
            <a:r>
              <a:rPr lang="tr-TR" sz="2200" b="1" dirty="0" err="1" smtClean="0">
                <a:latin typeface="+mj-lt"/>
                <a:cs typeface="Calibri" pitchFamily="34" charset="0"/>
              </a:rPr>
              <a:t>Zhangke</a:t>
            </a:r>
            <a:r>
              <a:rPr lang="tr-TR" sz="2200" b="1" dirty="0" smtClean="0">
                <a:latin typeface="+mj-lt"/>
                <a:cs typeface="Calibri" pitchFamily="34" charset="0"/>
              </a:rPr>
              <a:t>: </a:t>
            </a:r>
            <a:r>
              <a:rPr lang="tr-TR" sz="2200" dirty="0" smtClean="0">
                <a:latin typeface="+mj-lt"/>
                <a:cs typeface="Calibri" pitchFamily="34" charset="0"/>
              </a:rPr>
              <a:t>1970 yılında doğmuştur. </a:t>
            </a:r>
            <a:r>
              <a:rPr lang="tr-TR" sz="2200" dirty="0" err="1" smtClean="0">
                <a:latin typeface="+mj-lt"/>
                <a:cs typeface="Calibri" pitchFamily="34" charset="0"/>
              </a:rPr>
              <a:t>Jia’nın</a:t>
            </a:r>
            <a:r>
              <a:rPr lang="tr-TR" sz="2200" dirty="0" smtClean="0">
                <a:latin typeface="+mj-lt"/>
                <a:cs typeface="Calibri" pitchFamily="34" charset="0"/>
              </a:rPr>
              <a:t> dedesi cerrah olduğu için ailesi Çin’i yabancı etkilere açan fikirlerin temsilcisi olma tehdidinin bir taşıyıcısı olarak görülmüş ve sürgün edilmiştir. </a:t>
            </a:r>
            <a:r>
              <a:rPr lang="tr-TR" sz="2200" dirty="0" err="1" smtClean="0">
                <a:latin typeface="+mj-lt"/>
                <a:cs typeface="Calibri" pitchFamily="34" charset="0"/>
              </a:rPr>
              <a:t>Jia’nın</a:t>
            </a:r>
            <a:r>
              <a:rPr lang="tr-TR" sz="2200" dirty="0" smtClean="0">
                <a:latin typeface="+mj-lt"/>
                <a:cs typeface="Calibri" pitchFamily="34" charset="0"/>
              </a:rPr>
              <a:t> hayatını iki önemli olay, Kültür Devrimi ve </a:t>
            </a:r>
            <a:r>
              <a:rPr lang="tr-TR" sz="2200" dirty="0" err="1" smtClean="0">
                <a:latin typeface="+mj-lt"/>
                <a:cs typeface="Calibri" pitchFamily="34" charset="0"/>
              </a:rPr>
              <a:t>Tiananmen</a:t>
            </a:r>
            <a:r>
              <a:rPr lang="tr-TR" sz="2200" dirty="0" smtClean="0">
                <a:latin typeface="+mj-lt"/>
                <a:cs typeface="Calibri" pitchFamily="34" charset="0"/>
              </a:rPr>
              <a:t> Meydanı’ndaki olaylar şekillendirmiştir. </a:t>
            </a:r>
            <a:r>
              <a:rPr lang="tr-TR" sz="2200" dirty="0" err="1" smtClean="0">
                <a:latin typeface="+mj-lt"/>
                <a:cs typeface="Calibri" pitchFamily="34" charset="0"/>
              </a:rPr>
              <a:t>Jia</a:t>
            </a:r>
            <a:r>
              <a:rPr lang="tr-TR" sz="2200" dirty="0" smtClean="0">
                <a:latin typeface="+mj-lt"/>
                <a:cs typeface="Calibri" pitchFamily="34" charset="0"/>
              </a:rPr>
              <a:t>, </a:t>
            </a:r>
            <a:r>
              <a:rPr lang="tr-TR" sz="2200" dirty="0" err="1" smtClean="0">
                <a:latin typeface="+mj-lt"/>
                <a:cs typeface="Calibri" pitchFamily="34" charset="0"/>
              </a:rPr>
              <a:t>Beijing</a:t>
            </a:r>
            <a:r>
              <a:rPr lang="tr-TR" sz="2200" dirty="0" smtClean="0">
                <a:latin typeface="+mj-lt"/>
                <a:cs typeface="Calibri" pitchFamily="34" charset="0"/>
              </a:rPr>
              <a:t> Film Akademisi’nde kısa filmler çekmiş; Çin’in Beşinci Kuşak yönetmenlerinin filmlerinden, özellikle de </a:t>
            </a:r>
            <a:r>
              <a:rPr lang="tr-TR" sz="2200" dirty="0" err="1" smtClean="0">
                <a:latin typeface="+mj-lt"/>
                <a:cs typeface="Calibri" pitchFamily="34" charset="0"/>
              </a:rPr>
              <a:t>Chen</a:t>
            </a:r>
            <a:r>
              <a:rPr lang="tr-TR" sz="2200" dirty="0" smtClean="0">
                <a:latin typeface="+mj-lt"/>
                <a:cs typeface="Calibri" pitchFamily="34" charset="0"/>
              </a:rPr>
              <a:t> </a:t>
            </a:r>
            <a:r>
              <a:rPr lang="tr-TR" sz="2200" dirty="0" err="1" smtClean="0">
                <a:latin typeface="+mj-lt"/>
                <a:cs typeface="Calibri" pitchFamily="34" charset="0"/>
              </a:rPr>
              <a:t>Kaige’nin</a:t>
            </a:r>
            <a:r>
              <a:rPr lang="tr-TR" sz="2200" dirty="0" smtClean="0">
                <a:latin typeface="+mj-lt"/>
                <a:cs typeface="Calibri" pitchFamily="34" charset="0"/>
              </a:rPr>
              <a:t> </a:t>
            </a:r>
            <a:r>
              <a:rPr lang="tr-TR" sz="2200" i="1" dirty="0" smtClean="0">
                <a:latin typeface="+mj-lt"/>
                <a:cs typeface="Calibri" pitchFamily="34" charset="0"/>
              </a:rPr>
              <a:t>Sarı Toprak </a:t>
            </a:r>
            <a:r>
              <a:rPr lang="tr-TR" sz="2200" dirty="0" smtClean="0">
                <a:latin typeface="+mj-lt"/>
                <a:cs typeface="Calibri" pitchFamily="34" charset="0"/>
              </a:rPr>
              <a:t>filminden </a:t>
            </a:r>
            <a:r>
              <a:rPr lang="tr-TR" sz="2200" dirty="0" smtClean="0">
                <a:latin typeface="+mj-lt"/>
                <a:cs typeface="Calibri" pitchFamily="34" charset="0"/>
              </a:rPr>
              <a:t>etkilenmiştir(</a:t>
            </a:r>
            <a:r>
              <a:rPr lang="tr-TR" sz="2200" dirty="0" err="1" smtClean="0">
                <a:latin typeface="+mj-lt"/>
                <a:cs typeface="Calibri" pitchFamily="34" charset="0"/>
              </a:rPr>
              <a:t>Nochimson</a:t>
            </a:r>
            <a:r>
              <a:rPr lang="tr-TR" sz="2200" dirty="0" smtClean="0">
                <a:latin typeface="+mj-lt"/>
                <a:cs typeface="Calibri" pitchFamily="34" charset="0"/>
              </a:rPr>
              <a:t>, 2013).</a:t>
            </a:r>
          </a:p>
          <a:p>
            <a:pPr algn="just"/>
            <a:endParaRPr lang="tr-TR" sz="1800" dirty="0">
              <a:latin typeface="+mj-lt"/>
              <a:cs typeface="Calibri"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1"/>
          </p:nvPr>
        </p:nvSpPr>
        <p:spPr>
          <a:xfrm>
            <a:off x="457200" y="260648"/>
            <a:ext cx="8229600" cy="6597352"/>
          </a:xfrm>
        </p:spPr>
        <p:txBody>
          <a:bodyPr>
            <a:noAutofit/>
          </a:bodyPr>
          <a:lstStyle/>
          <a:p>
            <a:pPr algn="just"/>
            <a:r>
              <a:rPr lang="tr-TR" sz="2200" dirty="0" err="1" smtClean="0">
                <a:latin typeface="+mj-lt"/>
              </a:rPr>
              <a:t>Jia</a:t>
            </a:r>
            <a:r>
              <a:rPr lang="tr-TR" sz="2200" dirty="0" smtClean="0">
                <a:latin typeface="+mj-lt"/>
              </a:rPr>
              <a:t>, filmlerini komünist ideolojiyi desteklemek için değil, sorgulamak için çekmiştir. Bazı eleştirmenler filmlerini post-sosyalist gerçekçilik olarak adlandırmıştır. Çoğunlukla Avrupalı yatırımcıların desteğiyle çektiği filmlerde, toplumsal değişimi görüntülemeye gayret etmiştir. </a:t>
            </a:r>
            <a:r>
              <a:rPr lang="tr-TR" sz="2200" dirty="0" err="1" smtClean="0">
                <a:latin typeface="+mj-lt"/>
              </a:rPr>
              <a:t>Jia</a:t>
            </a:r>
            <a:r>
              <a:rPr lang="tr-TR" sz="2200" dirty="0" smtClean="0">
                <a:latin typeface="+mj-lt"/>
              </a:rPr>
              <a:t> filmlerini başat bir olay örgüsü ve yan olayların anlatımıyla değil, aynı toplumsal çevre içinde yer alan karakterlerin öykülerine  eşit oranda yer vererek şekillendirmiştir (</a:t>
            </a:r>
            <a:r>
              <a:rPr lang="tr-TR" sz="2200" dirty="0" err="1" smtClean="0">
                <a:latin typeface="+mj-lt"/>
              </a:rPr>
              <a:t>Nochimson</a:t>
            </a:r>
            <a:r>
              <a:rPr lang="tr-TR" sz="2200" dirty="0" smtClean="0">
                <a:latin typeface="+mj-lt"/>
              </a:rPr>
              <a:t>, 2013).</a:t>
            </a:r>
          </a:p>
          <a:p>
            <a:pPr algn="just"/>
            <a:r>
              <a:rPr lang="tr-TR" sz="2200" b="1" dirty="0" smtClean="0">
                <a:latin typeface="+mj-lt"/>
              </a:rPr>
              <a:t>Peron (</a:t>
            </a:r>
            <a:r>
              <a:rPr lang="tr-TR" sz="2200" b="1" dirty="0" err="1" smtClean="0">
                <a:latin typeface="+mj-lt"/>
              </a:rPr>
              <a:t>Jia</a:t>
            </a:r>
            <a:r>
              <a:rPr lang="tr-TR" sz="2200" b="1" dirty="0" smtClean="0">
                <a:latin typeface="+mj-lt"/>
              </a:rPr>
              <a:t> </a:t>
            </a:r>
            <a:r>
              <a:rPr lang="tr-TR" sz="2200" b="1" dirty="0" err="1" smtClean="0">
                <a:latin typeface="+mj-lt"/>
              </a:rPr>
              <a:t>Zhangke</a:t>
            </a:r>
            <a:r>
              <a:rPr lang="tr-TR" sz="2200" b="1" dirty="0" smtClean="0">
                <a:latin typeface="+mj-lt"/>
              </a:rPr>
              <a:t>, 2000): </a:t>
            </a:r>
            <a:r>
              <a:rPr lang="tr-TR" sz="2200" dirty="0" smtClean="0">
                <a:latin typeface="+mj-lt"/>
              </a:rPr>
              <a:t>Çin’in Kültür Devrimi’nin etkilerinden sıyrılmaya başladığı 1980’li yılların değişimlerini konu alır. Filmin başında “kültür takımı” denilen bir grupta yer alan ve ÇHÇ ideolojisini anlatan gösteriler gerçekleştiren gençler, filmin sonunda </a:t>
            </a:r>
            <a:r>
              <a:rPr lang="tr-TR" sz="2200" i="1" dirty="0" err="1" smtClean="0">
                <a:latin typeface="+mj-lt"/>
              </a:rPr>
              <a:t>rock</a:t>
            </a:r>
            <a:r>
              <a:rPr lang="tr-TR" sz="2200" i="1" dirty="0" smtClean="0">
                <a:latin typeface="+mj-lt"/>
              </a:rPr>
              <a:t> </a:t>
            </a:r>
            <a:r>
              <a:rPr lang="tr-TR" sz="2200" i="1" dirty="0" err="1" smtClean="0">
                <a:latin typeface="+mj-lt"/>
              </a:rPr>
              <a:t>and</a:t>
            </a:r>
            <a:r>
              <a:rPr lang="tr-TR" sz="2200" i="1" dirty="0" smtClean="0">
                <a:latin typeface="+mj-lt"/>
              </a:rPr>
              <a:t> </a:t>
            </a:r>
            <a:r>
              <a:rPr lang="tr-TR" sz="2200" i="1" dirty="0" err="1" smtClean="0">
                <a:latin typeface="+mj-lt"/>
              </a:rPr>
              <a:t>roll</a:t>
            </a:r>
            <a:r>
              <a:rPr lang="tr-TR" sz="2200" i="1" dirty="0" smtClean="0">
                <a:latin typeface="+mj-lt"/>
              </a:rPr>
              <a:t> </a:t>
            </a:r>
            <a:r>
              <a:rPr lang="tr-TR" sz="2200" dirty="0" smtClean="0">
                <a:latin typeface="+mj-lt"/>
              </a:rPr>
              <a:t>partileri düzenlerler. Filmin başında gençler ideolojiyi daha fazla benimsemeleri için yaşlılar tarafından azarlanırken; filmin sonunda tiyatro kumpanyalarının özelleştirilmesiyle karşı karşıya kalırlar. Bazı teknolojik gelişmeleri ve yeni özgürlükleri sunan filmin ilerleyen bölümlerinde, gençler rüyalarından vazgeçmeye ve Çin toplumsal sisteminde çarkın dişlisi olmaya zorlanırlar (</a:t>
            </a:r>
            <a:r>
              <a:rPr lang="tr-TR" sz="2200" dirty="0" err="1" smtClean="0">
                <a:latin typeface="+mj-lt"/>
              </a:rPr>
              <a:t>Nochimson</a:t>
            </a:r>
            <a:r>
              <a:rPr lang="tr-TR" sz="2200" dirty="0" smtClean="0">
                <a:latin typeface="+mj-lt"/>
              </a:rPr>
              <a:t>, 2013, s.388-389).</a:t>
            </a:r>
            <a:endParaRPr lang="tr-TR" sz="2200" dirty="0">
              <a:latin typeface="+mj-lt"/>
            </a:endParaRPr>
          </a:p>
        </p:txBody>
      </p:sp>
    </p:spTree>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2898</TotalTime>
  <Words>1613</Words>
  <Application>Microsoft Office PowerPoint</Application>
  <PresentationFormat>Ekran Gösterisi (4:3)</PresentationFormat>
  <Paragraphs>41</Paragraphs>
  <Slides>10</Slides>
  <Notes>1</Notes>
  <HiddenSlides>0</HiddenSlides>
  <MMClips>0</MMClips>
  <ScaleCrop>false</ScaleCrop>
  <HeadingPairs>
    <vt:vector size="4" baseType="variant">
      <vt:variant>
        <vt:lpstr>Tema</vt:lpstr>
      </vt:variant>
      <vt:variant>
        <vt:i4>1</vt:i4>
      </vt:variant>
      <vt:variant>
        <vt:lpstr>Slayt Başlıkları</vt:lpstr>
      </vt:variant>
      <vt:variant>
        <vt:i4>10</vt:i4>
      </vt:variant>
    </vt:vector>
  </HeadingPairs>
  <TitlesOfParts>
    <vt:vector size="11" baseType="lpstr">
      <vt:lpstr>Ofis Teması</vt:lpstr>
      <vt:lpstr>ÇİN TARİHİ</vt:lpstr>
      <vt:lpstr>ÇİN SİNEMASI</vt:lpstr>
      <vt:lpstr>Slayt 3</vt:lpstr>
      <vt:lpstr>Slayt 4</vt:lpstr>
      <vt:lpstr>Slayt 5</vt:lpstr>
      <vt:lpstr>Slayt 6</vt:lpstr>
      <vt:lpstr>Slayt 7</vt:lpstr>
      <vt:lpstr>Slayt 8</vt:lpstr>
      <vt:lpstr>Slayt 9</vt:lpstr>
      <vt:lpstr>Slayt 10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SİNEMANIN İLK YILLARI</dc:title>
  <dc:creator>iletisim</dc:creator>
  <cp:lastModifiedBy>Windows User</cp:lastModifiedBy>
  <cp:revision>260</cp:revision>
  <dcterms:created xsi:type="dcterms:W3CDTF">2018-10-25T18:01:29Z</dcterms:created>
  <dcterms:modified xsi:type="dcterms:W3CDTF">2020-05-11T23:59:08Z</dcterms:modified>
</cp:coreProperties>
</file>