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4" r:id="rId9"/>
    <p:sldId id="266"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4" autoAdjust="0"/>
    <p:restoredTop sz="94660"/>
  </p:normalViewPr>
  <p:slideViewPr>
    <p:cSldViewPr snapToGrid="0">
      <p:cViewPr varScale="1">
        <p:scale>
          <a:sx n="91" d="100"/>
          <a:sy n="91" d="100"/>
        </p:scale>
        <p:origin x="-534" y="-11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E20370C2-FB4F-4122-8049-FE97395C901B}" type="datetimeFigureOut">
              <a:rPr lang="tr-TR" smtClean="0"/>
              <a:pPr/>
              <a:t>28.12.2020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F4DC942-ADD9-4AA6-A28E-E8C73FBC9B7B}" type="slidenum">
              <a:rPr lang="tr-TR" smtClean="0"/>
              <a:pPr/>
              <a:t>‹#›</a:t>
            </a:fld>
            <a:endParaRPr lang="tr-TR"/>
          </a:p>
        </p:txBody>
      </p:sp>
    </p:spTree>
    <p:extLst>
      <p:ext uri="{BB962C8B-B14F-4D97-AF65-F5344CB8AC3E}">
        <p14:creationId xmlns:p14="http://schemas.microsoft.com/office/powerpoint/2010/main" xmlns="" val="37204075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20370C2-FB4F-4122-8049-FE97395C901B}" type="datetimeFigureOut">
              <a:rPr lang="tr-TR" smtClean="0"/>
              <a:pPr/>
              <a:t>28.12.2020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F4DC942-ADD9-4AA6-A28E-E8C73FBC9B7B}" type="slidenum">
              <a:rPr lang="tr-TR" smtClean="0"/>
              <a:pPr/>
              <a:t>‹#›</a:t>
            </a:fld>
            <a:endParaRPr lang="tr-TR"/>
          </a:p>
        </p:txBody>
      </p:sp>
    </p:spTree>
    <p:extLst>
      <p:ext uri="{BB962C8B-B14F-4D97-AF65-F5344CB8AC3E}">
        <p14:creationId xmlns:p14="http://schemas.microsoft.com/office/powerpoint/2010/main" xmlns="" val="30774498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20370C2-FB4F-4122-8049-FE97395C901B}" type="datetimeFigureOut">
              <a:rPr lang="tr-TR" smtClean="0"/>
              <a:pPr/>
              <a:t>28.12.2020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F4DC942-ADD9-4AA6-A28E-E8C73FBC9B7B}" type="slidenum">
              <a:rPr lang="tr-TR" smtClean="0"/>
              <a:pPr/>
              <a:t>‹#›</a:t>
            </a:fld>
            <a:endParaRPr lang="tr-TR"/>
          </a:p>
        </p:txBody>
      </p:sp>
    </p:spTree>
    <p:extLst>
      <p:ext uri="{BB962C8B-B14F-4D97-AF65-F5344CB8AC3E}">
        <p14:creationId xmlns:p14="http://schemas.microsoft.com/office/powerpoint/2010/main" xmlns="" val="36165275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20370C2-FB4F-4122-8049-FE97395C901B}" type="datetimeFigureOut">
              <a:rPr lang="tr-TR" smtClean="0"/>
              <a:pPr/>
              <a:t>28.12.2020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F4DC942-ADD9-4AA6-A28E-E8C73FBC9B7B}" type="slidenum">
              <a:rPr lang="tr-TR" smtClean="0"/>
              <a:pPr/>
              <a:t>‹#›</a:t>
            </a:fld>
            <a:endParaRPr lang="tr-TR"/>
          </a:p>
        </p:txBody>
      </p:sp>
    </p:spTree>
    <p:extLst>
      <p:ext uri="{BB962C8B-B14F-4D97-AF65-F5344CB8AC3E}">
        <p14:creationId xmlns:p14="http://schemas.microsoft.com/office/powerpoint/2010/main" xmlns="" val="40800980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E20370C2-FB4F-4122-8049-FE97395C901B}" type="datetimeFigureOut">
              <a:rPr lang="tr-TR" smtClean="0"/>
              <a:pPr/>
              <a:t>28.12.2020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F4DC942-ADD9-4AA6-A28E-E8C73FBC9B7B}" type="slidenum">
              <a:rPr lang="tr-TR" smtClean="0"/>
              <a:pPr/>
              <a:t>‹#›</a:t>
            </a:fld>
            <a:endParaRPr lang="tr-TR"/>
          </a:p>
        </p:txBody>
      </p:sp>
    </p:spTree>
    <p:extLst>
      <p:ext uri="{BB962C8B-B14F-4D97-AF65-F5344CB8AC3E}">
        <p14:creationId xmlns:p14="http://schemas.microsoft.com/office/powerpoint/2010/main" xmlns="" val="39353643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20370C2-FB4F-4122-8049-FE97395C901B}" type="datetimeFigureOut">
              <a:rPr lang="tr-TR" smtClean="0"/>
              <a:pPr/>
              <a:t>28.12.2020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F4DC942-ADD9-4AA6-A28E-E8C73FBC9B7B}" type="slidenum">
              <a:rPr lang="tr-TR" smtClean="0"/>
              <a:pPr/>
              <a:t>‹#›</a:t>
            </a:fld>
            <a:endParaRPr lang="tr-TR"/>
          </a:p>
        </p:txBody>
      </p:sp>
    </p:spTree>
    <p:extLst>
      <p:ext uri="{BB962C8B-B14F-4D97-AF65-F5344CB8AC3E}">
        <p14:creationId xmlns:p14="http://schemas.microsoft.com/office/powerpoint/2010/main" xmlns="" val="19678363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20370C2-FB4F-4122-8049-FE97395C901B}" type="datetimeFigureOut">
              <a:rPr lang="tr-TR" smtClean="0"/>
              <a:pPr/>
              <a:t>28.12.2020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F4DC942-ADD9-4AA6-A28E-E8C73FBC9B7B}" type="slidenum">
              <a:rPr lang="tr-TR" smtClean="0"/>
              <a:pPr/>
              <a:t>‹#›</a:t>
            </a:fld>
            <a:endParaRPr lang="tr-TR"/>
          </a:p>
        </p:txBody>
      </p:sp>
    </p:spTree>
    <p:extLst>
      <p:ext uri="{BB962C8B-B14F-4D97-AF65-F5344CB8AC3E}">
        <p14:creationId xmlns:p14="http://schemas.microsoft.com/office/powerpoint/2010/main" xmlns="" val="29609848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20370C2-FB4F-4122-8049-FE97395C901B}" type="datetimeFigureOut">
              <a:rPr lang="tr-TR" smtClean="0"/>
              <a:pPr/>
              <a:t>28.12.2020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F4DC942-ADD9-4AA6-A28E-E8C73FBC9B7B}" type="slidenum">
              <a:rPr lang="tr-TR" smtClean="0"/>
              <a:pPr/>
              <a:t>‹#›</a:t>
            </a:fld>
            <a:endParaRPr lang="tr-TR"/>
          </a:p>
        </p:txBody>
      </p:sp>
    </p:spTree>
    <p:extLst>
      <p:ext uri="{BB962C8B-B14F-4D97-AF65-F5344CB8AC3E}">
        <p14:creationId xmlns:p14="http://schemas.microsoft.com/office/powerpoint/2010/main" xmlns="" val="20925122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20370C2-FB4F-4122-8049-FE97395C901B}" type="datetimeFigureOut">
              <a:rPr lang="tr-TR" smtClean="0"/>
              <a:pPr/>
              <a:t>28.12.2020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F4DC942-ADD9-4AA6-A28E-E8C73FBC9B7B}" type="slidenum">
              <a:rPr lang="tr-TR" smtClean="0"/>
              <a:pPr/>
              <a:t>‹#›</a:t>
            </a:fld>
            <a:endParaRPr lang="tr-TR"/>
          </a:p>
        </p:txBody>
      </p:sp>
    </p:spTree>
    <p:extLst>
      <p:ext uri="{BB962C8B-B14F-4D97-AF65-F5344CB8AC3E}">
        <p14:creationId xmlns:p14="http://schemas.microsoft.com/office/powerpoint/2010/main" xmlns="" val="15167801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20370C2-FB4F-4122-8049-FE97395C901B}" type="datetimeFigureOut">
              <a:rPr lang="tr-TR" smtClean="0"/>
              <a:pPr/>
              <a:t>28.12.2020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F4DC942-ADD9-4AA6-A28E-E8C73FBC9B7B}" type="slidenum">
              <a:rPr lang="tr-TR" smtClean="0"/>
              <a:pPr/>
              <a:t>‹#›</a:t>
            </a:fld>
            <a:endParaRPr lang="tr-TR"/>
          </a:p>
        </p:txBody>
      </p:sp>
    </p:spTree>
    <p:extLst>
      <p:ext uri="{BB962C8B-B14F-4D97-AF65-F5344CB8AC3E}">
        <p14:creationId xmlns:p14="http://schemas.microsoft.com/office/powerpoint/2010/main" xmlns="" val="23456286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20370C2-FB4F-4122-8049-FE97395C901B}" type="datetimeFigureOut">
              <a:rPr lang="tr-TR" smtClean="0"/>
              <a:pPr/>
              <a:t>28.12.2020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F4DC942-ADD9-4AA6-A28E-E8C73FBC9B7B}" type="slidenum">
              <a:rPr lang="tr-TR" smtClean="0"/>
              <a:pPr/>
              <a:t>‹#›</a:t>
            </a:fld>
            <a:endParaRPr lang="tr-TR"/>
          </a:p>
        </p:txBody>
      </p:sp>
    </p:spTree>
    <p:extLst>
      <p:ext uri="{BB962C8B-B14F-4D97-AF65-F5344CB8AC3E}">
        <p14:creationId xmlns:p14="http://schemas.microsoft.com/office/powerpoint/2010/main" xmlns="" val="38282693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0370C2-FB4F-4122-8049-FE97395C901B}" type="datetimeFigureOut">
              <a:rPr lang="tr-TR" smtClean="0"/>
              <a:pPr/>
              <a:t>28.12.2020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4DC942-ADD9-4AA6-A28E-E8C73FBC9B7B}" type="slidenum">
              <a:rPr lang="tr-TR" smtClean="0"/>
              <a:pPr/>
              <a:t>‹#›</a:t>
            </a:fld>
            <a:endParaRPr lang="tr-TR"/>
          </a:p>
        </p:txBody>
      </p:sp>
    </p:spTree>
    <p:extLst>
      <p:ext uri="{BB962C8B-B14F-4D97-AF65-F5344CB8AC3E}">
        <p14:creationId xmlns:p14="http://schemas.microsoft.com/office/powerpoint/2010/main" xmlns="" val="39059524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b="1" dirty="0" smtClean="0"/>
              <a:t>SHB335 Afetlerde </a:t>
            </a:r>
            <a:r>
              <a:rPr lang="tr-TR" b="1" dirty="0" err="1" smtClean="0"/>
              <a:t>Psikososyal</a:t>
            </a:r>
            <a:r>
              <a:rPr lang="tr-TR" b="1" smtClean="0"/>
              <a:t> Destek Hizmetleri</a:t>
            </a:r>
            <a:r>
              <a:rPr lang="tr-TR" dirty="0" smtClean="0"/>
              <a:t/>
            </a:r>
            <a:br>
              <a:rPr lang="tr-TR" dirty="0" smtClean="0"/>
            </a:br>
            <a:r>
              <a:rPr lang="tr-TR" dirty="0" err="1" smtClean="0"/>
              <a:t>Psiko</a:t>
            </a:r>
            <a:r>
              <a:rPr lang="tr-TR" dirty="0" smtClean="0"/>
              <a:t> Sosyal Destek</a:t>
            </a:r>
            <a:endParaRPr lang="tr-TR" dirty="0"/>
          </a:p>
        </p:txBody>
      </p:sp>
      <p:sp>
        <p:nvSpPr>
          <p:cNvPr id="3" name="Alt Başlık 2"/>
          <p:cNvSpPr>
            <a:spLocks noGrp="1"/>
          </p:cNvSpPr>
          <p:nvPr>
            <p:ph type="subTitle" idx="1"/>
          </p:nvPr>
        </p:nvSpPr>
        <p:spPr/>
        <p:txBody>
          <a:bodyPr>
            <a:normAutofit lnSpcReduction="10000"/>
          </a:bodyPr>
          <a:lstStyle/>
          <a:p>
            <a:r>
              <a:rPr lang="tr-TR" dirty="0" smtClean="0"/>
              <a:t>Doç. Dr. Melahat DEMİRBİLEK</a:t>
            </a:r>
          </a:p>
          <a:p>
            <a:r>
              <a:rPr lang="tr-TR" dirty="0" smtClean="0"/>
              <a:t>Ankara Üniversitesi </a:t>
            </a:r>
          </a:p>
          <a:p>
            <a:r>
              <a:rPr lang="tr-TR" dirty="0" smtClean="0"/>
              <a:t>Sağlık Bilimleri Fakültesi</a:t>
            </a:r>
          </a:p>
          <a:p>
            <a:r>
              <a:rPr lang="tr-TR" dirty="0" smtClean="0"/>
              <a:t>Sosyal Hizmet Bölümü</a:t>
            </a:r>
          </a:p>
          <a:p>
            <a:endParaRPr lang="tr-TR" dirty="0"/>
          </a:p>
        </p:txBody>
      </p:sp>
    </p:spTree>
    <p:extLst>
      <p:ext uri="{BB962C8B-B14F-4D97-AF65-F5344CB8AC3E}">
        <p14:creationId xmlns:p14="http://schemas.microsoft.com/office/powerpoint/2010/main" xmlns="" val="9354417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a:t>
            </a:r>
            <a:endParaRPr lang="tr-TR" dirty="0"/>
          </a:p>
        </p:txBody>
      </p:sp>
      <p:sp>
        <p:nvSpPr>
          <p:cNvPr id="3" name="İçerik Yer Tutucusu 2"/>
          <p:cNvSpPr>
            <a:spLocks noGrp="1"/>
          </p:cNvSpPr>
          <p:nvPr>
            <p:ph idx="1"/>
          </p:nvPr>
        </p:nvSpPr>
        <p:spPr/>
        <p:txBody>
          <a:bodyPr/>
          <a:lstStyle/>
          <a:p>
            <a:r>
              <a:rPr lang="tr-TR" dirty="0" smtClean="0"/>
              <a:t>Afetlerde </a:t>
            </a:r>
            <a:r>
              <a:rPr lang="tr-TR" dirty="0" err="1" smtClean="0"/>
              <a:t>Psiko</a:t>
            </a:r>
            <a:r>
              <a:rPr lang="tr-TR" dirty="0" smtClean="0"/>
              <a:t> Sosyal destek Uygulama Rehberi (2008). Türk </a:t>
            </a:r>
            <a:r>
              <a:rPr lang="tr-TR" dirty="0" err="1" smtClean="0"/>
              <a:t>Kızılayı</a:t>
            </a:r>
            <a:r>
              <a:rPr lang="tr-TR" dirty="0" smtClean="0"/>
              <a:t>, 1. Basım. Ankara.</a:t>
            </a:r>
            <a:endParaRPr lang="tr-TR" dirty="0"/>
          </a:p>
        </p:txBody>
      </p:sp>
    </p:spTree>
    <p:extLst>
      <p:ext uri="{BB962C8B-B14F-4D97-AF65-F5344CB8AC3E}">
        <p14:creationId xmlns:p14="http://schemas.microsoft.com/office/powerpoint/2010/main" xmlns="" val="19485110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Psikososyal</a:t>
            </a:r>
            <a:r>
              <a:rPr lang="tr-TR" dirty="0" smtClean="0"/>
              <a:t> Destek Nedir?</a:t>
            </a:r>
            <a:endParaRPr lang="tr-TR" dirty="0"/>
          </a:p>
        </p:txBody>
      </p:sp>
      <p:sp>
        <p:nvSpPr>
          <p:cNvPr id="3" name="İçerik Yer Tutucusu 2"/>
          <p:cNvSpPr>
            <a:spLocks noGrp="1"/>
          </p:cNvSpPr>
          <p:nvPr>
            <p:ph idx="1"/>
          </p:nvPr>
        </p:nvSpPr>
        <p:spPr/>
        <p:txBody>
          <a:bodyPr/>
          <a:lstStyle/>
          <a:p>
            <a:r>
              <a:rPr lang="tr-TR" dirty="0" err="1" smtClean="0"/>
              <a:t>Psikososyal</a:t>
            </a:r>
            <a:r>
              <a:rPr lang="tr-TR" dirty="0" smtClean="0"/>
              <a:t> kelime anlamıyla birbirini sürekli etkileyen psikolojik ve sosyal etkilerin hareketli ilişkisi anlamına gelmektedir.</a:t>
            </a:r>
            <a:endParaRPr lang="tr-TR" dirty="0"/>
          </a:p>
        </p:txBody>
      </p:sp>
    </p:spTree>
    <p:extLst>
      <p:ext uri="{BB962C8B-B14F-4D97-AF65-F5344CB8AC3E}">
        <p14:creationId xmlns:p14="http://schemas.microsoft.com/office/powerpoint/2010/main" xmlns="" val="19122029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Afetlerde </a:t>
            </a:r>
            <a:r>
              <a:rPr lang="tr-TR" dirty="0" err="1" smtClean="0"/>
              <a:t>Psikososyal</a:t>
            </a:r>
            <a:r>
              <a:rPr lang="tr-TR" dirty="0" smtClean="0"/>
              <a:t> Destek</a:t>
            </a:r>
            <a:endParaRPr lang="tr-TR" dirty="0"/>
          </a:p>
        </p:txBody>
      </p:sp>
      <p:sp>
        <p:nvSpPr>
          <p:cNvPr id="3" name="İçerik Yer Tutucusu 2"/>
          <p:cNvSpPr>
            <a:spLocks noGrp="1"/>
          </p:cNvSpPr>
          <p:nvPr>
            <p:ph idx="1"/>
          </p:nvPr>
        </p:nvSpPr>
        <p:spPr/>
        <p:txBody>
          <a:bodyPr/>
          <a:lstStyle/>
          <a:p>
            <a:r>
              <a:rPr lang="tr-TR" dirty="0" smtClean="0"/>
              <a:t>Afet sonrası ortaya çıkabilecek psikolojik uyumsuzlukların önlenmesi, aile ve toplum düzeyinde ilişkilerin yeniden kurulması ve geliştirilmesi, normal yaşamlarına dönmeleri için güçlendirilmeleri, gelecekte muhtemel afet ve acil durumlarla başa çıkma becerilerinin artırılması ve yardım çalışanlarının desteklenmesini </a:t>
            </a:r>
            <a:r>
              <a:rPr lang="tr-TR" dirty="0" err="1" smtClean="0"/>
              <a:t>içerren</a:t>
            </a:r>
            <a:r>
              <a:rPr lang="tr-TR" dirty="0" smtClean="0"/>
              <a:t> çok disiplinli hizmetler bütünüdür.</a:t>
            </a:r>
            <a:endParaRPr lang="tr-TR" dirty="0"/>
          </a:p>
        </p:txBody>
      </p:sp>
    </p:spTree>
    <p:extLst>
      <p:ext uri="{BB962C8B-B14F-4D97-AF65-F5344CB8AC3E}">
        <p14:creationId xmlns:p14="http://schemas.microsoft.com/office/powerpoint/2010/main" xmlns="" val="5655553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Psikososyal</a:t>
            </a:r>
            <a:r>
              <a:rPr lang="tr-TR" dirty="0" smtClean="0"/>
              <a:t> desteğin Esasları</a:t>
            </a:r>
            <a:endParaRPr lang="tr-TR" dirty="0"/>
          </a:p>
        </p:txBody>
      </p:sp>
      <p:sp>
        <p:nvSpPr>
          <p:cNvPr id="3" name="İçerik Yer Tutucusu 2"/>
          <p:cNvSpPr>
            <a:spLocks noGrp="1"/>
          </p:cNvSpPr>
          <p:nvPr>
            <p:ph idx="1"/>
          </p:nvPr>
        </p:nvSpPr>
        <p:spPr/>
        <p:txBody>
          <a:bodyPr/>
          <a:lstStyle/>
          <a:p>
            <a:r>
              <a:rPr lang="tr-TR" dirty="0" smtClean="0"/>
              <a:t>Afetten etkilenenlere </a:t>
            </a:r>
            <a:r>
              <a:rPr lang="tr-TR" dirty="0" err="1" smtClean="0"/>
              <a:t>psikososyal</a:t>
            </a:r>
            <a:r>
              <a:rPr lang="tr-TR" dirty="0" smtClean="0"/>
              <a:t> destek vermek</a:t>
            </a:r>
          </a:p>
          <a:p>
            <a:r>
              <a:rPr lang="tr-TR" dirty="0" smtClean="0"/>
              <a:t>Yardım çalışmalarını, etkilenen popülasyonun sosyal, kültürel koşullarına uygun devam ettirmek</a:t>
            </a:r>
          </a:p>
          <a:p>
            <a:r>
              <a:rPr lang="tr-TR" dirty="0" smtClean="0"/>
              <a:t>Etkilenenlerin ihtiyaç duydukları bilgileri vermek</a:t>
            </a:r>
          </a:p>
          <a:p>
            <a:r>
              <a:rPr lang="tr-TR" dirty="0" smtClean="0"/>
              <a:t>Etkilenenlerin ihtiyaçlarının karşılanması için hizmetleri </a:t>
            </a:r>
            <a:r>
              <a:rPr lang="tr-TR" dirty="0" err="1" smtClean="0"/>
              <a:t>kanalize</a:t>
            </a:r>
            <a:r>
              <a:rPr lang="tr-TR" dirty="0" smtClean="0"/>
              <a:t> etmek</a:t>
            </a:r>
          </a:p>
          <a:p>
            <a:r>
              <a:rPr lang="tr-TR" dirty="0" smtClean="0"/>
              <a:t>Yardım çalışanlarına yönelik ekip ilişkileri, iletişim becerileri bilgilerini </a:t>
            </a:r>
            <a:r>
              <a:rPr lang="tr-TR" dirty="0" err="1" smtClean="0"/>
              <a:t>akatarmak</a:t>
            </a:r>
            <a:endParaRPr lang="tr-TR" dirty="0"/>
          </a:p>
        </p:txBody>
      </p:sp>
    </p:spTree>
    <p:extLst>
      <p:ext uri="{BB962C8B-B14F-4D97-AF65-F5344CB8AC3E}">
        <p14:creationId xmlns:p14="http://schemas.microsoft.com/office/powerpoint/2010/main" xmlns="" val="36598109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Psikososyal</a:t>
            </a:r>
            <a:r>
              <a:rPr lang="tr-TR" dirty="0" smtClean="0"/>
              <a:t> Destek ne Değildir?</a:t>
            </a:r>
            <a:endParaRPr lang="tr-TR" dirty="0"/>
          </a:p>
        </p:txBody>
      </p:sp>
      <p:sp>
        <p:nvSpPr>
          <p:cNvPr id="3" name="İçerik Yer Tutucusu 2"/>
          <p:cNvSpPr>
            <a:spLocks noGrp="1"/>
          </p:cNvSpPr>
          <p:nvPr>
            <p:ph idx="1"/>
          </p:nvPr>
        </p:nvSpPr>
        <p:spPr/>
        <p:txBody>
          <a:bodyPr/>
          <a:lstStyle/>
          <a:p>
            <a:r>
              <a:rPr lang="tr-TR" dirty="0" smtClean="0"/>
              <a:t>Psikolojik ya da psikiyatrik tedavi değildir</a:t>
            </a:r>
          </a:p>
          <a:p>
            <a:r>
              <a:rPr lang="tr-TR" dirty="0" smtClean="0"/>
              <a:t>Kronik, </a:t>
            </a:r>
            <a:r>
              <a:rPr lang="tr-TR" dirty="0" err="1" smtClean="0"/>
              <a:t>psikotik</a:t>
            </a:r>
            <a:r>
              <a:rPr lang="tr-TR" dirty="0" smtClean="0"/>
              <a:t> rahatsızlıklar konusunda bir danışmanlık ya da terapi değildir.</a:t>
            </a:r>
            <a:endParaRPr lang="tr-TR" dirty="0"/>
          </a:p>
        </p:txBody>
      </p:sp>
    </p:spTree>
    <p:extLst>
      <p:ext uri="{BB962C8B-B14F-4D97-AF65-F5344CB8AC3E}">
        <p14:creationId xmlns:p14="http://schemas.microsoft.com/office/powerpoint/2010/main" xmlns="" val="3812519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Psikososyal</a:t>
            </a:r>
            <a:r>
              <a:rPr lang="tr-TR" dirty="0" smtClean="0"/>
              <a:t> Müdahale</a:t>
            </a:r>
            <a:endParaRPr lang="tr-TR" dirty="0"/>
          </a:p>
        </p:txBody>
      </p:sp>
      <p:sp>
        <p:nvSpPr>
          <p:cNvPr id="3" name="İçerik Yer Tutucusu 2"/>
          <p:cNvSpPr>
            <a:spLocks noGrp="1"/>
          </p:cNvSpPr>
          <p:nvPr>
            <p:ph idx="1"/>
          </p:nvPr>
        </p:nvSpPr>
        <p:spPr/>
        <p:txBody>
          <a:bodyPr/>
          <a:lstStyle/>
          <a:p>
            <a:r>
              <a:rPr lang="tr-TR" dirty="0" smtClean="0"/>
              <a:t>Afet sonrasında etkilenen bireylerin normal yaşantılarına geçiş sürecini hızlandırmak ve gereksinimleri belirlemek suretiyle gelecekte ortaya çıkması muhtemel afetlerle başa çıkma ve iyileşme becerilerinin geliştirilmesine yönelik faaliyetler ve hizmetlerdir.</a:t>
            </a:r>
            <a:endParaRPr lang="tr-TR" dirty="0"/>
          </a:p>
        </p:txBody>
      </p:sp>
    </p:spTree>
    <p:extLst>
      <p:ext uri="{BB962C8B-B14F-4D97-AF65-F5344CB8AC3E}">
        <p14:creationId xmlns:p14="http://schemas.microsoft.com/office/powerpoint/2010/main" xmlns="" val="9678270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Psikososyal</a:t>
            </a:r>
            <a:r>
              <a:rPr lang="tr-TR" dirty="0" smtClean="0"/>
              <a:t> Müdahale Araçları</a:t>
            </a:r>
            <a:endParaRPr lang="tr-TR" dirty="0"/>
          </a:p>
        </p:txBody>
      </p:sp>
      <p:sp>
        <p:nvSpPr>
          <p:cNvPr id="3" name="İçerik Yer Tutucusu 2"/>
          <p:cNvSpPr>
            <a:spLocks noGrp="1"/>
          </p:cNvSpPr>
          <p:nvPr>
            <p:ph idx="1"/>
          </p:nvPr>
        </p:nvSpPr>
        <p:spPr/>
        <p:txBody>
          <a:bodyPr/>
          <a:lstStyle/>
          <a:p>
            <a:r>
              <a:rPr lang="tr-TR" dirty="0" smtClean="0"/>
              <a:t>İhtiyaç ve kaynak değerlendirmesi</a:t>
            </a:r>
          </a:p>
          <a:p>
            <a:r>
              <a:rPr lang="tr-TR" dirty="0" err="1" smtClean="0"/>
              <a:t>Psişkolojik</a:t>
            </a:r>
            <a:r>
              <a:rPr lang="tr-TR" dirty="0" smtClean="0"/>
              <a:t> yardım</a:t>
            </a:r>
          </a:p>
          <a:p>
            <a:r>
              <a:rPr lang="tr-TR" dirty="0" smtClean="0"/>
              <a:t>Sevk etme ve yönlendirme</a:t>
            </a:r>
          </a:p>
          <a:p>
            <a:r>
              <a:rPr lang="tr-TR" dirty="0" smtClean="0"/>
              <a:t>Bilgi merkezi oluşturma</a:t>
            </a:r>
          </a:p>
          <a:p>
            <a:r>
              <a:rPr lang="tr-TR" dirty="0" smtClean="0"/>
              <a:t>Toplumu harekete geçirme</a:t>
            </a:r>
          </a:p>
          <a:p>
            <a:r>
              <a:rPr lang="tr-TR" dirty="0" smtClean="0"/>
              <a:t>Sosyal projeler</a:t>
            </a:r>
          </a:p>
          <a:p>
            <a:r>
              <a:rPr lang="tr-TR" dirty="0" smtClean="0"/>
              <a:t>Eğitimler</a:t>
            </a:r>
          </a:p>
          <a:p>
            <a:r>
              <a:rPr lang="tr-TR" dirty="0" smtClean="0"/>
              <a:t>Çalışanlara destek</a:t>
            </a:r>
            <a:endParaRPr lang="tr-TR" dirty="0"/>
          </a:p>
        </p:txBody>
      </p:sp>
    </p:spTree>
    <p:extLst>
      <p:ext uri="{BB962C8B-B14F-4D97-AF65-F5344CB8AC3E}">
        <p14:creationId xmlns:p14="http://schemas.microsoft.com/office/powerpoint/2010/main" xmlns="" val="34351532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Psikososyal</a:t>
            </a:r>
            <a:r>
              <a:rPr lang="tr-TR" dirty="0" smtClean="0"/>
              <a:t> Müdahalelerde Temel ilkeler</a:t>
            </a:r>
            <a:endParaRPr lang="tr-TR" dirty="0"/>
          </a:p>
        </p:txBody>
      </p:sp>
      <p:sp>
        <p:nvSpPr>
          <p:cNvPr id="3" name="İçerik Yer Tutucusu 2"/>
          <p:cNvSpPr>
            <a:spLocks noGrp="1"/>
          </p:cNvSpPr>
          <p:nvPr>
            <p:ph idx="1"/>
          </p:nvPr>
        </p:nvSpPr>
        <p:spPr/>
        <p:txBody>
          <a:bodyPr/>
          <a:lstStyle/>
          <a:p>
            <a:r>
              <a:rPr lang="tr-TR" dirty="0" smtClean="0"/>
              <a:t>Toplumsal bakış açısıyla bu konuda eğitim almış uzman kişilerce yürütülür</a:t>
            </a:r>
          </a:p>
          <a:p>
            <a:r>
              <a:rPr lang="tr-TR" dirty="0" smtClean="0"/>
              <a:t>Afetten etkilenenler pasif mağdurlar olarak değil, hayatta kalmayı başarmış güçlü kişiler olarak algılanır</a:t>
            </a:r>
          </a:p>
          <a:p>
            <a:r>
              <a:rPr lang="tr-TR" dirty="0" smtClean="0"/>
              <a:t>Müdahalenin tamamında afetten etkilenenlerin kapasitelerinin gelişimi ve hizmetlerin sürdürülebilirliğini sağlamak esastır</a:t>
            </a:r>
          </a:p>
          <a:p>
            <a:r>
              <a:rPr lang="tr-TR" dirty="0" smtClean="0"/>
              <a:t>Müdahaleler özel gereksinimlerin ortaya çıktığı durumlar dikkate alınarak planlanır</a:t>
            </a:r>
          </a:p>
          <a:p>
            <a:endParaRPr lang="tr-TR" dirty="0"/>
          </a:p>
          <a:p>
            <a:endParaRPr lang="tr-TR" dirty="0"/>
          </a:p>
        </p:txBody>
      </p:sp>
    </p:spTree>
    <p:extLst>
      <p:ext uri="{BB962C8B-B14F-4D97-AF65-F5344CB8AC3E}">
        <p14:creationId xmlns:p14="http://schemas.microsoft.com/office/powerpoint/2010/main" xmlns="" val="37945635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Yardıma ihtiyaç duyanlara daha hızlı ulaşabilmek amacıyla ekip personeli, yerel personel ve gönüllülere öncelik verilir</a:t>
            </a:r>
          </a:p>
          <a:p>
            <a:r>
              <a:rPr lang="tr-TR" dirty="0" smtClean="0"/>
              <a:t>Yerel çalışanlar ve yerel organizasyonlar; yerel halkın öncelikleri, endişeleri ve ihtiyaçları konularında güvenli bilgi almak için değerlendirilir</a:t>
            </a:r>
          </a:p>
          <a:p>
            <a:r>
              <a:rPr lang="tr-TR" dirty="0" smtClean="0"/>
              <a:t>Yardım çalışanlarına hazırlık döneminde stresle başa çıkma, iletişim, kişisel bakım vb. bilgilerin aktarılmasına dikkat edilir.</a:t>
            </a:r>
            <a:endParaRPr lang="tr-TR" dirty="0"/>
          </a:p>
        </p:txBody>
      </p:sp>
    </p:spTree>
    <p:extLst>
      <p:ext uri="{BB962C8B-B14F-4D97-AF65-F5344CB8AC3E}">
        <p14:creationId xmlns:p14="http://schemas.microsoft.com/office/powerpoint/2010/main" xmlns="" val="384356429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TotalTime>
  <Words>326</Words>
  <Application>Microsoft Office PowerPoint</Application>
  <PresentationFormat>Özel</PresentationFormat>
  <Paragraphs>39</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Office Teması</vt:lpstr>
      <vt:lpstr>SHB335 Afetlerde Psikososyal Destek Hizmetleri Psiko Sosyal Destek</vt:lpstr>
      <vt:lpstr>Psikososyal Destek Nedir?</vt:lpstr>
      <vt:lpstr>Afetlerde Psikososyal Destek</vt:lpstr>
      <vt:lpstr>Psikososyal desteğin Esasları</vt:lpstr>
      <vt:lpstr>Psikososyal Destek ne Değildir?</vt:lpstr>
      <vt:lpstr>Psikososyal Müdahale</vt:lpstr>
      <vt:lpstr>Psikososyal Müdahale Araçları</vt:lpstr>
      <vt:lpstr>Psikososyal Müdahalelerde Temel ilkeler</vt:lpstr>
      <vt:lpstr>Slayt 9</vt:lpstr>
      <vt:lpstr>Kaynak</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SHB 313 AFETLERDE SOSYAL HİZMET Psiko Sosyal destek</dc:title>
  <dc:creator>Melahat</dc:creator>
  <cp:lastModifiedBy>Author</cp:lastModifiedBy>
  <cp:revision>8</cp:revision>
  <dcterms:created xsi:type="dcterms:W3CDTF">2019-12-06T07:57:45Z</dcterms:created>
  <dcterms:modified xsi:type="dcterms:W3CDTF">2020-12-28T10:44:01Z</dcterms:modified>
</cp:coreProperties>
</file>