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753F69D-3A8E-42F8-A34D-C4CC67AA927E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E3501A-77FF-49B3-B9FA-F35C9243561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5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F69D-3A8E-42F8-A34D-C4CC67AA927E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501A-77FF-49B3-B9FA-F35C924356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630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F69D-3A8E-42F8-A34D-C4CC67AA927E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501A-77FF-49B3-B9FA-F35C9243561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894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F69D-3A8E-42F8-A34D-C4CC67AA927E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501A-77FF-49B3-B9FA-F35C92435617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973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F69D-3A8E-42F8-A34D-C4CC67AA927E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501A-77FF-49B3-B9FA-F35C924356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6008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F69D-3A8E-42F8-A34D-C4CC67AA927E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501A-77FF-49B3-B9FA-F35C92435617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747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F69D-3A8E-42F8-A34D-C4CC67AA927E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501A-77FF-49B3-B9FA-F35C9243561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411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F69D-3A8E-42F8-A34D-C4CC67AA927E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501A-77FF-49B3-B9FA-F35C92435617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012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F69D-3A8E-42F8-A34D-C4CC67AA927E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501A-77FF-49B3-B9FA-F35C92435617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47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F69D-3A8E-42F8-A34D-C4CC67AA927E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501A-77FF-49B3-B9FA-F35C924356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735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F69D-3A8E-42F8-A34D-C4CC67AA927E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501A-77FF-49B3-B9FA-F35C92435617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66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F69D-3A8E-42F8-A34D-C4CC67AA927E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501A-77FF-49B3-B9FA-F35C924356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70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F69D-3A8E-42F8-A34D-C4CC67AA927E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501A-77FF-49B3-B9FA-F35C92435617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69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F69D-3A8E-42F8-A34D-C4CC67AA927E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501A-77FF-49B3-B9FA-F35C92435617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83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F69D-3A8E-42F8-A34D-C4CC67AA927E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501A-77FF-49B3-B9FA-F35C924356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398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F69D-3A8E-42F8-A34D-C4CC67AA927E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501A-77FF-49B3-B9FA-F35C92435617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51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F69D-3A8E-42F8-A34D-C4CC67AA927E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501A-77FF-49B3-B9FA-F35C924356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14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53F69D-3A8E-42F8-A34D-C4CC67AA927E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E3501A-77FF-49B3-B9FA-F35C924356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975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ÇALGILARI TANIYALIM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Öğrenme Alanı: B. MÜZİKSEL ALGI VE </a:t>
            </a:r>
            <a:r>
              <a:rPr lang="tr-TR" dirty="0" smtClean="0"/>
              <a:t>BİLGİLENME</a:t>
            </a:r>
          </a:p>
          <a:p>
            <a:r>
              <a:rPr lang="tr-TR" dirty="0"/>
              <a:t>İlgili Kazanım: B.3. Çevresinde kullanılan çalgıları tanır.</a:t>
            </a:r>
          </a:p>
        </p:txBody>
      </p:sp>
    </p:spTree>
    <p:extLst>
      <p:ext uri="{BB962C8B-B14F-4D97-AF65-F5344CB8AC3E}">
        <p14:creationId xmlns:p14="http://schemas.microsoft.com/office/powerpoint/2010/main" val="296849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Vurmalı </a:t>
            </a:r>
            <a:r>
              <a:rPr lang="tr-TR" dirty="0"/>
              <a:t>çalgıların </a:t>
            </a:r>
            <a:r>
              <a:rPr lang="tr-TR" dirty="0" err="1"/>
              <a:t>ezgisiz</a:t>
            </a:r>
            <a:r>
              <a:rPr lang="tr-TR" dirty="0"/>
              <a:t> ve ezgili ritim çalgıları olarak ikiye ayrıldığını </a:t>
            </a:r>
            <a:r>
              <a:rPr lang="tr-TR" dirty="0" smtClean="0"/>
              <a:t>hatırlatınız.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46" y="3405255"/>
            <a:ext cx="4001058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54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ÖLÇME VE DEĞERLENDİRME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Öğrencilerinizi dersin işlenişi sırasında </a:t>
            </a:r>
            <a:r>
              <a:rPr lang="tr-TR" dirty="0" smtClean="0"/>
              <a:t>sergilemiş oldukları </a:t>
            </a:r>
            <a:r>
              <a:rPr lang="tr-TR" dirty="0"/>
              <a:t>performansı, ders işlenişine katılımı ve sorulan sorulara konuya uygun ve doğru cevaplar verme </a:t>
            </a:r>
            <a:r>
              <a:rPr lang="tr-TR" dirty="0" smtClean="0"/>
              <a:t>açısından değerlendirin. </a:t>
            </a:r>
          </a:p>
          <a:p>
            <a:r>
              <a:rPr lang="tr-TR" dirty="0" smtClean="0"/>
              <a:t>Öğrencilerinizi </a:t>
            </a:r>
            <a:r>
              <a:rPr lang="tr-TR" dirty="0"/>
              <a:t>derse katılımları, konuya uygun ve mantıklı cevaplar vermeleri için teşvik </a:t>
            </a:r>
            <a:r>
              <a:rPr lang="tr-TR" dirty="0" smtClean="0"/>
              <a:t>edin.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891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Müzik insan sesleriyle ve çalgılarla yapılır. Farklı </a:t>
            </a:r>
            <a:r>
              <a:rPr lang="tr-TR" dirty="0" smtClean="0"/>
              <a:t>çalgıların </a:t>
            </a:r>
            <a:r>
              <a:rPr lang="tr-TR" dirty="0"/>
              <a:t>bir arada kullanılması farklı müzik türlerini </a:t>
            </a:r>
            <a:r>
              <a:rPr lang="tr-TR" dirty="0" smtClean="0"/>
              <a:t>oluşturur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Çocuğun</a:t>
            </a:r>
            <a:r>
              <a:rPr lang="tr-TR" dirty="0"/>
              <a:t>, kültürünün parçası olan müzik türlerini tanıması ve dünya müziklerini anlaması için tür bilgisine ihtiyacı vardır. </a:t>
            </a:r>
            <a:endParaRPr lang="tr-TR" dirty="0" smtClean="0"/>
          </a:p>
          <a:p>
            <a:r>
              <a:rPr lang="tr-TR" dirty="0" smtClean="0"/>
              <a:t>Sınıfta </a:t>
            </a:r>
            <a:r>
              <a:rPr lang="tr-TR" dirty="0"/>
              <a:t>yapılan çalgıları tanıma ve </a:t>
            </a:r>
            <a:r>
              <a:rPr lang="tr-TR" dirty="0" smtClean="0"/>
              <a:t>gruplandırma </a:t>
            </a:r>
            <a:r>
              <a:rPr lang="tr-TR" dirty="0"/>
              <a:t>çalışmaları, müzik türlerini öğrenmenin </a:t>
            </a:r>
            <a:r>
              <a:rPr lang="tr-TR" dirty="0" smtClean="0"/>
              <a:t>başlangıç </a:t>
            </a:r>
            <a:r>
              <a:rPr lang="tr-TR" dirty="0"/>
              <a:t>aşaması sayılabilir.</a:t>
            </a:r>
          </a:p>
        </p:txBody>
      </p:sp>
    </p:spTree>
    <p:extLst>
      <p:ext uri="{BB962C8B-B14F-4D97-AF65-F5344CB8AC3E}">
        <p14:creationId xmlns:p14="http://schemas.microsoft.com/office/powerpoint/2010/main" val="223815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M</a:t>
            </a:r>
            <a:r>
              <a:rPr lang="tr-TR" dirty="0" smtClean="0"/>
              <a:t>üzik </a:t>
            </a:r>
            <a:r>
              <a:rPr lang="tr-TR" dirty="0"/>
              <a:t>eğitiminin başlangıcında sesin kolay elde edilebildiği ve akort gerektirmeyen vurmalı ezgili ve </a:t>
            </a:r>
            <a:r>
              <a:rPr lang="tr-TR" dirty="0" smtClean="0"/>
              <a:t>vurmalı çalgılar </a:t>
            </a:r>
            <a:r>
              <a:rPr lang="tr-TR" dirty="0"/>
              <a:t>kullanılır. Küçük yaş grupları için bu çalgılarla müzik yapmak, sonuçlarını hemen alabildikleri eğlenceli çalışmalardır</a:t>
            </a:r>
            <a:r>
              <a:rPr lang="tr-TR" dirty="0" smtClean="0"/>
              <a:t>.</a:t>
            </a:r>
          </a:p>
          <a:p>
            <a:r>
              <a:rPr lang="tr-TR" dirty="0"/>
              <a:t>Kültürümüzde yer alan zil, def, darbuka, davul ve </a:t>
            </a:r>
            <a:r>
              <a:rPr lang="tr-TR" dirty="0" smtClean="0"/>
              <a:t>tahta </a:t>
            </a:r>
            <a:r>
              <a:rPr lang="tr-TR" dirty="0"/>
              <a:t>kaşıklar çevremizde kullanılan ve sıklıkla </a:t>
            </a:r>
            <a:r>
              <a:rPr lang="tr-TR" dirty="0" smtClean="0"/>
              <a:t>karşılaştığımız </a:t>
            </a:r>
            <a:r>
              <a:rPr lang="tr-TR" dirty="0"/>
              <a:t>vurmalı </a:t>
            </a:r>
            <a:r>
              <a:rPr lang="tr-TR" dirty="0" err="1"/>
              <a:t>ezgisiz</a:t>
            </a:r>
            <a:r>
              <a:rPr lang="tr-TR" dirty="0"/>
              <a:t> çalgılardır. </a:t>
            </a:r>
            <a:r>
              <a:rPr lang="tr-TR" dirty="0" smtClean="0"/>
              <a:t>Vurmalı </a:t>
            </a:r>
            <a:r>
              <a:rPr lang="tr-TR" dirty="0" err="1"/>
              <a:t>ezgisiz</a:t>
            </a:r>
            <a:r>
              <a:rPr lang="tr-TR" dirty="0"/>
              <a:t> çalgılar tartım/ ritim çalgılarıdır</a:t>
            </a:r>
            <a:r>
              <a:rPr lang="tr-TR" dirty="0" smtClean="0"/>
              <a:t>. </a:t>
            </a:r>
          </a:p>
          <a:p>
            <a:r>
              <a:rPr lang="tr-TR" dirty="0" smtClean="0"/>
              <a:t>“</a:t>
            </a:r>
            <a:r>
              <a:rPr lang="tr-TR" dirty="0" err="1" smtClean="0"/>
              <a:t>Marakas</a:t>
            </a:r>
            <a:r>
              <a:rPr lang="tr-TR" dirty="0"/>
              <a:t>” Güney Amerika, “kastanyet” İspanyol çalgısıdır.</a:t>
            </a:r>
          </a:p>
        </p:txBody>
      </p:sp>
    </p:spTree>
    <p:extLst>
      <p:ext uri="{BB962C8B-B14F-4D97-AF65-F5344CB8AC3E}">
        <p14:creationId xmlns:p14="http://schemas.microsoft.com/office/powerpoint/2010/main" val="212471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Vurmalı ezgili çalgılar olarak nitelendirilen </a:t>
            </a:r>
            <a:r>
              <a:rPr lang="tr-TR" dirty="0" smtClean="0"/>
              <a:t>gruptaki </a:t>
            </a:r>
            <a:r>
              <a:rPr lang="tr-TR" dirty="0"/>
              <a:t>çalgılar ise </a:t>
            </a:r>
            <a:r>
              <a:rPr lang="tr-TR" dirty="0" err="1"/>
              <a:t>Orff</a:t>
            </a:r>
            <a:r>
              <a:rPr lang="tr-TR" dirty="0"/>
              <a:t> çalgıları olarak bilinen ksilofon ve </a:t>
            </a:r>
            <a:r>
              <a:rPr lang="tr-TR" dirty="0" err="1"/>
              <a:t>metalofonlardır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Vurmalı </a:t>
            </a:r>
            <a:r>
              <a:rPr lang="tr-TR" dirty="0"/>
              <a:t>ezgili çalgıların vurmalı ezgi- sizlerden farkı ezgi üretilebilen çalgılar olmasıdır. </a:t>
            </a:r>
            <a:endParaRPr lang="tr-TR" dirty="0" smtClean="0"/>
          </a:p>
          <a:p>
            <a:pPr lvl="1"/>
            <a:r>
              <a:rPr lang="tr-TR" dirty="0" smtClean="0"/>
              <a:t>Bu </a:t>
            </a:r>
            <a:r>
              <a:rPr lang="tr-TR" dirty="0"/>
              <a:t>çalgıların ağaçtan yapılanlarına ksilofon, metalden </a:t>
            </a:r>
            <a:r>
              <a:rPr lang="tr-TR" dirty="0" smtClean="0"/>
              <a:t>yapılanlarına </a:t>
            </a:r>
            <a:r>
              <a:rPr lang="tr-TR" dirty="0" err="1"/>
              <a:t>metalofon</a:t>
            </a:r>
            <a:r>
              <a:rPr lang="tr-TR" dirty="0"/>
              <a:t> denir. Bagetlerle </a:t>
            </a:r>
            <a:r>
              <a:rPr lang="tr-TR" dirty="0" smtClean="0"/>
              <a:t>üzerlerindeki </a:t>
            </a:r>
            <a:r>
              <a:rPr lang="tr-TR" dirty="0"/>
              <a:t>metal veya tahtadan yapılmış </a:t>
            </a:r>
            <a:r>
              <a:rPr lang="tr-TR" dirty="0" smtClean="0"/>
              <a:t>plakalara </a:t>
            </a:r>
            <a:r>
              <a:rPr lang="tr-TR" dirty="0"/>
              <a:t>vurularak ses elde edilir.</a:t>
            </a:r>
          </a:p>
        </p:txBody>
      </p:sp>
    </p:spTree>
    <p:extLst>
      <p:ext uri="{BB962C8B-B14F-4D97-AF65-F5344CB8AC3E}">
        <p14:creationId xmlns:p14="http://schemas.microsoft.com/office/powerpoint/2010/main" val="318238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2000" dirty="0" smtClean="0"/>
              <a:t>Vurmalı Çalgı Kategorileri</a:t>
            </a:r>
            <a:endParaRPr lang="tr-TR" sz="20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61742"/>
              </p:ext>
            </p:extLst>
          </p:nvPr>
        </p:nvGraphicFramePr>
        <p:xfrm>
          <a:off x="4348652" y="588579"/>
          <a:ext cx="6547946" cy="5540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3973">
                  <a:extLst>
                    <a:ext uri="{9D8B030D-6E8A-4147-A177-3AD203B41FA5}">
                      <a16:colId xmlns:a16="http://schemas.microsoft.com/office/drawing/2014/main" val="537569819"/>
                    </a:ext>
                  </a:extLst>
                </a:gridCol>
                <a:gridCol w="3273973">
                  <a:extLst>
                    <a:ext uri="{9D8B030D-6E8A-4147-A177-3AD203B41FA5}">
                      <a16:colId xmlns:a16="http://schemas.microsoft.com/office/drawing/2014/main" val="655106200"/>
                    </a:ext>
                  </a:extLst>
                </a:gridCol>
              </a:tblGrid>
              <a:tr h="2926794">
                <a:tc>
                  <a:txBody>
                    <a:bodyPr/>
                    <a:lstStyle/>
                    <a:p>
                      <a:r>
                        <a:rPr lang="tr-TR" dirty="0" smtClean="0"/>
                        <a:t>A)	Vurmalı </a:t>
                      </a:r>
                      <a:r>
                        <a:rPr lang="tr-TR" dirty="0" err="1" smtClean="0"/>
                        <a:t>Ezgisiz</a:t>
                      </a:r>
                      <a:r>
                        <a:rPr lang="tr-TR" dirty="0" smtClean="0"/>
                        <a:t> Çalgılar</a:t>
                      </a:r>
                    </a:p>
                    <a:p>
                      <a:r>
                        <a:rPr lang="tr-TR" dirty="0" smtClean="0"/>
                        <a:t>a)	Ağaçtan Yapılanlar</a:t>
                      </a:r>
                    </a:p>
                    <a:p>
                      <a:r>
                        <a:rPr lang="tr-TR" dirty="0" smtClean="0"/>
                        <a:t>•	</a:t>
                      </a:r>
                      <a:r>
                        <a:rPr lang="tr-TR" dirty="0" err="1" smtClean="0"/>
                        <a:t>Marakas</a:t>
                      </a:r>
                      <a:endParaRPr lang="tr-TR" dirty="0" smtClean="0"/>
                    </a:p>
                    <a:p>
                      <a:r>
                        <a:rPr lang="tr-TR" dirty="0" smtClean="0"/>
                        <a:t>•	Kastanyet</a:t>
                      </a:r>
                    </a:p>
                    <a:p>
                      <a:r>
                        <a:rPr lang="tr-TR" dirty="0" smtClean="0"/>
                        <a:t>•	Ritim çubuğu</a:t>
                      </a:r>
                    </a:p>
                    <a:p>
                      <a:r>
                        <a:rPr lang="tr-TR" dirty="0" smtClean="0"/>
                        <a:t>•	Ritim kutusu</a:t>
                      </a:r>
                    </a:p>
                    <a:p>
                      <a:r>
                        <a:rPr lang="tr-TR" dirty="0" smtClean="0"/>
                        <a:t>•	</a:t>
                      </a:r>
                      <a:r>
                        <a:rPr lang="tr-TR" dirty="0" err="1" smtClean="0"/>
                        <a:t>Guiro</a:t>
                      </a:r>
                      <a:r>
                        <a:rPr lang="tr-TR" dirty="0" smtClean="0"/>
                        <a:t> (tır-tır)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c)	Deriden Yapılanlar</a:t>
                      </a:r>
                    </a:p>
                    <a:p>
                      <a:r>
                        <a:rPr lang="tr-TR" dirty="0" smtClean="0"/>
                        <a:t>•	Def</a:t>
                      </a:r>
                    </a:p>
                    <a:p>
                      <a:r>
                        <a:rPr lang="tr-TR" dirty="0" smtClean="0"/>
                        <a:t>•	Darbuka</a:t>
                      </a:r>
                    </a:p>
                    <a:p>
                      <a:r>
                        <a:rPr lang="tr-TR" dirty="0" smtClean="0"/>
                        <a:t>•	</a:t>
                      </a:r>
                      <a:r>
                        <a:rPr lang="tr-TR" dirty="0" err="1" smtClean="0"/>
                        <a:t>Bongo</a:t>
                      </a:r>
                      <a:endParaRPr lang="tr-TR" dirty="0" smtClean="0"/>
                    </a:p>
                    <a:p>
                      <a:r>
                        <a:rPr lang="tr-TR" dirty="0" smtClean="0"/>
                        <a:t>•	Davul</a:t>
                      </a:r>
                    </a:p>
                    <a:p>
                      <a:r>
                        <a:rPr lang="tr-TR" dirty="0" smtClean="0"/>
                        <a:t>•	</a:t>
                      </a:r>
                      <a:r>
                        <a:rPr lang="tr-TR" dirty="0" err="1" smtClean="0"/>
                        <a:t>Timpani</a:t>
                      </a:r>
                      <a:endParaRPr lang="tr-TR" dirty="0" smtClean="0"/>
                    </a:p>
                    <a:p>
                      <a:r>
                        <a:rPr lang="tr-TR" dirty="0" smtClean="0"/>
                        <a:t>•	</a:t>
                      </a:r>
                      <a:r>
                        <a:rPr lang="tr-TR" dirty="0" err="1" smtClean="0"/>
                        <a:t>Tembal</a:t>
                      </a:r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97979"/>
                  </a:ext>
                </a:extLst>
              </a:tr>
              <a:tr h="2613209">
                <a:tc>
                  <a:txBody>
                    <a:bodyPr/>
                    <a:lstStyle/>
                    <a:p>
                      <a:r>
                        <a:rPr lang="tr-TR" dirty="0" smtClean="0"/>
                        <a:t>b)	Metalden Yapılanlar</a:t>
                      </a:r>
                    </a:p>
                    <a:p>
                      <a:r>
                        <a:rPr lang="tr-TR" dirty="0" smtClean="0"/>
                        <a:t>•	Çelik üçgen</a:t>
                      </a:r>
                    </a:p>
                    <a:p>
                      <a:r>
                        <a:rPr lang="tr-TR" dirty="0" smtClean="0"/>
                        <a:t>•	Zil</a:t>
                      </a:r>
                    </a:p>
                    <a:p>
                      <a:r>
                        <a:rPr lang="tr-TR" dirty="0" smtClean="0"/>
                        <a:t>•	Çıngırak</a:t>
                      </a:r>
                    </a:p>
                    <a:p>
                      <a:r>
                        <a:rPr lang="tr-TR" dirty="0" smtClean="0"/>
                        <a:t>•	</a:t>
                      </a:r>
                      <a:r>
                        <a:rPr lang="tr-TR" dirty="0" err="1" smtClean="0"/>
                        <a:t>Kabasa</a:t>
                      </a:r>
                      <a:endParaRPr lang="tr-TR" dirty="0" smtClean="0"/>
                    </a:p>
                    <a:p>
                      <a:r>
                        <a:rPr lang="tr-TR" dirty="0" smtClean="0"/>
                        <a:t>•	Metal </a:t>
                      </a:r>
                      <a:r>
                        <a:rPr lang="tr-TR" dirty="0" err="1" smtClean="0"/>
                        <a:t>agogo</a:t>
                      </a:r>
                      <a:endParaRPr lang="tr-TR" dirty="0" smtClean="0"/>
                    </a:p>
                    <a:p>
                      <a:r>
                        <a:rPr lang="tr-TR" dirty="0" smtClean="0"/>
                        <a:t>•	Ayaklı zil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B)	Vurmalı Ezgili Çalgılar</a:t>
                      </a:r>
                    </a:p>
                    <a:p>
                      <a:r>
                        <a:rPr lang="tr-TR" dirty="0" smtClean="0"/>
                        <a:t>a)	Metalden Yapılanlar</a:t>
                      </a:r>
                    </a:p>
                    <a:p>
                      <a:r>
                        <a:rPr lang="tr-TR" dirty="0" smtClean="0"/>
                        <a:t>•	</a:t>
                      </a:r>
                      <a:r>
                        <a:rPr lang="tr-TR" dirty="0" err="1" smtClean="0"/>
                        <a:t>Metalofon</a:t>
                      </a:r>
                      <a:endParaRPr lang="tr-TR" dirty="0" smtClean="0"/>
                    </a:p>
                    <a:p>
                      <a:r>
                        <a:rPr lang="tr-TR" dirty="0" smtClean="0"/>
                        <a:t>b)	Ağaçtan Yapılanlar</a:t>
                      </a:r>
                    </a:p>
                    <a:p>
                      <a:r>
                        <a:rPr lang="tr-TR" dirty="0" smtClean="0"/>
                        <a:t>•	Ksilofon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76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01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700" dirty="0"/>
              <a:t>B.3. ÇEVRESİNDE KULLANILAN ÇALGILARI TANIR.</a:t>
            </a:r>
            <a:br>
              <a:rPr lang="tr-TR" sz="2700" dirty="0"/>
            </a:br>
            <a:r>
              <a:rPr lang="tr-TR" sz="2700" dirty="0">
                <a:latin typeface="Adobe Caslon Pro Bold" panose="0205070206050A020403" pitchFamily="18" charset="-94"/>
              </a:rPr>
              <a:t>ETKİNLİK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86" y="2460863"/>
            <a:ext cx="7577959" cy="3525745"/>
          </a:xfrm>
        </p:spPr>
      </p:pic>
    </p:spTree>
    <p:extLst>
      <p:ext uri="{BB962C8B-B14F-4D97-AF65-F5344CB8AC3E}">
        <p14:creationId xmlns:p14="http://schemas.microsoft.com/office/powerpoint/2010/main" val="3200678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Öğrencilerinize zil, def, darbuka, davul, tahta kaşık, ritim çubukları, </a:t>
            </a:r>
            <a:r>
              <a:rPr lang="tr-TR" dirty="0" err="1"/>
              <a:t>marakas</a:t>
            </a:r>
            <a:r>
              <a:rPr lang="tr-TR" dirty="0"/>
              <a:t>, tır-tır, ksilofon, </a:t>
            </a:r>
            <a:r>
              <a:rPr lang="tr-TR" dirty="0" err="1"/>
              <a:t>metalofon</a:t>
            </a:r>
            <a:r>
              <a:rPr lang="tr-TR" dirty="0"/>
              <a:t> ve çelik üçgen resimleri gösteriniz. </a:t>
            </a:r>
            <a:endParaRPr lang="tr-TR" dirty="0" smtClean="0"/>
          </a:p>
          <a:p>
            <a:r>
              <a:rPr lang="tr-TR" dirty="0" smtClean="0"/>
              <a:t>Gösterdiğiniz </a:t>
            </a:r>
            <a:r>
              <a:rPr lang="tr-TR" dirty="0"/>
              <a:t>bu </a:t>
            </a:r>
            <a:r>
              <a:rPr lang="tr-TR" dirty="0" smtClean="0"/>
              <a:t>resimlerde </a:t>
            </a:r>
            <a:r>
              <a:rPr lang="tr-TR" dirty="0"/>
              <a:t>yer alanlardan hangilerini tanıdıklarını sorunuz</a:t>
            </a:r>
            <a:r>
              <a:rPr lang="tr-TR" dirty="0" smtClean="0"/>
              <a:t>. </a:t>
            </a:r>
            <a:r>
              <a:rPr lang="tr-TR" dirty="0"/>
              <a:t>Tanıdıkları çalgıların isimlerini söylemelerini isteyiniz. </a:t>
            </a:r>
            <a:endParaRPr lang="tr-TR" dirty="0" smtClean="0"/>
          </a:p>
          <a:p>
            <a:r>
              <a:rPr lang="tr-TR" dirty="0" smtClean="0"/>
              <a:t>Öğrencilerinizle </a:t>
            </a:r>
            <a:r>
              <a:rPr lang="tr-TR" dirty="0"/>
              <a:t>birlikte tanıdıkları çalgıların çalınış </a:t>
            </a:r>
            <a:r>
              <a:rPr lang="tr-TR" dirty="0" smtClean="0"/>
              <a:t>biçimleri </a:t>
            </a:r>
            <a:r>
              <a:rPr lang="tr-TR" dirty="0"/>
              <a:t>ve sesleri hakkında konuşunuz. </a:t>
            </a:r>
            <a:endParaRPr lang="tr-TR" dirty="0" smtClean="0"/>
          </a:p>
          <a:p>
            <a:r>
              <a:rPr lang="tr-TR" dirty="0" smtClean="0"/>
              <a:t>Onlardan çalgıların çalınışlarını </a:t>
            </a:r>
            <a:r>
              <a:rPr lang="tr-TR" dirty="0"/>
              <a:t>ve çıkardıkları sesleri taklit etmelerini isteyiniz.</a:t>
            </a:r>
          </a:p>
        </p:txBody>
      </p:sp>
    </p:spTree>
    <p:extLst>
      <p:ext uri="{BB962C8B-B14F-4D97-AF65-F5344CB8AC3E}">
        <p14:creationId xmlns:p14="http://schemas.microsoft.com/office/powerpoint/2010/main" val="2266390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Öğrencilerinize çevrelerinde bu çalgıları çalan kimselerin olup olmadığını, bu çalgıların çalındığı </a:t>
            </a:r>
            <a:r>
              <a:rPr lang="tr-TR" dirty="0" smtClean="0"/>
              <a:t>herhangi </a:t>
            </a:r>
            <a:r>
              <a:rPr lang="tr-TR" dirty="0"/>
              <a:t>bir konsere katılıp katılmadıklarını veya böyle </a:t>
            </a:r>
            <a:r>
              <a:rPr lang="tr-TR" dirty="0" smtClean="0"/>
              <a:t>bir müzik </a:t>
            </a:r>
            <a:r>
              <a:rPr lang="tr-TR" dirty="0"/>
              <a:t>etkinliği izleyip izlemediklerini </a:t>
            </a:r>
            <a:r>
              <a:rPr lang="tr-TR" dirty="0" smtClean="0"/>
              <a:t>sorun. </a:t>
            </a:r>
          </a:p>
          <a:p>
            <a:r>
              <a:rPr lang="tr-TR" dirty="0" smtClean="0"/>
              <a:t>Resimlerdeki </a:t>
            </a:r>
            <a:r>
              <a:rPr lang="tr-TR" dirty="0"/>
              <a:t>diğer çalgıların isimlerini söyleyerek onları da </a:t>
            </a:r>
            <a:r>
              <a:rPr lang="tr-TR" dirty="0" smtClean="0"/>
              <a:t>tanıtın. </a:t>
            </a:r>
          </a:p>
          <a:p>
            <a:r>
              <a:rPr lang="tr-TR" dirty="0" smtClean="0"/>
              <a:t>Bu </a:t>
            </a:r>
            <a:r>
              <a:rPr lang="tr-TR" dirty="0"/>
              <a:t>çalgıların </a:t>
            </a:r>
            <a:r>
              <a:rPr lang="tr-TR" dirty="0" smtClean="0"/>
              <a:t>çalınışları</a:t>
            </a:r>
            <a:r>
              <a:rPr lang="tr-TR" dirty="0"/>
              <a:t>, sesleri ve yapıldıkları materyaller hakkında bilgi </a:t>
            </a:r>
            <a:r>
              <a:rPr lang="tr-TR" dirty="0" smtClean="0"/>
              <a:t>verin</a:t>
            </a:r>
            <a:r>
              <a:rPr lang="tr-TR" dirty="0"/>
              <a:t> </a:t>
            </a:r>
            <a:r>
              <a:rPr lang="tr-TR" dirty="0" smtClean="0"/>
              <a:t>ve seslerini dinletin.</a:t>
            </a:r>
          </a:p>
          <a:p>
            <a:r>
              <a:rPr lang="tr-TR" dirty="0" smtClean="0"/>
              <a:t>Öğrencilerinizin sınıfta </a:t>
            </a:r>
            <a:r>
              <a:rPr lang="tr-TR" dirty="0"/>
              <a:t>yapımını gerçekleştirdiği çalgıları da çalgı sesleri elde etmek için </a:t>
            </a:r>
            <a:r>
              <a:rPr lang="tr-TR" dirty="0" smtClean="0"/>
              <a:t>kullanın.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6549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Etkinlik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r>
              <a:rPr lang="tr-TR" dirty="0" smtClean="0"/>
              <a:t>Aşağıdakilerden seçeceği </a:t>
            </a:r>
            <a:r>
              <a:rPr lang="tr-TR" dirty="0"/>
              <a:t>bir vurmalı çalgıyı canlandırarak </a:t>
            </a:r>
            <a:r>
              <a:rPr lang="tr-TR" dirty="0" smtClean="0"/>
              <a:t>tanıtmasını isteyin.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51" y="2978340"/>
            <a:ext cx="4776245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24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403</Words>
  <Application>Microsoft Office PowerPoint</Application>
  <PresentationFormat>Geniş ekran</PresentationFormat>
  <Paragraphs>54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Adobe Caslon Pro Bold</vt:lpstr>
      <vt:lpstr>Arial</vt:lpstr>
      <vt:lpstr>Garamond</vt:lpstr>
      <vt:lpstr>Organik</vt:lpstr>
      <vt:lpstr>ÇALGILARI TANIYALIM</vt:lpstr>
      <vt:lpstr>PowerPoint Sunusu</vt:lpstr>
      <vt:lpstr>PowerPoint Sunusu</vt:lpstr>
      <vt:lpstr>PowerPoint Sunusu</vt:lpstr>
      <vt:lpstr>Vurmalı Çalgı Kategorileri</vt:lpstr>
      <vt:lpstr>B.3. ÇEVRESİNDE KULLANILAN ÇALGILARI TANIR. ETKİNLİK </vt:lpstr>
      <vt:lpstr>PowerPoint Sunusu</vt:lpstr>
      <vt:lpstr>PowerPoint Sunusu</vt:lpstr>
      <vt:lpstr>Etkinlik</vt:lpstr>
      <vt:lpstr>PowerPoint Sunusu</vt:lpstr>
      <vt:lpstr>ÖLÇME VE DEĞERLENDİRME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ÇALGILARI TANIYALIM</dc:title>
  <dc:creator>svr</dc:creator>
  <cp:lastModifiedBy>svr</cp:lastModifiedBy>
  <cp:revision>4</cp:revision>
  <dcterms:created xsi:type="dcterms:W3CDTF">2018-03-29T10:03:29Z</dcterms:created>
  <dcterms:modified xsi:type="dcterms:W3CDTF">2018-03-29T10:34:53Z</dcterms:modified>
</cp:coreProperties>
</file>