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44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58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911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328F7-AC26-44D9-B46C-D0A61939FC5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8123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54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45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26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48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585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67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4879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28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7138F-BB28-40E9-9AD7-10E419929CDC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9F56A-1DB9-441E-944B-7359307D3A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99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03450"/>
            <a:ext cx="8229600" cy="2089150"/>
          </a:xfrm>
          <a:solidFill>
            <a:srgbClr val="FAFCA2"/>
          </a:solidFill>
        </p:spPr>
        <p:txBody>
          <a:bodyPr/>
          <a:lstStyle/>
          <a:p>
            <a:pPr algn="ctr" eaLnBrk="1" hangingPunct="1"/>
            <a:r>
              <a:rPr lang="tr-TR" altLang="tr-TR" sz="4000" b="1" dirty="0">
                <a:solidFill>
                  <a:srgbClr val="FF0000"/>
                </a:solidFill>
              </a:rPr>
              <a:t>6. BÖLÜM</a:t>
            </a:r>
            <a:br>
              <a:rPr lang="tr-TR" altLang="tr-TR" sz="4000" b="1" dirty="0">
                <a:solidFill>
                  <a:srgbClr val="FF0000"/>
                </a:solidFill>
              </a:rPr>
            </a:br>
            <a:r>
              <a:rPr lang="tr-TR" altLang="tr-TR" sz="4000" b="1" dirty="0">
                <a:solidFill>
                  <a:srgbClr val="FF0000"/>
                </a:solidFill>
              </a:rPr>
              <a:t/>
            </a:r>
            <a:br>
              <a:rPr lang="tr-TR" altLang="tr-TR" sz="4000" b="1" dirty="0">
                <a:solidFill>
                  <a:srgbClr val="FF0000"/>
                </a:solidFill>
              </a:rPr>
            </a:br>
            <a:r>
              <a:rPr lang="tr-TR" altLang="tr-TR" sz="4000" b="1" dirty="0">
                <a:solidFill>
                  <a:srgbClr val="FF0000"/>
                </a:solidFill>
              </a:rPr>
              <a:t>SULAMA YÖNTEMLERİ</a:t>
            </a:r>
          </a:p>
        </p:txBody>
      </p:sp>
    </p:spTree>
    <p:extLst>
      <p:ext uri="{BB962C8B-B14F-4D97-AF65-F5344CB8AC3E}">
        <p14:creationId xmlns:p14="http://schemas.microsoft.com/office/powerpoint/2010/main" val="95414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title"/>
          </p:nvPr>
        </p:nvSpPr>
        <p:spPr>
          <a:xfrm>
            <a:off x="2209800" y="549275"/>
            <a:ext cx="8153400" cy="1143000"/>
          </a:xfrm>
          <a:solidFill>
            <a:srgbClr val="FAFEA0"/>
          </a:solidFill>
        </p:spPr>
        <p:txBody>
          <a:bodyPr/>
          <a:lstStyle/>
          <a:p>
            <a:pPr algn="l" eaLnBrk="1" hangingPunct="1"/>
            <a:r>
              <a:rPr lang="tr-TR" altLang="tr-TR" sz="3600" b="1" dirty="0">
                <a:solidFill>
                  <a:srgbClr val="006600"/>
                </a:solidFill>
              </a:rPr>
              <a:t>Sulama yöntemi</a:t>
            </a:r>
            <a:r>
              <a:rPr lang="tr-TR" altLang="tr-TR" sz="3200" b="1" dirty="0">
                <a:solidFill>
                  <a:srgbClr val="006600"/>
                </a:solidFill>
              </a:rPr>
              <a:t>,</a:t>
            </a:r>
            <a:r>
              <a:rPr lang="tr-TR" altLang="tr-TR" sz="3200" b="1" dirty="0"/>
              <a:t> suyun toprağa bitki kök bölgesine veriliş biçimidir.</a:t>
            </a:r>
          </a:p>
        </p:txBody>
      </p:sp>
      <p:grpSp>
        <p:nvGrpSpPr>
          <p:cNvPr id="92163" name="Group 41"/>
          <p:cNvGrpSpPr>
            <a:grpSpLocks/>
          </p:cNvGrpSpPr>
          <p:nvPr/>
        </p:nvGrpSpPr>
        <p:grpSpPr bwMode="auto">
          <a:xfrm>
            <a:off x="1992314" y="2133601"/>
            <a:ext cx="8351837" cy="3865563"/>
            <a:chOff x="295" y="1253"/>
            <a:chExt cx="5261" cy="2435"/>
          </a:xfrm>
        </p:grpSpPr>
        <p:sp>
          <p:nvSpPr>
            <p:cNvPr id="92164" name="Rectangle 2"/>
            <p:cNvSpPr>
              <a:spLocks noChangeArrowheads="1"/>
            </p:cNvSpPr>
            <p:nvPr/>
          </p:nvSpPr>
          <p:spPr bwMode="auto">
            <a:xfrm>
              <a:off x="295" y="2458"/>
              <a:ext cx="2494" cy="1230"/>
            </a:xfrm>
            <a:prstGeom prst="rect">
              <a:avLst/>
            </a:prstGeom>
            <a:solidFill>
              <a:srgbClr val="FFFF00"/>
            </a:solidFill>
            <a:ln w="17463">
              <a:solidFill>
                <a:srgbClr val="5F5F5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65" name="Line 4"/>
            <p:cNvSpPr>
              <a:spLocks noChangeShapeType="1"/>
            </p:cNvSpPr>
            <p:nvPr/>
          </p:nvSpPr>
          <p:spPr bwMode="auto">
            <a:xfrm>
              <a:off x="1488" y="1740"/>
              <a:ext cx="27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166" name="Line 5"/>
            <p:cNvSpPr>
              <a:spLocks noChangeShapeType="1"/>
            </p:cNvSpPr>
            <p:nvPr/>
          </p:nvSpPr>
          <p:spPr bwMode="auto">
            <a:xfrm>
              <a:off x="1474" y="2171"/>
              <a:ext cx="0" cy="2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167" name="Line 6"/>
            <p:cNvSpPr>
              <a:spLocks noChangeShapeType="1"/>
            </p:cNvSpPr>
            <p:nvPr/>
          </p:nvSpPr>
          <p:spPr bwMode="auto">
            <a:xfrm>
              <a:off x="1488" y="1927"/>
              <a:ext cx="0" cy="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168" name="Line 7"/>
            <p:cNvSpPr>
              <a:spLocks noChangeShapeType="1"/>
            </p:cNvSpPr>
            <p:nvPr/>
          </p:nvSpPr>
          <p:spPr bwMode="auto">
            <a:xfrm>
              <a:off x="4224" y="1927"/>
              <a:ext cx="0" cy="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169" name="Line 8"/>
            <p:cNvSpPr>
              <a:spLocks noChangeShapeType="1"/>
            </p:cNvSpPr>
            <p:nvPr/>
          </p:nvSpPr>
          <p:spPr bwMode="auto">
            <a:xfrm>
              <a:off x="1488" y="2311"/>
              <a:ext cx="0" cy="288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170" name="Line 9"/>
            <p:cNvSpPr>
              <a:spLocks noChangeShapeType="1"/>
            </p:cNvSpPr>
            <p:nvPr/>
          </p:nvSpPr>
          <p:spPr bwMode="auto">
            <a:xfrm>
              <a:off x="4224" y="2311"/>
              <a:ext cx="0" cy="288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171" name="Line 10"/>
            <p:cNvSpPr>
              <a:spLocks noChangeShapeType="1"/>
            </p:cNvSpPr>
            <p:nvPr/>
          </p:nvSpPr>
          <p:spPr bwMode="auto">
            <a:xfrm>
              <a:off x="2880" y="1572"/>
              <a:ext cx="1" cy="142"/>
            </a:xfrm>
            <a:prstGeom prst="line">
              <a:avLst/>
            </a:prstGeom>
            <a:noFill/>
            <a:ln w="17463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72" name="Line 11"/>
            <p:cNvSpPr>
              <a:spLocks noChangeShapeType="1"/>
            </p:cNvSpPr>
            <p:nvPr/>
          </p:nvSpPr>
          <p:spPr bwMode="auto">
            <a:xfrm>
              <a:off x="1562" y="1714"/>
              <a:ext cx="1" cy="141"/>
            </a:xfrm>
            <a:prstGeom prst="line">
              <a:avLst/>
            </a:prstGeom>
            <a:noFill/>
            <a:ln w="17463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73" name="Line 12"/>
            <p:cNvSpPr>
              <a:spLocks noChangeShapeType="1"/>
            </p:cNvSpPr>
            <p:nvPr/>
          </p:nvSpPr>
          <p:spPr bwMode="auto">
            <a:xfrm>
              <a:off x="4198" y="1714"/>
              <a:ext cx="1" cy="141"/>
            </a:xfrm>
            <a:prstGeom prst="line">
              <a:avLst/>
            </a:prstGeom>
            <a:noFill/>
            <a:ln w="17463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74" name="Line 13"/>
            <p:cNvSpPr>
              <a:spLocks noChangeShapeType="1"/>
            </p:cNvSpPr>
            <p:nvPr/>
          </p:nvSpPr>
          <p:spPr bwMode="auto">
            <a:xfrm>
              <a:off x="1562" y="1714"/>
              <a:ext cx="1318" cy="1"/>
            </a:xfrm>
            <a:prstGeom prst="line">
              <a:avLst/>
            </a:prstGeom>
            <a:noFill/>
            <a:ln w="17463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75" name="Line 14"/>
            <p:cNvSpPr>
              <a:spLocks noChangeShapeType="1"/>
            </p:cNvSpPr>
            <p:nvPr/>
          </p:nvSpPr>
          <p:spPr bwMode="auto">
            <a:xfrm>
              <a:off x="2880" y="1714"/>
              <a:ext cx="1318" cy="1"/>
            </a:xfrm>
            <a:prstGeom prst="line">
              <a:avLst/>
            </a:prstGeom>
            <a:noFill/>
            <a:ln w="17463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76" name="Line 15"/>
            <p:cNvSpPr>
              <a:spLocks noChangeShapeType="1"/>
            </p:cNvSpPr>
            <p:nvPr/>
          </p:nvSpPr>
          <p:spPr bwMode="auto">
            <a:xfrm>
              <a:off x="1562" y="2175"/>
              <a:ext cx="1" cy="283"/>
            </a:xfrm>
            <a:prstGeom prst="line">
              <a:avLst/>
            </a:prstGeom>
            <a:noFill/>
            <a:ln w="17463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77" name="Rectangle 16"/>
            <p:cNvSpPr>
              <a:spLocks noChangeArrowheads="1"/>
            </p:cNvSpPr>
            <p:nvPr/>
          </p:nvSpPr>
          <p:spPr bwMode="auto">
            <a:xfrm>
              <a:off x="295" y="2458"/>
              <a:ext cx="2494" cy="12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78" name="Rectangle 17"/>
            <p:cNvSpPr>
              <a:spLocks noChangeArrowheads="1"/>
            </p:cNvSpPr>
            <p:nvPr/>
          </p:nvSpPr>
          <p:spPr bwMode="auto">
            <a:xfrm>
              <a:off x="295" y="2463"/>
              <a:ext cx="185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-Salma sulama yöntemi</a:t>
              </a:r>
              <a:endParaRPr lang="tr-TR" altLang="tr-TR" sz="1800"/>
            </a:p>
          </p:txBody>
        </p:sp>
        <p:sp>
          <p:nvSpPr>
            <p:cNvPr id="92179" name="Rectangle 18"/>
            <p:cNvSpPr>
              <a:spLocks noChangeArrowheads="1"/>
            </p:cNvSpPr>
            <p:nvPr/>
          </p:nvSpPr>
          <p:spPr bwMode="auto">
            <a:xfrm>
              <a:off x="295" y="2690"/>
              <a:ext cx="2314" cy="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-Göllendirme sulama yöntemi</a:t>
              </a:r>
            </a:p>
            <a:p>
              <a:pPr eaLnBrk="1" hangingPunct="1"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  .Tavalarda göllendirme</a:t>
              </a:r>
            </a:p>
            <a:p>
              <a:pPr eaLnBrk="1" hangingPunct="1"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   (Tava sulama yöntemi)</a:t>
              </a:r>
            </a:p>
            <a:p>
              <a:pPr eaLnBrk="1" hangingPunct="1"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  .Karıklarda göllendirme </a:t>
              </a:r>
              <a:endParaRPr lang="tr-TR" altLang="tr-TR" sz="1800"/>
            </a:p>
          </p:txBody>
        </p:sp>
        <p:sp>
          <p:nvSpPr>
            <p:cNvPr id="92180" name="Rectangle 19"/>
            <p:cNvSpPr>
              <a:spLocks noChangeArrowheads="1"/>
            </p:cNvSpPr>
            <p:nvPr/>
          </p:nvSpPr>
          <p:spPr bwMode="auto">
            <a:xfrm>
              <a:off x="295" y="3250"/>
              <a:ext cx="2156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-Uzun tava sulama yöntemi</a:t>
              </a:r>
              <a:endParaRPr lang="tr-TR" altLang="tr-TR" sz="1800"/>
            </a:p>
          </p:txBody>
        </p:sp>
        <p:sp>
          <p:nvSpPr>
            <p:cNvPr id="92181" name="Rectangle 20"/>
            <p:cNvSpPr>
              <a:spLocks noChangeArrowheads="1"/>
            </p:cNvSpPr>
            <p:nvPr/>
          </p:nvSpPr>
          <p:spPr bwMode="auto">
            <a:xfrm>
              <a:off x="295" y="3432"/>
              <a:ext cx="195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-Karık sulama yöntemi</a:t>
              </a:r>
              <a:endParaRPr lang="tr-TR" altLang="tr-TR" sz="1800"/>
            </a:p>
          </p:txBody>
        </p:sp>
        <p:sp>
          <p:nvSpPr>
            <p:cNvPr id="92182" name="Rectangle 21"/>
            <p:cNvSpPr>
              <a:spLocks noChangeArrowheads="1"/>
            </p:cNvSpPr>
            <p:nvPr/>
          </p:nvSpPr>
          <p:spPr bwMode="auto">
            <a:xfrm>
              <a:off x="310" y="1855"/>
              <a:ext cx="2505" cy="320"/>
            </a:xfrm>
            <a:prstGeom prst="rect">
              <a:avLst/>
            </a:prstGeom>
            <a:solidFill>
              <a:srgbClr val="FF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83" name="Rectangle 22"/>
            <p:cNvSpPr>
              <a:spLocks noChangeArrowheads="1"/>
            </p:cNvSpPr>
            <p:nvPr/>
          </p:nvSpPr>
          <p:spPr bwMode="auto">
            <a:xfrm>
              <a:off x="385" y="1909"/>
              <a:ext cx="235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YÜZEY SULAMA YÖNTEMLERİ</a:t>
              </a:r>
              <a:endParaRPr lang="tr-TR" altLang="tr-TR" sz="1600"/>
            </a:p>
          </p:txBody>
        </p:sp>
        <p:sp>
          <p:nvSpPr>
            <p:cNvPr id="92184" name="Rectangle 23"/>
            <p:cNvSpPr>
              <a:spLocks noChangeArrowheads="1"/>
            </p:cNvSpPr>
            <p:nvPr/>
          </p:nvSpPr>
          <p:spPr bwMode="auto">
            <a:xfrm>
              <a:off x="310" y="1855"/>
              <a:ext cx="2505" cy="320"/>
            </a:xfrm>
            <a:prstGeom prst="rect">
              <a:avLst/>
            </a:prstGeom>
            <a:noFill/>
            <a:ln w="17463">
              <a:solidFill>
                <a:srgbClr val="5F5F5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85" name="Line 24"/>
            <p:cNvSpPr>
              <a:spLocks noChangeShapeType="1"/>
            </p:cNvSpPr>
            <p:nvPr/>
          </p:nvSpPr>
          <p:spPr bwMode="auto">
            <a:xfrm>
              <a:off x="4198" y="2175"/>
              <a:ext cx="1" cy="283"/>
            </a:xfrm>
            <a:prstGeom prst="line">
              <a:avLst/>
            </a:prstGeom>
            <a:noFill/>
            <a:ln w="17463">
              <a:solidFill>
                <a:srgbClr val="FFFF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2186" name="Rectangle 25"/>
            <p:cNvSpPr>
              <a:spLocks noChangeArrowheads="1"/>
            </p:cNvSpPr>
            <p:nvPr/>
          </p:nvSpPr>
          <p:spPr bwMode="auto">
            <a:xfrm>
              <a:off x="2971" y="2458"/>
              <a:ext cx="2540" cy="94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87" name="Rectangle 26"/>
            <p:cNvSpPr>
              <a:spLocks noChangeArrowheads="1"/>
            </p:cNvSpPr>
            <p:nvPr/>
          </p:nvSpPr>
          <p:spPr bwMode="auto">
            <a:xfrm>
              <a:off x="2971" y="2434"/>
              <a:ext cx="235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-Yağmurlama sulama yöntemi</a:t>
              </a:r>
              <a:endParaRPr lang="tr-TR" altLang="tr-TR" sz="1800"/>
            </a:p>
          </p:txBody>
        </p:sp>
        <p:sp>
          <p:nvSpPr>
            <p:cNvPr id="92188" name="Rectangle 27"/>
            <p:cNvSpPr>
              <a:spLocks noChangeArrowheads="1"/>
            </p:cNvSpPr>
            <p:nvPr/>
          </p:nvSpPr>
          <p:spPr bwMode="auto">
            <a:xfrm>
              <a:off x="2971" y="2645"/>
              <a:ext cx="186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-Damla sulama yöntemi</a:t>
              </a:r>
              <a:endParaRPr lang="tr-TR" altLang="tr-TR" sz="1800"/>
            </a:p>
          </p:txBody>
        </p:sp>
        <p:sp>
          <p:nvSpPr>
            <p:cNvPr id="92189" name="Rectangle 28"/>
            <p:cNvSpPr>
              <a:spLocks noChangeArrowheads="1"/>
            </p:cNvSpPr>
            <p:nvPr/>
          </p:nvSpPr>
          <p:spPr bwMode="auto">
            <a:xfrm>
              <a:off x="2971" y="2851"/>
              <a:ext cx="2265" cy="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-Ağaç altı mikro yağmurlama</a:t>
              </a:r>
            </a:p>
            <a:p>
              <a:pPr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  sulama yöntemi.</a:t>
              </a:r>
              <a:endParaRPr lang="tr-TR" altLang="tr-TR" sz="1800"/>
            </a:p>
          </p:txBody>
        </p:sp>
        <p:sp>
          <p:nvSpPr>
            <p:cNvPr id="92190" name="Rectangle 29"/>
            <p:cNvSpPr>
              <a:spLocks noChangeArrowheads="1"/>
            </p:cNvSpPr>
            <p:nvPr/>
          </p:nvSpPr>
          <p:spPr bwMode="auto">
            <a:xfrm>
              <a:off x="2971" y="3144"/>
              <a:ext cx="206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-Sızdırma sulama yöntemi</a:t>
              </a:r>
              <a:endParaRPr lang="tr-TR" altLang="tr-TR" sz="1800"/>
            </a:p>
          </p:txBody>
        </p:sp>
        <p:sp>
          <p:nvSpPr>
            <p:cNvPr id="92191" name="Rectangle 30"/>
            <p:cNvSpPr>
              <a:spLocks noChangeArrowheads="1"/>
            </p:cNvSpPr>
            <p:nvPr/>
          </p:nvSpPr>
          <p:spPr bwMode="auto">
            <a:xfrm>
              <a:off x="2971" y="2458"/>
              <a:ext cx="2540" cy="946"/>
            </a:xfrm>
            <a:prstGeom prst="rect">
              <a:avLst/>
            </a:prstGeom>
            <a:noFill/>
            <a:ln w="17463">
              <a:solidFill>
                <a:srgbClr val="5F5F5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92" name="Rectangle 31"/>
            <p:cNvSpPr>
              <a:spLocks noChangeArrowheads="1"/>
            </p:cNvSpPr>
            <p:nvPr/>
          </p:nvSpPr>
          <p:spPr bwMode="auto">
            <a:xfrm>
              <a:off x="2945" y="1855"/>
              <a:ext cx="2611" cy="320"/>
            </a:xfrm>
            <a:prstGeom prst="rect">
              <a:avLst/>
            </a:prstGeom>
            <a:solidFill>
              <a:srgbClr val="FF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93" name="Rectangle 32"/>
            <p:cNvSpPr>
              <a:spLocks noChangeArrowheads="1"/>
            </p:cNvSpPr>
            <p:nvPr/>
          </p:nvSpPr>
          <p:spPr bwMode="auto">
            <a:xfrm>
              <a:off x="2970" y="1909"/>
              <a:ext cx="258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BASINÇLI SULAMA YÖNTEMLERİ</a:t>
              </a:r>
              <a:endParaRPr lang="tr-TR" altLang="tr-TR" sz="1600"/>
            </a:p>
          </p:txBody>
        </p:sp>
        <p:sp>
          <p:nvSpPr>
            <p:cNvPr id="92194" name="Rectangle 33"/>
            <p:cNvSpPr>
              <a:spLocks noChangeArrowheads="1"/>
            </p:cNvSpPr>
            <p:nvPr/>
          </p:nvSpPr>
          <p:spPr bwMode="auto">
            <a:xfrm>
              <a:off x="2945" y="1855"/>
              <a:ext cx="2611" cy="320"/>
            </a:xfrm>
            <a:prstGeom prst="rect">
              <a:avLst/>
            </a:prstGeom>
            <a:noFill/>
            <a:ln w="17463">
              <a:solidFill>
                <a:srgbClr val="5F5F5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95" name="Rectangle 34"/>
            <p:cNvSpPr>
              <a:spLocks noChangeArrowheads="1"/>
            </p:cNvSpPr>
            <p:nvPr/>
          </p:nvSpPr>
          <p:spPr bwMode="auto">
            <a:xfrm>
              <a:off x="1628" y="1253"/>
              <a:ext cx="2504" cy="3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96" name="Rectangle 35"/>
            <p:cNvSpPr>
              <a:spLocks noChangeArrowheads="1"/>
            </p:cNvSpPr>
            <p:nvPr/>
          </p:nvSpPr>
          <p:spPr bwMode="auto">
            <a:xfrm>
              <a:off x="1927" y="1308"/>
              <a:ext cx="192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200"/>
                <a:t>SULAMA YÖNTEMLERİ</a:t>
              </a:r>
              <a:endParaRPr lang="tr-TR" altLang="tr-TR" sz="1800"/>
            </a:p>
          </p:txBody>
        </p:sp>
        <p:sp>
          <p:nvSpPr>
            <p:cNvPr id="92197" name="Rectangle 36"/>
            <p:cNvSpPr>
              <a:spLocks noChangeArrowheads="1"/>
            </p:cNvSpPr>
            <p:nvPr/>
          </p:nvSpPr>
          <p:spPr bwMode="auto">
            <a:xfrm>
              <a:off x="1628" y="1253"/>
              <a:ext cx="2504" cy="319"/>
            </a:xfrm>
            <a:prstGeom prst="rect">
              <a:avLst/>
            </a:prstGeom>
            <a:noFill/>
            <a:ln w="17463">
              <a:solidFill>
                <a:srgbClr val="5F5F5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198" name="Line 37"/>
            <p:cNvSpPr>
              <a:spLocks noChangeShapeType="1"/>
            </p:cNvSpPr>
            <p:nvPr/>
          </p:nvSpPr>
          <p:spPr bwMode="auto">
            <a:xfrm>
              <a:off x="4229" y="1720"/>
              <a:ext cx="0" cy="14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199" name="Line 38"/>
            <p:cNvSpPr>
              <a:spLocks noChangeShapeType="1"/>
            </p:cNvSpPr>
            <p:nvPr/>
          </p:nvSpPr>
          <p:spPr bwMode="auto">
            <a:xfrm>
              <a:off x="1495" y="1718"/>
              <a:ext cx="0" cy="14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200" name="Line 39"/>
            <p:cNvSpPr>
              <a:spLocks noChangeShapeType="1"/>
            </p:cNvSpPr>
            <p:nvPr/>
          </p:nvSpPr>
          <p:spPr bwMode="auto">
            <a:xfrm>
              <a:off x="2880" y="1568"/>
              <a:ext cx="0" cy="18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2201" name="Line 40"/>
            <p:cNvSpPr>
              <a:spLocks noChangeShapeType="1"/>
            </p:cNvSpPr>
            <p:nvPr/>
          </p:nvSpPr>
          <p:spPr bwMode="auto">
            <a:xfrm>
              <a:off x="4241" y="2179"/>
              <a:ext cx="0" cy="2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55155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rgbClr val="FAFCA2"/>
          </a:solidFill>
        </p:spPr>
        <p:txBody>
          <a:bodyPr/>
          <a:lstStyle/>
          <a:p>
            <a:r>
              <a:rPr lang="tr-TR" sz="3600" b="1" dirty="0"/>
              <a:t>Uygun sulama yönteminin seçilmesine etkili olan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9372600" cy="4968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200" b="1" dirty="0" smtClean="0"/>
              <a:t>Su kaynağı ve Sulama Suyunun Özellikleri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Su kaynağının cinsi ve uzaklığı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Su kaynağının debisi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Su </a:t>
            </a:r>
            <a:r>
              <a:rPr lang="tr-TR" sz="2800" i="1" dirty="0" err="1" smtClean="0">
                <a:solidFill>
                  <a:srgbClr val="FF0000"/>
                </a:solidFill>
              </a:rPr>
              <a:t>kısıtı</a:t>
            </a:r>
            <a:endParaRPr lang="tr-TR" sz="2800" i="1" dirty="0" smtClean="0">
              <a:solidFill>
                <a:srgbClr val="FF0000"/>
              </a:solidFill>
            </a:endParaRP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Sulama suyu kalitesi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Su maliyeti</a:t>
            </a:r>
          </a:p>
          <a:p>
            <a:pPr marL="971550" lvl="1" indent="-571500">
              <a:buFont typeface="+mj-lt"/>
              <a:buAutoNum type="alphaLcPeriod"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997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548681"/>
            <a:ext cx="8229600" cy="5577483"/>
          </a:xfrm>
          <a:noFill/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200" b="1" dirty="0" smtClean="0"/>
              <a:t>Toprak özellikleri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Kullanılabilir su tutma kapasitesi 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Su alma hızı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Toprak derinliği ve taban suyu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Tuzluluk ve drenaj koşulları </a:t>
            </a:r>
          </a:p>
          <a:p>
            <a:pPr marL="971550" lvl="1" indent="-571500">
              <a:buFont typeface="+mj-lt"/>
              <a:buAutoNum type="alphaLcPeriod"/>
            </a:pPr>
            <a:r>
              <a:rPr lang="tr-TR" sz="2800" i="1" dirty="0" err="1" smtClean="0">
                <a:solidFill>
                  <a:srgbClr val="FF0000"/>
                </a:solidFill>
              </a:rPr>
              <a:t>Taşlılık</a:t>
            </a:r>
            <a:endParaRPr lang="tr-TR" sz="2800" i="1" dirty="0" smtClean="0">
              <a:solidFill>
                <a:srgbClr val="FF0000"/>
              </a:solidFill>
            </a:endParaRPr>
          </a:p>
          <a:p>
            <a:pPr marL="971550" lvl="1" indent="-571500">
              <a:buFont typeface="+mj-lt"/>
              <a:buAutoNum type="alphaLcPeriod"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25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56494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200" b="1" dirty="0" err="1" smtClean="0"/>
              <a:t>Topoğrafik</a:t>
            </a:r>
            <a:r>
              <a:rPr lang="tr-TR" sz="3200" b="1" dirty="0" smtClean="0"/>
              <a:t> Özellikler</a:t>
            </a:r>
          </a:p>
          <a:p>
            <a:pPr marL="91440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Eğim derecesi</a:t>
            </a:r>
          </a:p>
          <a:p>
            <a:pPr marL="91440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Erozyona uygunluk</a:t>
            </a:r>
          </a:p>
          <a:p>
            <a:pPr marL="914400" lvl="1" indent="-514350">
              <a:buFont typeface="+mj-lt"/>
              <a:buAutoNum type="alphaLcPeriod"/>
            </a:pPr>
            <a:endParaRPr lang="tr-TR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b="1" dirty="0" smtClean="0"/>
              <a:t>İklim Özellikleri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Rüzgar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Sıcaklık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Bağıl nem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Yağış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Don tehlikesi</a:t>
            </a:r>
            <a:endParaRPr lang="tr-TR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66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92697"/>
            <a:ext cx="8229600" cy="543346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200" b="1" dirty="0" smtClean="0"/>
              <a:t>Bitki Özellikleri</a:t>
            </a:r>
          </a:p>
          <a:p>
            <a:pPr marL="91440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Bitki cinsi</a:t>
            </a:r>
          </a:p>
          <a:p>
            <a:pPr marL="91440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Bitki hastalıkları</a:t>
            </a:r>
          </a:p>
          <a:p>
            <a:pPr marL="914400" lvl="1" indent="-514350">
              <a:buFont typeface="+mj-lt"/>
              <a:buAutoNum type="alphaLcPeriod"/>
            </a:pPr>
            <a:r>
              <a:rPr lang="tr-TR" sz="2800" i="1" dirty="0" smtClean="0">
                <a:solidFill>
                  <a:srgbClr val="FF0000"/>
                </a:solidFill>
              </a:rPr>
              <a:t>Özel istekler</a:t>
            </a:r>
            <a:endParaRPr lang="tr-TR" sz="28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b="1" dirty="0" smtClean="0"/>
              <a:t>Ekonomik koşullar</a:t>
            </a:r>
          </a:p>
          <a:p>
            <a:pPr marL="514350" indent="-514350">
              <a:buFont typeface="+mj-lt"/>
              <a:buAutoNum type="alphaLcPeriod"/>
            </a:pPr>
            <a:r>
              <a:rPr lang="tr-TR" i="1" dirty="0" smtClean="0">
                <a:solidFill>
                  <a:srgbClr val="FF0000"/>
                </a:solidFill>
              </a:rPr>
              <a:t>Sulamanın maliyeti </a:t>
            </a:r>
          </a:p>
          <a:p>
            <a:pPr marL="514350" indent="-514350">
              <a:buFont typeface="+mj-lt"/>
              <a:buAutoNum type="alphaLcPeriod"/>
            </a:pPr>
            <a:r>
              <a:rPr lang="tr-TR" i="1" dirty="0" smtClean="0">
                <a:solidFill>
                  <a:srgbClr val="FF0000"/>
                </a:solidFill>
              </a:rPr>
              <a:t>Ürün değeri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b="1" dirty="0" smtClean="0"/>
              <a:t>Sosyal ve Kültürel Durum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81357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154</Words>
  <Application>Microsoft Office PowerPoint</Application>
  <PresentationFormat>Geniş ekran</PresentationFormat>
  <Paragraphs>49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6. BÖLÜM  SULAMA YÖNTEMLERİ</vt:lpstr>
      <vt:lpstr>Sulama yöntemi, suyun toprağa bitki kök bölgesine veriliş biçimidir.</vt:lpstr>
      <vt:lpstr>Uygun sulama yönteminin seçilmesine etkili olan faktörler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BÖLÜM  SULAMA YÖNTEMLERİ</dc:title>
  <dc:creator>TYS</dc:creator>
  <cp:lastModifiedBy>TYS</cp:lastModifiedBy>
  <cp:revision>1</cp:revision>
  <dcterms:created xsi:type="dcterms:W3CDTF">2020-01-31T08:07:58Z</dcterms:created>
  <dcterms:modified xsi:type="dcterms:W3CDTF">2020-01-31T08:54:46Z</dcterms:modified>
</cp:coreProperties>
</file>