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a:p>
        </p:txBody>
      </p:sp>
      <p:sp>
        <p:nvSpPr>
          <p:cNvPr id="4" name="Veri Yer Tutucusu 3"/>
          <p:cNvSpPr>
            <a:spLocks noGrp="1"/>
          </p:cNvSpPr>
          <p:nvPr>
            <p:ph type="dt" sz="half" idx="10"/>
          </p:nvPr>
        </p:nvSpPr>
        <p:spPr/>
        <p:txBody>
          <a:bodyPr/>
          <a:lstStyle/>
          <a:p>
            <a:fld id="{728CB879-8590-4F64-A37C-D69C9FD5C34B}" type="datetimeFigureOut">
              <a:rPr lang="en-US" smtClean="0"/>
              <a:t>8/12/2018</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1B5A31BB-C7B0-4A87-A2DD-134E55845E5F}" type="slidenum">
              <a:rPr lang="en-US" smtClean="0"/>
              <a:t>‹#›</a:t>
            </a:fld>
            <a:endParaRPr lang="en-US"/>
          </a:p>
        </p:txBody>
      </p:sp>
    </p:spTree>
    <p:extLst>
      <p:ext uri="{BB962C8B-B14F-4D97-AF65-F5344CB8AC3E}">
        <p14:creationId xmlns:p14="http://schemas.microsoft.com/office/powerpoint/2010/main" val="809984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728CB879-8590-4F64-A37C-D69C9FD5C34B}" type="datetimeFigureOut">
              <a:rPr lang="en-US" smtClean="0"/>
              <a:t>8/12/2018</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1B5A31BB-C7B0-4A87-A2DD-134E55845E5F}" type="slidenum">
              <a:rPr lang="en-US" smtClean="0"/>
              <a:t>‹#›</a:t>
            </a:fld>
            <a:endParaRPr lang="en-US"/>
          </a:p>
        </p:txBody>
      </p:sp>
    </p:spTree>
    <p:extLst>
      <p:ext uri="{BB962C8B-B14F-4D97-AF65-F5344CB8AC3E}">
        <p14:creationId xmlns:p14="http://schemas.microsoft.com/office/powerpoint/2010/main" val="1364297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728CB879-8590-4F64-A37C-D69C9FD5C34B}" type="datetimeFigureOut">
              <a:rPr lang="en-US" smtClean="0"/>
              <a:t>8/12/2018</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1B5A31BB-C7B0-4A87-A2DD-134E55845E5F}" type="slidenum">
              <a:rPr lang="en-US" smtClean="0"/>
              <a:t>‹#›</a:t>
            </a:fld>
            <a:endParaRPr lang="en-US"/>
          </a:p>
        </p:txBody>
      </p:sp>
    </p:spTree>
    <p:extLst>
      <p:ext uri="{BB962C8B-B14F-4D97-AF65-F5344CB8AC3E}">
        <p14:creationId xmlns:p14="http://schemas.microsoft.com/office/powerpoint/2010/main" val="79924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728CB879-8590-4F64-A37C-D69C9FD5C34B}" type="datetimeFigureOut">
              <a:rPr lang="en-US" smtClean="0"/>
              <a:t>8/12/2018</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1B5A31BB-C7B0-4A87-A2DD-134E55845E5F}" type="slidenum">
              <a:rPr lang="en-US" smtClean="0"/>
              <a:t>‹#›</a:t>
            </a:fld>
            <a:endParaRPr lang="en-US"/>
          </a:p>
        </p:txBody>
      </p:sp>
    </p:spTree>
    <p:extLst>
      <p:ext uri="{BB962C8B-B14F-4D97-AF65-F5344CB8AC3E}">
        <p14:creationId xmlns:p14="http://schemas.microsoft.com/office/powerpoint/2010/main" val="1748047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728CB879-8590-4F64-A37C-D69C9FD5C34B}" type="datetimeFigureOut">
              <a:rPr lang="en-US" smtClean="0"/>
              <a:t>8/12/2018</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1B5A31BB-C7B0-4A87-A2DD-134E55845E5F}" type="slidenum">
              <a:rPr lang="en-US" smtClean="0"/>
              <a:t>‹#›</a:t>
            </a:fld>
            <a:endParaRPr lang="en-US"/>
          </a:p>
        </p:txBody>
      </p:sp>
    </p:spTree>
    <p:extLst>
      <p:ext uri="{BB962C8B-B14F-4D97-AF65-F5344CB8AC3E}">
        <p14:creationId xmlns:p14="http://schemas.microsoft.com/office/powerpoint/2010/main" val="3909044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728CB879-8590-4F64-A37C-D69C9FD5C34B}" type="datetimeFigureOut">
              <a:rPr lang="en-US" smtClean="0"/>
              <a:t>8/12/2018</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1B5A31BB-C7B0-4A87-A2DD-134E55845E5F}" type="slidenum">
              <a:rPr lang="en-US" smtClean="0"/>
              <a:t>‹#›</a:t>
            </a:fld>
            <a:endParaRPr lang="en-US"/>
          </a:p>
        </p:txBody>
      </p:sp>
    </p:spTree>
    <p:extLst>
      <p:ext uri="{BB962C8B-B14F-4D97-AF65-F5344CB8AC3E}">
        <p14:creationId xmlns:p14="http://schemas.microsoft.com/office/powerpoint/2010/main" val="1438010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728CB879-8590-4F64-A37C-D69C9FD5C34B}" type="datetimeFigureOut">
              <a:rPr lang="en-US" smtClean="0"/>
              <a:t>8/12/2018</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1B5A31BB-C7B0-4A87-A2DD-134E55845E5F}" type="slidenum">
              <a:rPr lang="en-US" smtClean="0"/>
              <a:t>‹#›</a:t>
            </a:fld>
            <a:endParaRPr lang="en-US"/>
          </a:p>
        </p:txBody>
      </p:sp>
    </p:spTree>
    <p:extLst>
      <p:ext uri="{BB962C8B-B14F-4D97-AF65-F5344CB8AC3E}">
        <p14:creationId xmlns:p14="http://schemas.microsoft.com/office/powerpoint/2010/main" val="3767173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728CB879-8590-4F64-A37C-D69C9FD5C34B}" type="datetimeFigureOut">
              <a:rPr lang="en-US" smtClean="0"/>
              <a:t>8/12/2018</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1B5A31BB-C7B0-4A87-A2DD-134E55845E5F}" type="slidenum">
              <a:rPr lang="en-US" smtClean="0"/>
              <a:t>‹#›</a:t>
            </a:fld>
            <a:endParaRPr lang="en-US"/>
          </a:p>
        </p:txBody>
      </p:sp>
    </p:spTree>
    <p:extLst>
      <p:ext uri="{BB962C8B-B14F-4D97-AF65-F5344CB8AC3E}">
        <p14:creationId xmlns:p14="http://schemas.microsoft.com/office/powerpoint/2010/main" val="247846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28CB879-8590-4F64-A37C-D69C9FD5C34B}" type="datetimeFigureOut">
              <a:rPr lang="en-US" smtClean="0"/>
              <a:t>8/12/2018</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1B5A31BB-C7B0-4A87-A2DD-134E55845E5F}" type="slidenum">
              <a:rPr lang="en-US" smtClean="0"/>
              <a:t>‹#›</a:t>
            </a:fld>
            <a:endParaRPr lang="en-US"/>
          </a:p>
        </p:txBody>
      </p:sp>
    </p:spTree>
    <p:extLst>
      <p:ext uri="{BB962C8B-B14F-4D97-AF65-F5344CB8AC3E}">
        <p14:creationId xmlns:p14="http://schemas.microsoft.com/office/powerpoint/2010/main" val="353489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28CB879-8590-4F64-A37C-D69C9FD5C34B}" type="datetimeFigureOut">
              <a:rPr lang="en-US" smtClean="0"/>
              <a:t>8/12/2018</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1B5A31BB-C7B0-4A87-A2DD-134E55845E5F}" type="slidenum">
              <a:rPr lang="en-US" smtClean="0"/>
              <a:t>‹#›</a:t>
            </a:fld>
            <a:endParaRPr lang="en-US"/>
          </a:p>
        </p:txBody>
      </p:sp>
    </p:spTree>
    <p:extLst>
      <p:ext uri="{BB962C8B-B14F-4D97-AF65-F5344CB8AC3E}">
        <p14:creationId xmlns:p14="http://schemas.microsoft.com/office/powerpoint/2010/main" val="2763342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28CB879-8590-4F64-A37C-D69C9FD5C34B}" type="datetimeFigureOut">
              <a:rPr lang="en-US" smtClean="0"/>
              <a:t>8/12/2018</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1B5A31BB-C7B0-4A87-A2DD-134E55845E5F}" type="slidenum">
              <a:rPr lang="en-US" smtClean="0"/>
              <a:t>‹#›</a:t>
            </a:fld>
            <a:endParaRPr lang="en-US"/>
          </a:p>
        </p:txBody>
      </p:sp>
    </p:spTree>
    <p:extLst>
      <p:ext uri="{BB962C8B-B14F-4D97-AF65-F5344CB8AC3E}">
        <p14:creationId xmlns:p14="http://schemas.microsoft.com/office/powerpoint/2010/main" val="144325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CB879-8590-4F64-A37C-D69C9FD5C34B}" type="datetimeFigureOut">
              <a:rPr lang="en-US" smtClean="0"/>
              <a:t>8/12/2018</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A31BB-C7B0-4A87-A2DD-134E55845E5F}" type="slidenum">
              <a:rPr lang="en-US" smtClean="0"/>
              <a:t>‹#›</a:t>
            </a:fld>
            <a:endParaRPr lang="en-US"/>
          </a:p>
        </p:txBody>
      </p:sp>
    </p:spTree>
    <p:extLst>
      <p:ext uri="{BB962C8B-B14F-4D97-AF65-F5344CB8AC3E}">
        <p14:creationId xmlns:p14="http://schemas.microsoft.com/office/powerpoint/2010/main" val="1186910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İlk İletişim Biçimleri-2</a:t>
            </a:r>
            <a:endParaRPr lang="en-US" dirty="0"/>
          </a:p>
        </p:txBody>
      </p:sp>
      <p:sp>
        <p:nvSpPr>
          <p:cNvPr id="3" name="Alt Başlık 2"/>
          <p:cNvSpPr>
            <a:spLocks noGrp="1"/>
          </p:cNvSpPr>
          <p:nvPr>
            <p:ph type="subTitle" idx="1"/>
          </p:nvPr>
        </p:nvSpPr>
        <p:spPr/>
        <p:txBody>
          <a:bodyPr/>
          <a:lstStyle/>
          <a:p>
            <a:r>
              <a:rPr lang="tr-TR" dirty="0" smtClean="0"/>
              <a:t>4. Hafta</a:t>
            </a:r>
          </a:p>
          <a:p>
            <a:r>
              <a:rPr lang="tr-TR" dirty="0" smtClean="0"/>
              <a:t>Dr</a:t>
            </a:r>
            <a:r>
              <a:rPr lang="tr-TR" dirty="0" smtClean="0"/>
              <a:t>.</a:t>
            </a:r>
            <a:r>
              <a:rPr lang="en-US" dirty="0" smtClean="0"/>
              <a:t> </a:t>
            </a:r>
            <a:r>
              <a:rPr lang="tr-TR" dirty="0" err="1" smtClean="0"/>
              <a:t>Öğr</a:t>
            </a:r>
            <a:r>
              <a:rPr lang="tr-TR" dirty="0" smtClean="0"/>
              <a:t>. Üyesi Gül Karagöz Kızılca</a:t>
            </a:r>
            <a:endParaRPr lang="en-US" dirty="0" smtClean="0"/>
          </a:p>
          <a:p>
            <a:endParaRPr lang="en-US" dirty="0"/>
          </a:p>
        </p:txBody>
      </p:sp>
    </p:spTree>
    <p:extLst>
      <p:ext uri="{BB962C8B-B14F-4D97-AF65-F5344CB8AC3E}">
        <p14:creationId xmlns:p14="http://schemas.microsoft.com/office/powerpoint/2010/main" val="3687606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err="1" smtClean="0"/>
              <a:t>Yazısız</a:t>
            </a:r>
            <a:r>
              <a:rPr lang="en-US" dirty="0" smtClean="0"/>
              <a:t> </a:t>
            </a:r>
            <a:r>
              <a:rPr lang="en-US" dirty="0" err="1" smtClean="0"/>
              <a:t>İletişim</a:t>
            </a:r>
            <a:r>
              <a:rPr lang="en-US" dirty="0" smtClean="0"/>
              <a:t>: Quipu </a:t>
            </a:r>
            <a:endParaRPr lang="en-US" dirty="0"/>
          </a:p>
        </p:txBody>
      </p:sp>
      <p:sp>
        <p:nvSpPr>
          <p:cNvPr id="3" name="İçerik Yer Tutucusu 2"/>
          <p:cNvSpPr>
            <a:spLocks noGrp="1"/>
          </p:cNvSpPr>
          <p:nvPr>
            <p:ph idx="1"/>
          </p:nvPr>
        </p:nvSpPr>
        <p:spPr/>
        <p:txBody>
          <a:bodyPr/>
          <a:lstStyle/>
          <a:p>
            <a:r>
              <a:rPr lang="tr-TR" dirty="0" err="1" smtClean="0"/>
              <a:t>İnkalar</a:t>
            </a:r>
            <a:r>
              <a:rPr lang="tr-TR" dirty="0" smtClean="0"/>
              <a:t> tarafından kullanılan yazısız bir kayıt sistemidir.</a:t>
            </a:r>
          </a:p>
          <a:p>
            <a:endParaRPr lang="tr-TR" dirty="0" smtClean="0"/>
          </a:p>
          <a:p>
            <a:r>
              <a:rPr lang="tr-TR" dirty="0" smtClean="0"/>
              <a:t>Kayıtlar, üzerine düğümler atılmış bir ip topluluğu aracılığıyla tutulur.</a:t>
            </a:r>
          </a:p>
          <a:p>
            <a:endParaRPr lang="tr-TR" dirty="0" smtClean="0"/>
          </a:p>
          <a:p>
            <a:r>
              <a:rPr lang="tr-TR" dirty="0" smtClean="0"/>
              <a:t>Nüfus sayımı, altın madenlerinin üretimi, emek güçlerinin bileşimi, ambarlardaki stoklar, vergi miktarları ve türlerinin kaydı bu sistem sayesinde tutulurdu.</a:t>
            </a:r>
            <a:endParaRPr lang="en-US" dirty="0"/>
          </a:p>
        </p:txBody>
      </p:sp>
    </p:spTree>
    <p:extLst>
      <p:ext uri="{BB962C8B-B14F-4D97-AF65-F5344CB8AC3E}">
        <p14:creationId xmlns:p14="http://schemas.microsoft.com/office/powerpoint/2010/main" val="3209334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Yazısız İletişim: </a:t>
            </a:r>
            <a:r>
              <a:rPr lang="tr-TR" dirty="0" err="1" smtClean="0"/>
              <a:t>Quipu</a:t>
            </a:r>
            <a:r>
              <a:rPr lang="tr-TR" dirty="0" smtClean="0"/>
              <a:t> </a:t>
            </a:r>
            <a:endParaRPr lang="en-US" dirty="0"/>
          </a:p>
        </p:txBody>
      </p:sp>
      <p:pic>
        <p:nvPicPr>
          <p:cNvPr id="4" name="İçerik Yer Tutucusu 3"/>
          <p:cNvPicPr>
            <a:picLocks noGrp="1" noChangeAspect="1"/>
          </p:cNvPicPr>
          <p:nvPr>
            <p:ph idx="1"/>
          </p:nvPr>
        </p:nvPicPr>
        <p:blipFill>
          <a:blip r:embed="rId2"/>
          <a:stretch>
            <a:fillRect/>
          </a:stretch>
        </p:blipFill>
        <p:spPr>
          <a:xfrm>
            <a:off x="1938337" y="2215356"/>
            <a:ext cx="8315325" cy="3571875"/>
          </a:xfrm>
          <a:prstGeom prst="rect">
            <a:avLst/>
          </a:prstGeom>
        </p:spPr>
      </p:pic>
    </p:spTree>
    <p:extLst>
      <p:ext uri="{BB962C8B-B14F-4D97-AF65-F5344CB8AC3E}">
        <p14:creationId xmlns:p14="http://schemas.microsoft.com/office/powerpoint/2010/main" val="1021997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pPr algn="just"/>
            <a:r>
              <a:rPr lang="tr-TR" dirty="0" smtClean="0"/>
              <a:t>Sistemde farklı bilgilerin kaydını tutabilmek </a:t>
            </a:r>
            <a:r>
              <a:rPr lang="tr-TR" dirty="0" smtClean="0"/>
              <a:t>amacıyla değişik renklerde ve düzeylerde </a:t>
            </a:r>
            <a:r>
              <a:rPr lang="tr-TR" dirty="0" smtClean="0"/>
              <a:t>ip kombinasyonları kullanılırdı</a:t>
            </a:r>
            <a:r>
              <a:rPr lang="tr-TR" dirty="0" smtClean="0"/>
              <a:t>. Bu gelişkin bir istatistiki veri depolama sistemiydi.</a:t>
            </a:r>
            <a:endParaRPr lang="tr-TR" dirty="0" smtClean="0"/>
          </a:p>
          <a:p>
            <a:pPr algn="just"/>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8214" y="2634920"/>
            <a:ext cx="4948886" cy="3200730"/>
          </a:xfrm>
          <a:prstGeom prst="rect">
            <a:avLst/>
          </a:prstGeom>
        </p:spPr>
      </p:pic>
    </p:spTree>
    <p:extLst>
      <p:ext uri="{BB962C8B-B14F-4D97-AF65-F5344CB8AC3E}">
        <p14:creationId xmlns:p14="http://schemas.microsoft.com/office/powerpoint/2010/main" val="2647705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Hesaptaşları</a:t>
            </a:r>
            <a:endParaRPr lang="en-US" dirty="0"/>
          </a:p>
        </p:txBody>
      </p:sp>
      <p:sp>
        <p:nvSpPr>
          <p:cNvPr id="3" name="İçerik Yer Tutucusu 2"/>
          <p:cNvSpPr>
            <a:spLocks noGrp="1"/>
          </p:cNvSpPr>
          <p:nvPr>
            <p:ph idx="1"/>
          </p:nvPr>
        </p:nvSpPr>
        <p:spPr/>
        <p:txBody>
          <a:bodyPr/>
          <a:lstStyle/>
          <a:p>
            <a:pPr algn="just"/>
            <a:r>
              <a:rPr lang="en-US" dirty="0" err="1" smtClean="0"/>
              <a:t>Neol</a:t>
            </a:r>
            <a:r>
              <a:rPr lang="en-US" dirty="0" err="1" smtClean="0"/>
              <a:t>itik</a:t>
            </a:r>
            <a:r>
              <a:rPr lang="en-US" dirty="0" smtClean="0"/>
              <a:t> (</a:t>
            </a:r>
            <a:r>
              <a:rPr lang="en-US" dirty="0" err="1" smtClean="0"/>
              <a:t>Yeni</a:t>
            </a:r>
            <a:r>
              <a:rPr lang="tr-TR" dirty="0" smtClean="0"/>
              <a:t>/Cilalı Taş Çağı), ilk tarım topluluklarının eski simgesel geleneklerini sürdürdükleri ama aynı zamanda yeni simgeler ürettiği dönemdir. Tarım pratiği, yeni bir ekonomi yeni bir yaşam biçimi ve dolayısıyla yeni simgeler ortaya çıkarmıştır.</a:t>
            </a:r>
          </a:p>
          <a:p>
            <a:pPr marL="0" indent="0" algn="just">
              <a:buNone/>
            </a:pPr>
            <a:endParaRPr lang="tr-TR" dirty="0" smtClean="0"/>
          </a:p>
          <a:p>
            <a:pPr algn="just"/>
            <a:r>
              <a:rPr lang="tr-TR" dirty="0" smtClean="0"/>
              <a:t>Yeni simgeler, kendilerinden önce kullanılanlardan biçim ve içerik olarak farklı olan kil </a:t>
            </a:r>
            <a:r>
              <a:rPr lang="tr-TR" dirty="0" err="1" smtClean="0"/>
              <a:t>hesaptaşlarıdır</a:t>
            </a:r>
            <a:r>
              <a:rPr lang="tr-TR" dirty="0" smtClean="0"/>
              <a:t>.</a:t>
            </a:r>
          </a:p>
          <a:p>
            <a:pPr algn="just"/>
            <a:endParaRPr lang="tr-TR" dirty="0"/>
          </a:p>
          <a:p>
            <a:pPr algn="just"/>
            <a:r>
              <a:rPr lang="tr-TR" dirty="0" err="1" smtClean="0"/>
              <a:t>Hesaptaşlarının</a:t>
            </a:r>
            <a:r>
              <a:rPr lang="tr-TR" dirty="0" smtClean="0"/>
              <a:t> her biri belli bir ürünün niceliğini temsil ediyordu.</a:t>
            </a:r>
            <a:endParaRPr lang="en-US" dirty="0"/>
          </a:p>
        </p:txBody>
      </p:sp>
    </p:spTree>
    <p:extLst>
      <p:ext uri="{BB962C8B-B14F-4D97-AF65-F5344CB8AC3E}">
        <p14:creationId xmlns:p14="http://schemas.microsoft.com/office/powerpoint/2010/main" val="3476252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Hesaptaşları</a:t>
            </a:r>
          </a:p>
        </p:txBody>
      </p:sp>
      <p:sp>
        <p:nvSpPr>
          <p:cNvPr id="3" name="İçerik Yer Tutucusu 2"/>
          <p:cNvSpPr>
            <a:spLocks noGrp="1"/>
          </p:cNvSpPr>
          <p:nvPr>
            <p:ph idx="1"/>
          </p:nvPr>
        </p:nvSpPr>
        <p:spPr/>
        <p:txBody>
          <a:bodyPr/>
          <a:lstStyle/>
          <a:p>
            <a:r>
              <a:rPr lang="tr-TR" dirty="0" smtClean="0"/>
              <a:t>Tümüyle insan yapımıdır.</a:t>
            </a:r>
          </a:p>
          <a:p>
            <a:endParaRPr lang="tr-TR" dirty="0" smtClean="0"/>
          </a:p>
          <a:p>
            <a:r>
              <a:rPr lang="tr-TR" dirty="0" smtClean="0"/>
              <a:t>Bir kil kütlesinden kayıt tutma amacına göre küre, disk, silindir, koni ve dörtyüzlü olmak üzere biçimlendirilirlerdi.</a:t>
            </a:r>
          </a:p>
          <a:p>
            <a:endParaRPr lang="tr-TR" dirty="0" smtClean="0"/>
          </a:p>
          <a:p>
            <a:r>
              <a:rPr lang="tr-TR" dirty="0" smtClean="0"/>
              <a:t>Hesaptaşları, yoruma açık olmaktan uzak ve her biri somut, tek ve açık anlam taşıyan simgesel işaretlerdi. Sisteme dahil olan biri tarafından kolayca anlaşılabiliyorlardı. Bu nedenle </a:t>
            </a:r>
            <a:r>
              <a:rPr lang="tr-TR" dirty="0" err="1" smtClean="0"/>
              <a:t>piktografiyi</a:t>
            </a:r>
            <a:r>
              <a:rPr lang="tr-TR" dirty="0" smtClean="0"/>
              <a:t> müjdelediler.</a:t>
            </a:r>
          </a:p>
          <a:p>
            <a:endParaRPr lang="en-US" dirty="0"/>
          </a:p>
        </p:txBody>
      </p:sp>
    </p:spTree>
    <p:extLst>
      <p:ext uri="{BB962C8B-B14F-4D97-AF65-F5344CB8AC3E}">
        <p14:creationId xmlns:p14="http://schemas.microsoft.com/office/powerpoint/2010/main" val="706629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652306"/>
          </a:xfrm>
        </p:spPr>
        <p:txBody>
          <a:bodyPr>
            <a:normAutofit fontScale="90000"/>
          </a:bodyPr>
          <a:lstStyle/>
          <a:p>
            <a:r>
              <a:rPr lang="tr-TR" dirty="0" smtClean="0"/>
              <a:t>Hesaptaşları</a:t>
            </a:r>
            <a:endParaRPr lang="en-US" dirty="0"/>
          </a:p>
        </p:txBody>
      </p:sp>
      <p:pic>
        <p:nvPicPr>
          <p:cNvPr id="4" name="Picture 3" descr="C:\Documents and Settings\FKK\Desktop\2013-03-18\vesikalik2000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31076" y="1017433"/>
            <a:ext cx="7755302" cy="5786684"/>
          </a:xfrm>
          <a:noFill/>
        </p:spPr>
      </p:pic>
    </p:spTree>
    <p:extLst>
      <p:ext uri="{BB962C8B-B14F-4D97-AF65-F5344CB8AC3E}">
        <p14:creationId xmlns:p14="http://schemas.microsoft.com/office/powerpoint/2010/main" val="1040944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Hesaptaşları</a:t>
            </a:r>
            <a:endParaRPr lang="en-US" dirty="0"/>
          </a:p>
        </p:txBody>
      </p:sp>
      <p:sp>
        <p:nvSpPr>
          <p:cNvPr id="3" name="İçerik Yer Tutucusu 2"/>
          <p:cNvSpPr>
            <a:spLocks noGrp="1"/>
          </p:cNvSpPr>
          <p:nvPr>
            <p:ph idx="1"/>
          </p:nvPr>
        </p:nvSpPr>
        <p:spPr/>
        <p:txBody>
          <a:bodyPr/>
          <a:lstStyle/>
          <a:p>
            <a:pPr algn="just"/>
            <a:r>
              <a:rPr lang="tr-TR" dirty="0" smtClean="0"/>
              <a:t>Sistem aslında bilgi aktarmak amacıyla kullanılan en eski işaretler sistemidir, ilk koddur.</a:t>
            </a:r>
          </a:p>
          <a:p>
            <a:pPr algn="just"/>
            <a:endParaRPr lang="tr-TR" dirty="0" smtClean="0"/>
          </a:p>
          <a:p>
            <a:pPr algn="just"/>
            <a:r>
              <a:rPr lang="tr-TR" dirty="0" err="1" smtClean="0"/>
              <a:t>Hesaptaşı</a:t>
            </a:r>
            <a:r>
              <a:rPr lang="tr-TR" dirty="0" smtClean="0"/>
              <a:t> şekillerinin </a:t>
            </a:r>
            <a:r>
              <a:rPr lang="tr-TR" dirty="0" err="1" smtClean="0"/>
              <a:t>Paleolitik</a:t>
            </a:r>
            <a:r>
              <a:rPr lang="tr-TR" dirty="0" smtClean="0"/>
              <a:t> ve </a:t>
            </a:r>
            <a:r>
              <a:rPr lang="tr-TR" dirty="0" err="1" smtClean="0"/>
              <a:t>Mezolitik</a:t>
            </a:r>
            <a:r>
              <a:rPr lang="tr-TR" dirty="0" smtClean="0"/>
              <a:t> döneme ait bilinen bir atası yoktur.</a:t>
            </a:r>
          </a:p>
          <a:p>
            <a:pPr algn="just"/>
            <a:endParaRPr lang="tr-TR" dirty="0" smtClean="0"/>
          </a:p>
          <a:p>
            <a:pPr algn="just"/>
            <a:r>
              <a:rPr lang="tr-TR" dirty="0" smtClean="0"/>
              <a:t>Niceliksel ve niteliksel bilgi taşıyabiliyorlardı.</a:t>
            </a:r>
          </a:p>
          <a:p>
            <a:pPr algn="just"/>
            <a:endParaRPr lang="tr-TR" dirty="0" smtClean="0"/>
          </a:p>
          <a:p>
            <a:pPr algn="just"/>
            <a:r>
              <a:rPr lang="tr-TR" dirty="0" smtClean="0"/>
              <a:t>Sayıları nesnelerden ayrı düşünme özelliği taşımıyorlardı.</a:t>
            </a:r>
            <a:endParaRPr lang="en-US" dirty="0"/>
          </a:p>
        </p:txBody>
      </p:sp>
    </p:spTree>
    <p:extLst>
      <p:ext uri="{BB962C8B-B14F-4D97-AF65-F5344CB8AC3E}">
        <p14:creationId xmlns:p14="http://schemas.microsoft.com/office/powerpoint/2010/main" val="1568777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199" y="365125"/>
            <a:ext cx="1660301" cy="3665962"/>
          </a:xfrm>
        </p:spPr>
        <p:txBody>
          <a:bodyPr/>
          <a:lstStyle/>
          <a:p>
            <a:r>
              <a:rPr lang="tr-TR" dirty="0" smtClean="0"/>
              <a:t>Bulla</a:t>
            </a:r>
            <a:br>
              <a:rPr lang="tr-TR" dirty="0" smtClean="0"/>
            </a:br>
            <a:r>
              <a:rPr lang="tr-TR" sz="1800" dirty="0" err="1" smtClean="0"/>
              <a:t>Hesaptaşlarının</a:t>
            </a:r>
            <a:r>
              <a:rPr lang="tr-TR" sz="1800" dirty="0" smtClean="0"/>
              <a:t> konulduğu bir tür zarf</a:t>
            </a:r>
            <a:endParaRPr lang="en-US" dirty="0"/>
          </a:p>
        </p:txBody>
      </p:sp>
      <p:pic>
        <p:nvPicPr>
          <p:cNvPr id="4" name="İçerik Yer Tutucusu 3"/>
          <p:cNvPicPr>
            <a:picLocks noGrp="1" noChangeAspect="1"/>
          </p:cNvPicPr>
          <p:nvPr>
            <p:ph idx="1"/>
          </p:nvPr>
        </p:nvPicPr>
        <p:blipFill>
          <a:blip r:embed="rId2"/>
          <a:stretch>
            <a:fillRect/>
          </a:stretch>
        </p:blipFill>
        <p:spPr>
          <a:xfrm>
            <a:off x="4292927" y="96851"/>
            <a:ext cx="4606374" cy="6658046"/>
          </a:xfrm>
          <a:prstGeom prst="rect">
            <a:avLst/>
          </a:prstGeom>
        </p:spPr>
      </p:pic>
    </p:spTree>
    <p:extLst>
      <p:ext uri="{BB962C8B-B14F-4D97-AF65-F5344CB8AC3E}">
        <p14:creationId xmlns:p14="http://schemas.microsoft.com/office/powerpoint/2010/main" val="339142191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251</Words>
  <Application>Microsoft Office PowerPoint</Application>
  <PresentationFormat>Geniş ekran</PresentationFormat>
  <Paragraphs>33</Paragraphs>
  <Slides>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9</vt:i4>
      </vt:variant>
    </vt:vector>
  </HeadingPairs>
  <TitlesOfParts>
    <vt:vector size="13" baseType="lpstr">
      <vt:lpstr>Arial</vt:lpstr>
      <vt:lpstr>Calibri</vt:lpstr>
      <vt:lpstr>Calibri Light</vt:lpstr>
      <vt:lpstr>Office Teması</vt:lpstr>
      <vt:lpstr>İlk İletişim Biçimleri-2</vt:lpstr>
      <vt:lpstr>Yazısız İletişim: Quipu </vt:lpstr>
      <vt:lpstr>Yazısız İletişim: Quipu </vt:lpstr>
      <vt:lpstr>PowerPoint Sunusu</vt:lpstr>
      <vt:lpstr>Hesaptaşları</vt:lpstr>
      <vt:lpstr>Hesaptaşları</vt:lpstr>
      <vt:lpstr>Hesaptaşları</vt:lpstr>
      <vt:lpstr>Hesaptaşları</vt:lpstr>
      <vt:lpstr>Bulla Hesaptaşlarının konulduğu bir tür zarf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İlk İletişim Biçimleri-2</dc:title>
  <dc:creator>Gul</dc:creator>
  <cp:lastModifiedBy>Gul</cp:lastModifiedBy>
  <cp:revision>8</cp:revision>
  <dcterms:created xsi:type="dcterms:W3CDTF">2018-08-11T22:11:47Z</dcterms:created>
  <dcterms:modified xsi:type="dcterms:W3CDTF">2018-08-12T09:52:26Z</dcterms:modified>
</cp:coreProperties>
</file>